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wmf" ContentType="image/x-wmf"/>
  <Override PartName="/ppt/media/image2.png" ContentType="image/png"/>
  <Override PartName="/ppt/media/image3.jpeg" ContentType="image/jpeg"/>
  <Override PartName="/ppt/media/image4.png" ContentType="image/png"/>
  <Override PartName="/ppt/media/image6.jpeg" ContentType="image/jpeg"/>
  <Override PartName="/ppt/media/image5.jpeg" ContentType="image/jpeg"/>
  <Override PartName="/ppt/notesSlides/notesSlide4.xml" ContentType="application/vnd.openxmlformats-officedocument.presentationml.notesSlide+xml"/>
  <Override PartName="/ppt/notesSlides/_rels/notesSlide4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</p:sldIdLst>
  <p:sldSz cx="12192000" cy="6858000"/>
  <p:notesSz cx="6797675" cy="9926638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5"/>
                <c:pt idx="0">
                  <c:v>SEDE</c:v>
                </c:pt>
                <c:pt idx="1">
                  <c:v>CONSULENZE ON-LINE</c:v>
                </c:pt>
                <c:pt idx="2">
                  <c:v>MAIL</c:v>
                </c:pt>
                <c:pt idx="3">
                  <c:v>TELEFONO</c:v>
                </c:pt>
                <c:pt idx="4">
                  <c:v>TOTALE CONTATTI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1994</c:v>
                </c:pt>
                <c:pt idx="1">
                  <c:v>162</c:v>
                </c:pt>
                <c:pt idx="2">
                  <c:v>2932</c:v>
                </c:pt>
                <c:pt idx="3">
                  <c:v>5771</c:v>
                </c:pt>
                <c:pt idx="4">
                  <c:v>10431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5"/>
                <c:pt idx="0">
                  <c:v>Altri</c:v>
                </c:pt>
                <c:pt idx="1">
                  <c:v>Assicurazioni</c:v>
                </c:pt>
                <c:pt idx="2">
                  <c:v>Casa</c:v>
                </c:pt>
                <c:pt idx="3">
                  <c:v>Commercio-Beni di consumo</c:v>
                </c:pt>
                <c:pt idx="4">
                  <c:v>Energia elettrica, gas e acqua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58</c:v>
                </c:pt>
                <c:pt idx="1">
                  <c:v>163</c:v>
                </c:pt>
                <c:pt idx="2">
                  <c:v>285</c:v>
                </c:pt>
                <c:pt idx="3">
                  <c:v>881</c:v>
                </c:pt>
                <c:pt idx="4">
                  <c:v>4290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25573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cf642c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65f20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d8cbd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8e2682"/>
              </a:solidFill>
              <a:ln w="0">
                <a:noFill/>
              </a:ln>
            </c:spPr>
          </c:dPt>
          <c:dPt>
            <c:idx val="5"/>
            <c:explosion val="25"/>
            <c:spPr>
              <a:solidFill>
                <a:srgbClr val="459428"/>
              </a:solidFill>
              <a:ln w="0">
                <a:noFill/>
              </a:ln>
            </c:spPr>
          </c:dPt>
          <c:dPt>
            <c:idx val="6"/>
            <c:explosion val="25"/>
            <c:spPr>
              <a:solidFill>
                <a:srgbClr val="889aaa"/>
              </a:solidFill>
              <a:ln w="0">
                <a:noFill/>
              </a:ln>
            </c:spPr>
          </c:dPt>
          <c:dPt>
            <c:idx val="7"/>
            <c:explosion val="25"/>
            <c:spPr>
              <a:solidFill>
                <a:srgbClr val="eea18b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5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6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7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8"/>
                <c:pt idx="0">
                  <c:v>Professionisiti</c:v>
                </c:pt>
                <c:pt idx="1">
                  <c:v>Pubblica amministrazione e tributi</c:v>
                </c:pt>
                <c:pt idx="2">
                  <c:v>Sanità</c:v>
                </c:pt>
                <c:pt idx="3">
                  <c:v>Servizi di trasporto</c:v>
                </c:pt>
                <c:pt idx="4">
                  <c:v>Servizi finanziari</c:v>
                </c:pt>
                <c:pt idx="5">
                  <c:v>Servizi generali per i consumatori</c:v>
                </c:pt>
                <c:pt idx="6">
                  <c:v>Servizi postali e telecomunicazioni elettroniche</c:v>
                </c:pt>
                <c:pt idx="7">
                  <c:v>Turismo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509</c:v>
                </c:pt>
                <c:pt idx="1">
                  <c:v>258</c:v>
                </c:pt>
                <c:pt idx="2">
                  <c:v>153</c:v>
                </c:pt>
                <c:pt idx="3">
                  <c:v>160</c:v>
                </c:pt>
                <c:pt idx="4">
                  <c:v>1159</c:v>
                </c:pt>
                <c:pt idx="5">
                  <c:v>200</c:v>
                </c:pt>
                <c:pt idx="6">
                  <c:v>2267</c:v>
                </c:pt>
                <c:pt idx="7">
                  <c:v>48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5"/>
                <c:pt idx="0">
                  <c:v>Altri</c:v>
                </c:pt>
                <c:pt idx="1">
                  <c:v>Assicurazioni</c:v>
                </c:pt>
                <c:pt idx="2">
                  <c:v>Casa</c:v>
                </c:pt>
                <c:pt idx="3">
                  <c:v>Commercio-Beni di consumo</c:v>
                </c:pt>
                <c:pt idx="4">
                  <c:v>Energia elettrica, gas e acqua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17</c:v>
                </c:pt>
                <c:pt idx="1">
                  <c:v>36</c:v>
                </c:pt>
                <c:pt idx="2">
                  <c:v>12</c:v>
                </c:pt>
                <c:pt idx="3">
                  <c:v>36</c:v>
                </c:pt>
                <c:pt idx="4">
                  <c:v>262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25573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cf642c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65f20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d8cbd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8e2682"/>
              </a:solidFill>
              <a:ln w="0">
                <a:noFill/>
              </a:ln>
            </c:spPr>
          </c:dPt>
          <c:dPt>
            <c:idx val="5"/>
            <c:explosion val="25"/>
            <c:spPr>
              <a:solidFill>
                <a:srgbClr val="459428"/>
              </a:solidFill>
              <a:ln w="0">
                <a:noFill/>
              </a:ln>
            </c:spPr>
          </c:dPt>
          <c:dPt>
            <c:idx val="6"/>
            <c:explosion val="25"/>
            <c:spPr>
              <a:solidFill>
                <a:srgbClr val="889aaa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5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6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7"/>
                <c:pt idx="0">
                  <c:v>Professionisiti</c:v>
                </c:pt>
                <c:pt idx="1">
                  <c:v>Pubblica amministrazione e tributi</c:v>
                </c:pt>
                <c:pt idx="2">
                  <c:v>Servizi di trasporto</c:v>
                </c:pt>
                <c:pt idx="3">
                  <c:v>Servizi finanziari</c:v>
                </c:pt>
                <c:pt idx="4">
                  <c:v>Servizi generali per i consumatori</c:v>
                </c:pt>
                <c:pt idx="5">
                  <c:v>Servizi postali e telecomunicazioni elettroniche</c:v>
                </c:pt>
                <c:pt idx="6">
                  <c:v>Turismo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7</c:v>
                </c:pt>
                <c:pt idx="1">
                  <c:v>23</c:v>
                </c:pt>
                <c:pt idx="2">
                  <c:v>8</c:v>
                </c:pt>
                <c:pt idx="3">
                  <c:v>42</c:v>
                </c:pt>
                <c:pt idx="4">
                  <c:v>14</c:v>
                </c:pt>
                <c:pt idx="5">
                  <c:v>114</c:v>
                </c:pt>
                <c:pt idx="6">
                  <c:v>8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5"/>
                <c:pt idx="0">
                  <c:v>SEDE</c:v>
                </c:pt>
                <c:pt idx="1">
                  <c:v>CONSULENZE ON-LINE</c:v>
                </c:pt>
                <c:pt idx="2">
                  <c:v>MAIL</c:v>
                </c:pt>
                <c:pt idx="3">
                  <c:v>TELEFONO</c:v>
                </c:pt>
                <c:pt idx="4">
                  <c:v>TOTALE CONTATTI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4298</c:v>
                </c:pt>
                <c:pt idx="1">
                  <c:v>3628</c:v>
                </c:pt>
                <c:pt idx="2">
                  <c:v>2232</c:v>
                </c:pt>
                <c:pt idx="3">
                  <c:v>15359</c:v>
                </c:pt>
                <c:pt idx="4">
                  <c:v>25517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5"/>
                <c:pt idx="0">
                  <c:v>Altri</c:v>
                </c:pt>
                <c:pt idx="1">
                  <c:v>Assicurazioni</c:v>
                </c:pt>
                <c:pt idx="2">
                  <c:v>Casa</c:v>
                </c:pt>
                <c:pt idx="3">
                  <c:v>Commercio-Beni di consumo</c:v>
                </c:pt>
                <c:pt idx="4">
                  <c:v>Energia elettrica, gas e acqua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623</c:v>
                </c:pt>
                <c:pt idx="1">
                  <c:v>479</c:v>
                </c:pt>
                <c:pt idx="2">
                  <c:v>1072</c:v>
                </c:pt>
                <c:pt idx="3">
                  <c:v>1086</c:v>
                </c:pt>
                <c:pt idx="4">
                  <c:v>10642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25573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cf642c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65f20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d8cbd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8e2682"/>
              </a:solidFill>
              <a:ln w="0">
                <a:noFill/>
              </a:ln>
            </c:spPr>
          </c:dPt>
          <c:dPt>
            <c:idx val="5"/>
            <c:explosion val="25"/>
            <c:spPr>
              <a:solidFill>
                <a:srgbClr val="459428"/>
              </a:solidFill>
              <a:ln w="0">
                <a:noFill/>
              </a:ln>
            </c:spPr>
          </c:dPt>
          <c:dPt>
            <c:idx val="6"/>
            <c:explosion val="25"/>
            <c:spPr>
              <a:solidFill>
                <a:srgbClr val="889aaa"/>
              </a:solidFill>
              <a:ln w="0">
                <a:noFill/>
              </a:ln>
            </c:spPr>
          </c:dPt>
          <c:dPt>
            <c:idx val="7"/>
            <c:explosion val="25"/>
            <c:spPr>
              <a:solidFill>
                <a:srgbClr val="eea18b"/>
              </a:solidFill>
              <a:ln w="0">
                <a:noFill/>
              </a:ln>
            </c:spPr>
          </c:dPt>
          <c:dPt>
            <c:idx val="8"/>
            <c:explosion val="25"/>
            <c:spPr>
              <a:solidFill>
                <a:srgbClr val="889e89"/>
              </a:solidFill>
              <a:ln w="0">
                <a:noFill/>
              </a:ln>
            </c:spPr>
          </c:dPt>
          <c:dPt>
            <c:idx val="9"/>
            <c:explosion val="25"/>
            <c:spPr>
              <a:solidFill>
                <a:srgbClr val="87badf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5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6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7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8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9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10"/>
                <c:pt idx="0">
                  <c:v>Istruzione</c:v>
                </c:pt>
                <c:pt idx="1">
                  <c:v>Professionisiti</c:v>
                </c:pt>
                <c:pt idx="2">
                  <c:v>Pubblica amministrazione e tributi</c:v>
                </c:pt>
                <c:pt idx="3">
                  <c:v>Sanità</c:v>
                </c:pt>
                <c:pt idx="4">
                  <c:v>Servizi di trasporto</c:v>
                </c:pt>
                <c:pt idx="5">
                  <c:v>Servizi finanziari</c:v>
                </c:pt>
                <c:pt idx="6">
                  <c:v>Servizi generali per i consumatori</c:v>
                </c:pt>
                <c:pt idx="7">
                  <c:v>Servizi postali e telecomunicazioni elettroniche</c:v>
                </c:pt>
                <c:pt idx="8">
                  <c:v>Servizi relativi al tempo libero</c:v>
                </c:pt>
                <c:pt idx="9">
                  <c:v>Turismo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0"/>
                <c:pt idx="0">
                  <c:v>410</c:v>
                </c:pt>
                <c:pt idx="1">
                  <c:v>542</c:v>
                </c:pt>
                <c:pt idx="2">
                  <c:v>398</c:v>
                </c:pt>
                <c:pt idx="3">
                  <c:v>314</c:v>
                </c:pt>
                <c:pt idx="4">
                  <c:v>370</c:v>
                </c:pt>
                <c:pt idx="5">
                  <c:v>2205</c:v>
                </c:pt>
                <c:pt idx="6">
                  <c:v>32</c:v>
                </c:pt>
                <c:pt idx="7">
                  <c:v>6407</c:v>
                </c:pt>
                <c:pt idx="8">
                  <c:v>27</c:v>
                </c:pt>
                <c:pt idx="9">
                  <c:v>444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56082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e97132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96b24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f9ed5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a02b93"/>
              </a:solidFill>
              <a:ln w="0">
                <a:noFill/>
              </a:ln>
            </c:spPr>
          </c:dPt>
          <c:dPt>
            <c:idx val="5"/>
            <c:explosion val="25"/>
            <c:spPr>
              <a:solidFill>
                <a:srgbClr val="4ea72e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5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6"/>
                <c:pt idx="0">
                  <c:v>Altri</c:v>
                </c:pt>
                <c:pt idx="1">
                  <c:v>Assicurazioni</c:v>
                </c:pt>
                <c:pt idx="2">
                  <c:v>Beni di consumo</c:v>
                </c:pt>
                <c:pt idx="3">
                  <c:v>Casa</c:v>
                </c:pt>
                <c:pt idx="4">
                  <c:v>Commercio</c:v>
                </c:pt>
                <c:pt idx="5">
                  <c:v>Energia elettrica, gas e acqua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140</c:v>
                </c:pt>
                <c:pt idx="1">
                  <c:v>46</c:v>
                </c:pt>
                <c:pt idx="2">
                  <c:v>39</c:v>
                </c:pt>
                <c:pt idx="3">
                  <c:v>10</c:v>
                </c:pt>
                <c:pt idx="4">
                  <c:v>56</c:v>
                </c:pt>
                <c:pt idx="5">
                  <c:v>890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spPr>
            <a:solidFill>
              <a:srgbClr val="156082"/>
            </a:solidFill>
            <a:ln w="0">
              <a:noFill/>
            </a:ln>
          </c:spPr>
          <c:explosion val="25"/>
          <c:dPt>
            <c:idx val="0"/>
            <c:explosion val="25"/>
            <c:spPr>
              <a:solidFill>
                <a:srgbClr val="125573"/>
              </a:solidFill>
              <a:ln w="0">
                <a:noFill/>
              </a:ln>
            </c:spPr>
          </c:dPt>
          <c:dPt>
            <c:idx val="1"/>
            <c:explosion val="25"/>
            <c:spPr>
              <a:solidFill>
                <a:srgbClr val="cf642c"/>
              </a:solidFill>
              <a:ln w="0">
                <a:noFill/>
              </a:ln>
            </c:spPr>
          </c:dPt>
          <c:dPt>
            <c:idx val="2"/>
            <c:explosion val="25"/>
            <c:spPr>
              <a:solidFill>
                <a:srgbClr val="165f20"/>
              </a:solidFill>
              <a:ln w="0">
                <a:noFill/>
              </a:ln>
            </c:spPr>
          </c:dPt>
          <c:dPt>
            <c:idx val="3"/>
            <c:explosion val="25"/>
            <c:spPr>
              <a:solidFill>
                <a:srgbClr val="0d8cbd"/>
              </a:solidFill>
              <a:ln w="0">
                <a:noFill/>
              </a:ln>
            </c:spPr>
          </c:dPt>
          <c:dPt>
            <c:idx val="4"/>
            <c:explosion val="25"/>
            <c:spPr>
              <a:solidFill>
                <a:srgbClr val="8e2682"/>
              </a:solidFill>
              <a:ln w="0">
                <a:noFill/>
              </a:ln>
            </c:spPr>
          </c:dPt>
          <c:dPt>
            <c:idx val="5"/>
            <c:explosion val="25"/>
            <c:spPr>
              <a:solidFill>
                <a:srgbClr val="459428"/>
              </a:solidFill>
              <a:ln w="0">
                <a:noFill/>
              </a:ln>
            </c:spPr>
          </c:dPt>
          <c:dPt>
            <c:idx val="6"/>
            <c:explosion val="25"/>
            <c:spPr>
              <a:solidFill>
                <a:srgbClr val="889aaa"/>
              </a:solidFill>
              <a:ln w="0">
                <a:noFill/>
              </a:ln>
            </c:spPr>
          </c:dPt>
          <c:dPt>
            <c:idx val="7"/>
            <c:explosion val="25"/>
            <c:spPr>
              <a:solidFill>
                <a:srgbClr val="eea18b"/>
              </a:solidFill>
              <a:ln w="0">
                <a:noFill/>
              </a:ln>
            </c:spPr>
          </c:dPt>
          <c:dPt>
            <c:idx val="8"/>
            <c:explosion val="25"/>
            <c:spPr>
              <a:solidFill>
                <a:srgbClr val="889e89"/>
              </a:solidFill>
              <a:ln w="0">
                <a:noFill/>
              </a:ln>
            </c:spPr>
          </c:dPt>
          <c:dPt>
            <c:idx val="9"/>
            <c:explosion val="25"/>
            <c:spPr>
              <a:solidFill>
                <a:srgbClr val="87badf"/>
              </a:solidFill>
              <a:ln w="0">
                <a:noFill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5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6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7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8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9"/>
              <c:numFmt formatCode="General" sourceLinked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pto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10"/>
                <c:pt idx="0">
                  <c:v>Istruzione</c:v>
                </c:pt>
                <c:pt idx="1">
                  <c:v>Professionisiti</c:v>
                </c:pt>
                <c:pt idx="2">
                  <c:v>Pubblica amministrazione e tributi</c:v>
                </c:pt>
                <c:pt idx="3">
                  <c:v>Sanità</c:v>
                </c:pt>
                <c:pt idx="4">
                  <c:v>Servizi di trasporto</c:v>
                </c:pt>
                <c:pt idx="5">
                  <c:v>Servizi finanziari</c:v>
                </c:pt>
                <c:pt idx="6">
                  <c:v>Servizi generali per i consumatori</c:v>
                </c:pt>
                <c:pt idx="7">
                  <c:v>Servizi postali e telecomunicazioni elettroniche</c:v>
                </c:pt>
                <c:pt idx="8">
                  <c:v>Servizi relativi al tempo libero</c:v>
                </c:pt>
                <c:pt idx="9">
                  <c:v>Turismo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0"/>
                <c:pt idx="0">
                  <c:v>6</c:v>
                </c:pt>
                <c:pt idx="1">
                  <c:v>13</c:v>
                </c:pt>
                <c:pt idx="2">
                  <c:v>72</c:v>
                </c:pt>
                <c:pt idx="3">
                  <c:v>8</c:v>
                </c:pt>
                <c:pt idx="4">
                  <c:v>33</c:v>
                </c:pt>
                <c:pt idx="5">
                  <c:v>92</c:v>
                </c:pt>
                <c:pt idx="6">
                  <c:v>25</c:v>
                </c:pt>
                <c:pt idx="7">
                  <c:v>158</c:v>
                </c:pt>
                <c:pt idx="8">
                  <c:v>6</c:v>
                </c:pt>
                <c:pt idx="9">
                  <c:v>26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Fai clic per spostare la diapositiva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Fai clic per modificare il formato delle note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&lt;intestazione&gt;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B055EF8-12D9-4732-AB06-03BEC932450B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37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it-IT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91107FB-599D-4265-95FA-D1DD347B0E06}" type="slidenum">
              <a:rPr b="0" lang="it-IT" sz="12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D876533-39F4-4C19-96CF-C52B17FEB5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20C5D64-AF99-4DBD-AC17-9AFBC1B22B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3CF22C6-8701-4375-A7E3-CAF8FAC0FA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767A638-B9B7-4B4D-B211-67AD5CEB76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72495AC-4452-4AB3-85C0-CDF7D82325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7B41509B-0E5C-4C7C-8B75-798F2A3387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0F82D924-9539-44BB-9647-571A9CE1A3F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C4F7E11-1955-46C3-AEC0-553EE0689A3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F2D1E8B-3423-42B9-92E1-A8AA02CD44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2B053A8-E1CC-4E5C-A127-C0DED9AB6C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A2E96C9-1E9D-40AF-8DE4-61D6427A63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92A3A5-E5CC-459F-B943-667748215B94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Fai clic per modificare il formato del testo della struttura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Secondo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Terzo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Quinto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Sesto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Settimo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41F654-EFFD-4700-B979-3A8F8D332E34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8E28F6-F833-4294-AB2E-002C9F63F444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F099A1-D69D-4BE8-A2E5-44507B2997DB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4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C007638-2044-4234-AE16-D5B2ABD63350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E98B86-33CA-4085-9967-242F9BDA1AFE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it-IT" sz="24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it-IT" sz="24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D07EEF7-8B7B-4C05-BF96-EC05653F91C1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1B20AB-58F6-4AFE-921D-441930CB17E7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Fai clic per modificare il formato del testo della struttura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Secondo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Terzo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Quinto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Sesto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Settimo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D7ADDA5-9F26-44EB-9D98-E2E4A308762B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Fai clic per modificare il formato del testo del titolo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Fai clic per modificare il formato del testo della struttura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Secondo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Terzo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chemeClr val="dk1"/>
                </a:solidFill>
                <a:latin typeface="Aptos"/>
              </a:rPr>
              <a:t>Quarto livello struttura</a:t>
            </a:r>
            <a:endParaRPr b="0" lang="it-IT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Quinto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Sesto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Settimo livello struttura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32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chemeClr val="dk1"/>
                </a:solidFill>
                <a:latin typeface="Aptos"/>
              </a:rPr>
              <a:t>Secondo livello</a:t>
            </a:r>
            <a:endParaRPr b="0" lang="it-IT" sz="28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Terzo livello</a:t>
            </a:r>
            <a:endParaRPr b="0" lang="it-IT" sz="24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Quarto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chemeClr val="dk1"/>
                </a:solidFill>
                <a:latin typeface="Aptos"/>
              </a:rPr>
              <a:t>Quinto livello</a:t>
            </a:r>
            <a:endParaRPr b="0" lang="it-IT" sz="2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9A5063-BB6B-40F0-BA87-13A1B18E0B6D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it-IT" sz="3200" spc="-1" strike="noStrike">
                <a:solidFill>
                  <a:schemeClr val="dk1"/>
                </a:solidFill>
                <a:latin typeface="Aptos Display"/>
              </a:rPr>
              <a:t>Fare clic per modificare lo stile del titolo dello schema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Fai clic per modificare il formato del testo della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Secondo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Terzo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Quarto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Quinto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Sesto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chemeClr val="dk1"/>
                </a:solidFill>
                <a:latin typeface="Aptos"/>
              </a:rPr>
              <a:t>Settimo livello struttura</a:t>
            </a:r>
            <a:endParaRPr b="0" lang="it-IT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1600" spc="-1" strike="noStrike">
                <a:solidFill>
                  <a:schemeClr val="dk1"/>
                </a:solidFill>
                <a:latin typeface="Aptos"/>
              </a:rPr>
              <a:t>Fare clic per modificare gli stili del testo dello schema</a:t>
            </a:r>
            <a:endParaRPr b="0" lang="it-IT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F4CDF72-B8EF-4721-AEB5-5E7E89C1872D}" type="slidenum">
              <a:rPr b="0" lang="it-IT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chart" Target="../charts/chart1.xml"/><Relationship Id="rId7" Type="http://schemas.openxmlformats.org/officeDocument/2006/relationships/slideLayout" Target="../slideLayouts/slideLayout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chart" Target="../charts/chart3.xml"/><Relationship Id="rId7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chart" Target="../charts/chart4.xml"/><Relationship Id="rId7" Type="http://schemas.openxmlformats.org/officeDocument/2006/relationships/slideLayout" Target="../slideLayouts/slideLayout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chart" Target="../charts/chart5.xml"/><Relationship Id="rId7" Type="http://schemas.openxmlformats.org/officeDocument/2006/relationships/slideLayout" Target="../slideLayouts/slideLayout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slideLayout" Target="../slideLayouts/slideLayout8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chart" Target="../charts/chart6.xml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chart" Target="../charts/chart7.xml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chart" Target="../charts/chart8.xml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chart" Target="../charts/chart9.xml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chart" Target="../charts/chart10.xml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magine 3" descr=""/>
          <p:cNvPicPr/>
          <p:nvPr/>
        </p:nvPicPr>
        <p:blipFill>
          <a:blip r:embed="rId1"/>
          <a:stretch/>
        </p:blipFill>
        <p:spPr>
          <a:xfrm>
            <a:off x="2453400" y="2574720"/>
            <a:ext cx="6856200" cy="1708200"/>
          </a:xfrm>
          <a:prstGeom prst="rect">
            <a:avLst/>
          </a:prstGeom>
          <a:ln w="0">
            <a:noFill/>
          </a:ln>
        </p:spPr>
      </p:pic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8317" lnSpcReduction="20000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it-IT" sz="4800" spc="-1" strike="noStrike">
                <a:solidFill>
                  <a:schemeClr val="dk1"/>
                </a:solidFill>
                <a:latin typeface="Aptos Display"/>
              </a:rPr>
              <a:t>Report attività 22-24</a:t>
            </a:r>
            <a:br>
              <a:rPr sz="4800"/>
            </a:br>
            <a:r>
              <a:rPr b="0" lang="it-IT" sz="4800" spc="-1" strike="noStrike">
                <a:solidFill>
                  <a:schemeClr val="dk1"/>
                </a:solidFill>
                <a:latin typeface="Aptos Display"/>
              </a:rPr>
              <a:t>Associazioni Consumatori </a:t>
            </a:r>
            <a:br>
              <a:rPr sz="4800"/>
            </a:br>
            <a:r>
              <a:rPr b="0" lang="it-IT" sz="4800" spc="-1" strike="noStrike">
                <a:solidFill>
                  <a:schemeClr val="dk1"/>
                </a:solidFill>
                <a:latin typeface="Aptos Display"/>
              </a:rPr>
              <a:t>Provincia di Alessandria e Asti</a:t>
            </a:r>
            <a:endParaRPr b="0" lang="it-IT" sz="4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1523880" y="4572000"/>
            <a:ext cx="914364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400" spc="-1" strike="noStrike">
                <a:solidFill>
                  <a:schemeClr val="dk1"/>
                </a:solidFill>
                <a:latin typeface="Aptos"/>
              </a:rPr>
              <a:t>Iniziativa realizzata con il Patrocinio ed il Contributo della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Immagine 1" descr=""/>
          <p:cNvPicPr/>
          <p:nvPr/>
        </p:nvPicPr>
        <p:blipFill>
          <a:blip r:embed="rId2"/>
          <a:stretch/>
        </p:blipFill>
        <p:spPr>
          <a:xfrm>
            <a:off x="442800" y="33012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79" name="Immagine 2" descr=""/>
          <p:cNvPicPr/>
          <p:nvPr/>
        </p:nvPicPr>
        <p:blipFill>
          <a:blip r:embed="rId3"/>
          <a:stretch/>
        </p:blipFill>
        <p:spPr>
          <a:xfrm>
            <a:off x="4112640" y="37476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80" name="Immagine 3" descr=""/>
          <p:cNvPicPr/>
          <p:nvPr/>
        </p:nvPicPr>
        <p:blipFill>
          <a:blip r:embed="rId4"/>
          <a:stretch/>
        </p:blipFill>
        <p:spPr>
          <a:xfrm>
            <a:off x="6878160" y="3384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81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sp>
        <p:nvSpPr>
          <p:cNvPr id="82" name="Rectangle 5"/>
          <p:cNvSpPr/>
          <p:nvPr/>
        </p:nvSpPr>
        <p:spPr>
          <a:xfrm>
            <a:off x="0" y="0"/>
            <a:ext cx="121917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anchor="ctr">
            <a:spAutoFit/>
          </a:bodyPr>
          <a:p>
            <a:pPr defTabSz="914400">
              <a:lnSpc>
                <a:spcPct val="100000"/>
              </a:lnSpc>
            </a:pPr>
            <a:endParaRPr b="0" lang="it-IT" sz="1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83" name="Immagine 5" descr=""/>
          <p:cNvPicPr/>
          <p:nvPr/>
        </p:nvPicPr>
        <p:blipFill>
          <a:blip r:embed="rId6"/>
          <a:stretch/>
        </p:blipFill>
        <p:spPr>
          <a:xfrm>
            <a:off x="4710240" y="5345280"/>
            <a:ext cx="3046680" cy="97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000" spc="-1" strike="noStrike">
                <a:solidFill>
                  <a:schemeClr val="dk1"/>
                </a:solidFill>
                <a:latin typeface="Aptos Display"/>
              </a:rPr>
              <a:t>Numero contatti </a:t>
            </a:r>
            <a:r>
              <a:rPr b="1" lang="it-IT" sz="4000" spc="-1" strike="noStrike">
                <a:solidFill>
                  <a:schemeClr val="dk1"/>
                </a:solidFill>
                <a:latin typeface="Aptos Display"/>
              </a:rPr>
              <a:t>Asti</a:t>
            </a:r>
            <a:r>
              <a:rPr b="0" lang="it-IT" sz="4000" spc="-1" strike="noStrike">
                <a:solidFill>
                  <a:schemeClr val="dk1"/>
                </a:solidFill>
                <a:latin typeface="Aptos Display"/>
              </a:rPr>
              <a:t> triennio 22-24</a:t>
            </a:r>
            <a:endParaRPr b="0" lang="it-IT" sz="40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85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86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87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88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89" name="Immagine 6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0" name="Tabella 7"/>
          <p:cNvGraphicFramePr/>
          <p:nvPr/>
        </p:nvGraphicFramePr>
        <p:xfrm>
          <a:off x="2133720" y="2143080"/>
          <a:ext cx="7695720" cy="3458880"/>
        </p:xfrm>
        <a:graphic>
          <a:graphicData uri="http://schemas.openxmlformats.org/drawingml/2006/table">
            <a:tbl>
              <a:tblPr/>
              <a:tblGrid>
                <a:gridCol w="6572880"/>
                <a:gridCol w="1122840"/>
              </a:tblGrid>
              <a:tr h="691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SEDE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1994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91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CONSULENZE ON-LINE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162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91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MAIL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2932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91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TELEFONO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5771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91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it-IT" sz="24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TOTALE CONTATTI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it-IT" sz="24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10431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92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93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94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95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96" name="Immagine 6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7" name="Grafico 7"/>
          <p:cNvGraphicFramePr/>
          <p:nvPr/>
        </p:nvGraphicFramePr>
        <p:xfrm>
          <a:off x="2181240" y="1533960"/>
          <a:ext cx="8172000" cy="417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Contatti per tipologia di richiesta </a:t>
            </a:r>
            <a:r>
              <a:rPr b="1" lang="it-IT" sz="3600" spc="-1" strike="noStrike">
                <a:solidFill>
                  <a:schemeClr val="dk1"/>
                </a:solidFill>
                <a:latin typeface="Aptos Display"/>
              </a:rPr>
              <a:t>Asti</a:t>
            </a:r>
            <a:endParaRPr b="0" lang="it-IT" sz="36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99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00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01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02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03" name="Immagine 6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04" name="Tabella 7"/>
          <p:cNvGraphicFramePr/>
          <p:nvPr/>
        </p:nvGraphicFramePr>
        <p:xfrm>
          <a:off x="2036520" y="1910160"/>
          <a:ext cx="7880040" cy="3479040"/>
        </p:xfrm>
        <a:graphic>
          <a:graphicData uri="http://schemas.openxmlformats.org/drawingml/2006/table">
            <a:tbl>
              <a:tblPr/>
              <a:tblGrid>
                <a:gridCol w="6956280"/>
                <a:gridCol w="924120"/>
              </a:tblGrid>
              <a:tr h="581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Altri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58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426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Assicurazioni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163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1984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Casa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285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6347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Commercio-Beni di consumo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Energia elettrica,gas,acqua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881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4290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graphicFrame>
        <p:nvGraphicFramePr>
          <p:cNvPr id="106" name="Grafico 2"/>
          <p:cNvGraphicFramePr/>
          <p:nvPr/>
        </p:nvGraphicFramePr>
        <p:xfrm>
          <a:off x="1926360" y="1705320"/>
          <a:ext cx="8339040" cy="423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07" name="Immagine 1" descr=""/>
          <p:cNvPicPr/>
          <p:nvPr/>
        </p:nvPicPr>
        <p:blipFill>
          <a:blip r:embed="rId2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08" name="Immagine 2" descr=""/>
          <p:cNvPicPr/>
          <p:nvPr/>
        </p:nvPicPr>
        <p:blipFill>
          <a:blip r:embed="rId3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09" name="Immagine 3" descr=""/>
          <p:cNvPicPr/>
          <p:nvPr/>
        </p:nvPicPr>
        <p:blipFill>
          <a:blip r:embed="rId4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10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11" name="Immagine 7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Contatti per tipologia di richiesta Asti</a:t>
            </a:r>
            <a:endParaRPr b="0" lang="it-IT" sz="36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13" name="Immagine 1" descr=""/>
          <p:cNvPicPr/>
          <p:nvPr/>
        </p:nvPicPr>
        <p:blipFill>
          <a:blip r:embed="rId1"/>
          <a:stretch/>
        </p:blipFill>
        <p:spPr>
          <a:xfrm>
            <a:off x="92592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14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15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16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17" name="Immagine 6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8" name="Tabella 9"/>
          <p:cNvGraphicFramePr/>
          <p:nvPr/>
        </p:nvGraphicFramePr>
        <p:xfrm>
          <a:off x="2249280" y="2139840"/>
          <a:ext cx="7580160" cy="3597120"/>
        </p:xfrm>
        <a:graphic>
          <a:graphicData uri="http://schemas.openxmlformats.org/drawingml/2006/table">
            <a:tbl>
              <a:tblPr/>
              <a:tblGrid>
                <a:gridCol w="6689520"/>
                <a:gridCol w="890640"/>
              </a:tblGrid>
              <a:tr h="4060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Professionisti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509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444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Pubblica amministrazione e tributi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258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60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Sanità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153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60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di trasporto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160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60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finanziari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1159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444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generali per i consumatori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200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444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postali e telecomunicazioni elettroniche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2267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60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Turismo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20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21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22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23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24" name="Immagine 6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5" name="Grafico 7"/>
          <p:cNvGraphicFramePr/>
          <p:nvPr/>
        </p:nvGraphicFramePr>
        <p:xfrm>
          <a:off x="1828800" y="1705320"/>
          <a:ext cx="8247600" cy="397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000"/>
            </a:br>
            <a:r>
              <a:rPr b="0" lang="it-IT" sz="4000" spc="-1" strike="noStrike">
                <a:solidFill>
                  <a:schemeClr val="dk1"/>
                </a:solidFill>
                <a:latin typeface="Aptos Display"/>
              </a:rPr>
              <a:t>PRATICHE ISTRUITE PER TIPOLOGIA ASTI</a:t>
            </a:r>
            <a:endParaRPr b="0" lang="it-IT" sz="40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27" name="Immagine 1" descr=""/>
          <p:cNvPicPr/>
          <p:nvPr/>
        </p:nvPicPr>
        <p:blipFill>
          <a:blip r:embed="rId1"/>
          <a:stretch/>
        </p:blipFill>
        <p:spPr>
          <a:xfrm>
            <a:off x="92592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28" name="Immagine 2" descr=""/>
          <p:cNvPicPr/>
          <p:nvPr/>
        </p:nvPicPr>
        <p:blipFill>
          <a:blip r:embed="rId2"/>
          <a:stretch/>
        </p:blipFill>
        <p:spPr>
          <a:xfrm>
            <a:off x="4868640" y="34920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29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30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1" name="Tabella 6"/>
          <p:cNvGraphicFramePr/>
          <p:nvPr/>
        </p:nvGraphicFramePr>
        <p:xfrm>
          <a:off x="2064600" y="2163240"/>
          <a:ext cx="7442640" cy="3764160"/>
        </p:xfrm>
        <a:graphic>
          <a:graphicData uri="http://schemas.openxmlformats.org/drawingml/2006/table">
            <a:tbl>
              <a:tblPr/>
              <a:tblGrid>
                <a:gridCol w="6465960"/>
                <a:gridCol w="976680"/>
              </a:tblGrid>
              <a:tr h="5284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Altri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17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284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Assicurazioni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36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284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Casa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12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462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Commercio-Beni di consumo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36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0497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Energia elettrica, gas e acqua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6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262</a:t>
                      </a:r>
                      <a:endParaRPr b="0" lang="it-IT" sz="3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2" name="Immagine 7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34" name="Immagine 2" descr=""/>
          <p:cNvPicPr/>
          <p:nvPr/>
        </p:nvPicPr>
        <p:blipFill>
          <a:blip r:embed="rId1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pic>
        <p:nvPicPr>
          <p:cNvPr id="135" name="Immagine 1" descr=""/>
          <p:cNvPicPr/>
          <p:nvPr/>
        </p:nvPicPr>
        <p:blipFill>
          <a:blip r:embed="rId2"/>
          <a:stretch/>
        </p:blipFill>
        <p:spPr>
          <a:xfrm>
            <a:off x="92592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36" name="Immagine 2" descr=""/>
          <p:cNvPicPr/>
          <p:nvPr/>
        </p:nvPicPr>
        <p:blipFill>
          <a:blip r:embed="rId3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37" name="Immagine 3" descr=""/>
          <p:cNvPicPr/>
          <p:nvPr/>
        </p:nvPicPr>
        <p:blipFill>
          <a:blip r:embed="rId4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38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9" name="Grafico 7"/>
          <p:cNvGraphicFramePr/>
          <p:nvPr/>
        </p:nvGraphicFramePr>
        <p:xfrm>
          <a:off x="1523880" y="1474920"/>
          <a:ext cx="8376840" cy="4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100" spc="-1" strike="noStrike">
                <a:solidFill>
                  <a:schemeClr val="dk1"/>
                </a:solidFill>
                <a:latin typeface="Aptos Display"/>
              </a:rPr>
              <a:t>PRATICHE ISTRUITE PER TIPOLOGIA </a:t>
            </a:r>
            <a:r>
              <a:rPr b="1" lang="it-IT" sz="3100" spc="-1" strike="noStrike">
                <a:solidFill>
                  <a:schemeClr val="dk1"/>
                </a:solidFill>
                <a:latin typeface="Aptos Display"/>
              </a:rPr>
              <a:t>ASTI</a:t>
            </a:r>
            <a:endParaRPr b="0" lang="it-IT" sz="31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41" name="Immagine 1" descr=""/>
          <p:cNvPicPr/>
          <p:nvPr/>
        </p:nvPicPr>
        <p:blipFill>
          <a:blip r:embed="rId1"/>
          <a:stretch/>
        </p:blipFill>
        <p:spPr>
          <a:xfrm>
            <a:off x="815040" y="35064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42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43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44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45" name="Tabella 6"/>
          <p:cNvGraphicFramePr/>
          <p:nvPr/>
        </p:nvGraphicFramePr>
        <p:xfrm>
          <a:off x="1691280" y="1897560"/>
          <a:ext cx="7855560" cy="3997440"/>
        </p:xfrm>
        <a:graphic>
          <a:graphicData uri="http://schemas.openxmlformats.org/drawingml/2006/table">
            <a:tbl>
              <a:tblPr/>
              <a:tblGrid>
                <a:gridCol w="6824880"/>
                <a:gridCol w="1030680"/>
              </a:tblGrid>
              <a:tr h="4636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Professionisiti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7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571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Pubblica amministrazione e tributi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23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6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di trasporto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968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finanziari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27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generali per i consumatori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14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030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postali e telecomunicazioni elettroniche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114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27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Turismo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6" name="Immagine 7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48" name="Immagine 2" descr=""/>
          <p:cNvPicPr/>
          <p:nvPr/>
        </p:nvPicPr>
        <p:blipFill>
          <a:blip r:embed="rId1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pic>
        <p:nvPicPr>
          <p:cNvPr id="149" name="Immagine 1" descr=""/>
          <p:cNvPicPr/>
          <p:nvPr/>
        </p:nvPicPr>
        <p:blipFill>
          <a:blip r:embed="rId2"/>
          <a:stretch/>
        </p:blipFill>
        <p:spPr>
          <a:xfrm>
            <a:off x="92592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50" name="Immagine 2" descr=""/>
          <p:cNvPicPr/>
          <p:nvPr/>
        </p:nvPicPr>
        <p:blipFill>
          <a:blip r:embed="rId3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51" name="Immagine 3" descr=""/>
          <p:cNvPicPr/>
          <p:nvPr/>
        </p:nvPicPr>
        <p:blipFill>
          <a:blip r:embed="rId4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52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3" name="Grafico 7"/>
          <p:cNvGraphicFramePr/>
          <p:nvPr/>
        </p:nvGraphicFramePr>
        <p:xfrm>
          <a:off x="838080" y="1705320"/>
          <a:ext cx="9279000" cy="401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NUMERO PRATICHE DEFINITE </a:t>
            </a:r>
            <a:r>
              <a:rPr b="1" lang="it-IT" sz="3600" spc="-1" strike="noStrike">
                <a:solidFill>
                  <a:schemeClr val="dk1"/>
                </a:solidFill>
                <a:latin typeface="Aptos Display"/>
              </a:rPr>
              <a:t>ASTI</a:t>
            </a: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 22-24</a:t>
            </a:r>
            <a:endParaRPr b="0" lang="it-IT" sz="36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55" name="Immagine 2" descr=""/>
          <p:cNvPicPr/>
          <p:nvPr/>
        </p:nvPicPr>
        <p:blipFill>
          <a:blip r:embed="rId1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  <p:pic>
        <p:nvPicPr>
          <p:cNvPr id="156" name="Immagine 1" descr=""/>
          <p:cNvPicPr/>
          <p:nvPr/>
        </p:nvPicPr>
        <p:blipFill>
          <a:blip r:embed="rId2"/>
          <a:stretch/>
        </p:blipFill>
        <p:spPr>
          <a:xfrm>
            <a:off x="77364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57" name="Immagine 2" descr=""/>
          <p:cNvPicPr/>
          <p:nvPr/>
        </p:nvPicPr>
        <p:blipFill>
          <a:blip r:embed="rId3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58" name="Immagine 3" descr=""/>
          <p:cNvPicPr/>
          <p:nvPr/>
        </p:nvPicPr>
        <p:blipFill>
          <a:blip r:embed="rId4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59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60" name="Tabella 7"/>
          <p:cNvGraphicFramePr/>
          <p:nvPr/>
        </p:nvGraphicFramePr>
        <p:xfrm>
          <a:off x="838080" y="2941920"/>
          <a:ext cx="9590760" cy="2370240"/>
        </p:xfrm>
        <a:graphic>
          <a:graphicData uri="http://schemas.openxmlformats.org/drawingml/2006/table">
            <a:tbl>
              <a:tblPr/>
              <a:tblGrid>
                <a:gridCol w="6747840"/>
                <a:gridCol w="2842920"/>
              </a:tblGrid>
              <a:tr h="151056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it-IT" sz="66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TOTALE TRIENNIO</a:t>
                      </a:r>
                      <a:endParaRPr b="0" lang="it-IT" sz="6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it-IT" sz="6600" spc="-1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579</a:t>
                      </a:r>
                      <a:endParaRPr b="0" lang="it-IT" sz="6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Numero contatti </a:t>
            </a:r>
            <a:r>
              <a:rPr b="1" lang="it-IT" sz="3600" spc="-1" strike="noStrike">
                <a:solidFill>
                  <a:schemeClr val="dk1"/>
                </a:solidFill>
                <a:latin typeface="Aptos Display"/>
              </a:rPr>
              <a:t>Alessandria</a:t>
            </a: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 triennio 22-24 </a:t>
            </a:r>
            <a:endParaRPr b="0" lang="it-IT" sz="3600" spc="-1" strike="noStrike">
              <a:solidFill>
                <a:schemeClr val="dk1"/>
              </a:solidFill>
              <a:latin typeface="Aptos"/>
            </a:endParaRPr>
          </a:p>
        </p:txBody>
      </p:sp>
      <p:graphicFrame>
        <p:nvGraphicFramePr>
          <p:cNvPr id="162" name="Tabella 2"/>
          <p:cNvGraphicFramePr/>
          <p:nvPr/>
        </p:nvGraphicFramePr>
        <p:xfrm>
          <a:off x="2257920" y="2246400"/>
          <a:ext cx="6964920" cy="3415680"/>
        </p:xfrm>
        <a:graphic>
          <a:graphicData uri="http://schemas.openxmlformats.org/drawingml/2006/table">
            <a:tbl>
              <a:tblPr/>
              <a:tblGrid>
                <a:gridCol w="5693760"/>
                <a:gridCol w="1271160"/>
              </a:tblGrid>
              <a:tr h="73368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SEDE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4298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7032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CONSULENZE ON-LINE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3628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7032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MAIL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2232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7032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TELEFONO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15359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7032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TOTALE CONTATTI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it-IT" sz="28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25517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64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65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66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67" name="Immagine 7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rafico 1"/>
          <p:cNvGraphicFramePr/>
          <p:nvPr/>
        </p:nvGraphicFramePr>
        <p:xfrm>
          <a:off x="1794960" y="824040"/>
          <a:ext cx="8996760" cy="512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69" name="Immagine 1" descr=""/>
          <p:cNvPicPr/>
          <p:nvPr/>
        </p:nvPicPr>
        <p:blipFill>
          <a:blip r:embed="rId2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70" name="Immagine 2" descr=""/>
          <p:cNvPicPr/>
          <p:nvPr/>
        </p:nvPicPr>
        <p:blipFill>
          <a:blip r:embed="rId3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71" name="Immagine 3" descr=""/>
          <p:cNvPicPr/>
          <p:nvPr/>
        </p:nvPicPr>
        <p:blipFill>
          <a:blip r:embed="rId4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72" name="Immagine 4" descr=""/>
          <p:cNvPicPr/>
          <p:nvPr/>
        </p:nvPicPr>
        <p:blipFill>
          <a:blip r:embed="rId5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73" name="Immagine 6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100" spc="-1" strike="noStrike">
                <a:solidFill>
                  <a:schemeClr val="dk1"/>
                </a:solidFill>
                <a:latin typeface="Aptos Display"/>
              </a:rPr>
              <a:t>Contatti per tipologia di richiesta Alessandria</a:t>
            </a:r>
            <a:endParaRPr b="0" lang="it-IT" sz="3100" spc="-1" strike="noStrike">
              <a:solidFill>
                <a:schemeClr val="dk1"/>
              </a:solidFill>
              <a:latin typeface="Aptos"/>
            </a:endParaRPr>
          </a:p>
        </p:txBody>
      </p:sp>
      <p:graphicFrame>
        <p:nvGraphicFramePr>
          <p:cNvPr id="175" name="Tabella 2"/>
          <p:cNvGraphicFramePr/>
          <p:nvPr/>
        </p:nvGraphicFramePr>
        <p:xfrm>
          <a:off x="1501560" y="2054520"/>
          <a:ext cx="8680680" cy="3216960"/>
        </p:xfrm>
        <a:graphic>
          <a:graphicData uri="http://schemas.openxmlformats.org/drawingml/2006/table">
            <a:tbl>
              <a:tblPr/>
              <a:tblGrid>
                <a:gridCol w="4962240"/>
                <a:gridCol w="3718800"/>
              </a:tblGrid>
              <a:tr h="448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Altri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623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806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Assicurazioni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479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6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Casa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1072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8884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Commercio-Beni di consumo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1086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9327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Energia elettrica, gas e acqua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it-IT" sz="28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10642</a:t>
                      </a:r>
                      <a:endParaRPr b="0" lang="it-IT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6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77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78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79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pic>
        <p:nvPicPr>
          <p:cNvPr id="180" name="Immagine 7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54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000"/>
            </a:br>
            <a:r>
              <a:rPr b="0" lang="it-IT" sz="40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0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82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83" name="Immagine 2" descr=""/>
          <p:cNvPicPr/>
          <p:nvPr/>
        </p:nvPicPr>
        <p:blipFill>
          <a:blip r:embed="rId2"/>
          <a:stretch/>
        </p:blipFill>
        <p:spPr>
          <a:xfrm>
            <a:off x="4997160" y="41436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84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85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86" name="Grafico 6"/>
          <p:cNvGraphicFramePr/>
          <p:nvPr/>
        </p:nvGraphicFramePr>
        <p:xfrm>
          <a:off x="1196640" y="1817640"/>
          <a:ext cx="9386280" cy="395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87" name="Immagine 7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000"/>
            </a:br>
            <a:r>
              <a:rPr b="0" lang="it-IT" sz="3100" spc="-1" strike="noStrike">
                <a:solidFill>
                  <a:schemeClr val="dk1"/>
                </a:solidFill>
                <a:latin typeface="Aptos Display"/>
              </a:rPr>
              <a:t>Contatti per tipologia di richiesta Alessandria</a:t>
            </a:r>
            <a:endParaRPr b="0" lang="it-IT" sz="31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89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90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91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92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3" name="Tabella 6"/>
          <p:cNvGraphicFramePr/>
          <p:nvPr/>
        </p:nvGraphicFramePr>
        <p:xfrm>
          <a:off x="1405800" y="1660680"/>
          <a:ext cx="9635040" cy="5040720"/>
        </p:xfrm>
        <a:graphic>
          <a:graphicData uri="http://schemas.openxmlformats.org/drawingml/2006/table">
            <a:tbl>
              <a:tblPr/>
              <a:tblGrid>
                <a:gridCol w="8879760"/>
                <a:gridCol w="755280"/>
              </a:tblGrid>
              <a:tr h="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Istruzione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410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9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Professionisti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542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059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Pubblica amministrazione e tributi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398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9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Sanità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314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770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di trasporto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370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9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finanziari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2205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9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generali per i consumatori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714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postali e telecomunicazioni elettroniche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6407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4748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relativi al tempo libero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27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952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Turismo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444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94" name="Immagine 7" descr=""/>
          <p:cNvPicPr/>
          <p:nvPr/>
        </p:nvPicPr>
        <p:blipFill>
          <a:blip r:embed="rId5"/>
          <a:stretch/>
        </p:blipFill>
        <p:spPr>
          <a:xfrm>
            <a:off x="5815080" y="615276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0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0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96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197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198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199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00" name="Grafico 6"/>
          <p:cNvGraphicFramePr/>
          <p:nvPr/>
        </p:nvGraphicFramePr>
        <p:xfrm>
          <a:off x="1275480" y="1690560"/>
          <a:ext cx="9932760" cy="446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1" name="Immagine 7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100" spc="-1" strike="noStrike">
                <a:solidFill>
                  <a:schemeClr val="dk1"/>
                </a:solidFill>
                <a:latin typeface="Aptos Display"/>
              </a:rPr>
              <a:t>PRATICHE ISTRUITE PER TIPOLOGIA ALESSANDRIA</a:t>
            </a:r>
            <a:endParaRPr b="0" lang="it-IT" sz="31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03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204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205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206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07" name="Tabella 6"/>
          <p:cNvGraphicFramePr/>
          <p:nvPr/>
        </p:nvGraphicFramePr>
        <p:xfrm>
          <a:off x="1569240" y="2370600"/>
          <a:ext cx="8556480" cy="3445560"/>
        </p:xfrm>
        <a:graphic>
          <a:graphicData uri="http://schemas.openxmlformats.org/drawingml/2006/table">
            <a:tbl>
              <a:tblPr/>
              <a:tblGrid>
                <a:gridCol w="7528320"/>
                <a:gridCol w="1028160"/>
              </a:tblGrid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Altri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140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Assicurazioni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46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Beni di consumo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39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Casa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10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Commercio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56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2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Energia elettrica, gas e acqua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32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890</a:t>
                      </a:r>
                      <a:endParaRPr b="0" lang="it-IT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8" name="Immagine 8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10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211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212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213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14" name="Grafico 6"/>
          <p:cNvGraphicFramePr/>
          <p:nvPr/>
        </p:nvGraphicFramePr>
        <p:xfrm>
          <a:off x="1287000" y="1718640"/>
          <a:ext cx="9448560" cy="41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15" name="Immagine 7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100" spc="-1" strike="noStrike">
                <a:solidFill>
                  <a:schemeClr val="dk1"/>
                </a:solidFill>
                <a:latin typeface="Aptos Display"/>
              </a:rPr>
              <a:t>PRATICHE ISTRUITE PER TIPOLOGIA ALESSANDRIA</a:t>
            </a:r>
            <a:endParaRPr b="0" lang="it-IT" sz="31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17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218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219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220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21" name="Tabella 6"/>
          <p:cNvGraphicFramePr/>
          <p:nvPr/>
        </p:nvGraphicFramePr>
        <p:xfrm>
          <a:off x="2178720" y="1690560"/>
          <a:ext cx="7517880" cy="4505760"/>
        </p:xfrm>
        <a:graphic>
          <a:graphicData uri="http://schemas.openxmlformats.org/drawingml/2006/table">
            <a:tbl>
              <a:tblPr/>
              <a:tblGrid>
                <a:gridCol w="6614640"/>
                <a:gridCol w="903600"/>
              </a:tblGrid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Istruzione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6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Professionisiti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13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Pubblica amministrazione e tributi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72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Sanità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di trasporto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33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finanziari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92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generali per i consumatori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25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1216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postali e telecomunicazioni elettroniche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158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Servizi relativi al tempo libero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6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0400"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Turismo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it-IT" sz="2400" spc="-1" strike="noStrike">
                          <a:solidFill>
                            <a:schemeClr val="dk1"/>
                          </a:solidFill>
                          <a:latin typeface="Aptos"/>
                        </a:rPr>
                        <a:t>26</a:t>
                      </a:r>
                      <a:endParaRPr b="0" lang="it-IT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2" name="Immagine 7" descr=""/>
          <p:cNvPicPr/>
          <p:nvPr/>
        </p:nvPicPr>
        <p:blipFill>
          <a:blip r:embed="rId5"/>
          <a:stretch/>
        </p:blipFill>
        <p:spPr>
          <a:xfrm>
            <a:off x="9767520" y="596988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4400" spc="-1" strike="noStrike">
                <a:solidFill>
                  <a:schemeClr val="dk1"/>
                </a:solidFill>
                <a:latin typeface="Aptos Display"/>
              </a:rPr>
              <a:t>GRAFICO</a:t>
            </a:r>
            <a:endParaRPr b="0" lang="it-IT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24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225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226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227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28" name="Grafico 6"/>
          <p:cNvGraphicFramePr/>
          <p:nvPr/>
        </p:nvGraphicFramePr>
        <p:xfrm>
          <a:off x="1366560" y="1663560"/>
          <a:ext cx="9389520" cy="424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29" name="Immagine 7" descr=""/>
          <p:cNvPicPr/>
          <p:nvPr/>
        </p:nvPicPr>
        <p:blipFill>
          <a:blip r:embed="rId6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3422" lnSpcReduction="20000"/>
          </a:bodyPr>
          <a:p>
            <a:pPr indent="0" defTabSz="914400">
              <a:lnSpc>
                <a:spcPct val="90000"/>
              </a:lnSpc>
              <a:buNone/>
            </a:pPr>
            <a:br>
              <a:rPr sz="4400"/>
            </a:br>
            <a:r>
              <a:rPr b="0" lang="it-IT" sz="3600" spc="-1" strike="noStrike">
                <a:solidFill>
                  <a:schemeClr val="dk1"/>
                </a:solidFill>
                <a:latin typeface="Aptos Display"/>
              </a:rPr>
              <a:t>NUMERO PRATICHE DEFINITE ALESSANDRIA 22-24</a:t>
            </a:r>
            <a:endParaRPr b="0" lang="it-IT" sz="36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31" name="Immagine 1" descr=""/>
          <p:cNvPicPr/>
          <p:nvPr/>
        </p:nvPicPr>
        <p:blipFill>
          <a:blip r:embed="rId1"/>
          <a:stretch/>
        </p:blipFill>
        <p:spPr>
          <a:xfrm>
            <a:off x="857160" y="379800"/>
            <a:ext cx="2800800" cy="647640"/>
          </a:xfrm>
          <a:prstGeom prst="rect">
            <a:avLst/>
          </a:prstGeom>
          <a:ln w="0">
            <a:noFill/>
          </a:ln>
        </p:spPr>
      </p:pic>
      <p:pic>
        <p:nvPicPr>
          <p:cNvPr id="232" name="Immagine 2" descr=""/>
          <p:cNvPicPr/>
          <p:nvPr/>
        </p:nvPicPr>
        <p:blipFill>
          <a:blip r:embed="rId2"/>
          <a:stretch/>
        </p:blipFill>
        <p:spPr>
          <a:xfrm>
            <a:off x="4475160" y="364320"/>
            <a:ext cx="1028520" cy="579240"/>
          </a:xfrm>
          <a:prstGeom prst="rect">
            <a:avLst/>
          </a:prstGeom>
          <a:ln w="0">
            <a:noFill/>
          </a:ln>
        </p:spPr>
      </p:pic>
      <p:pic>
        <p:nvPicPr>
          <p:cNvPr id="233" name="Immagine 3" descr=""/>
          <p:cNvPicPr/>
          <p:nvPr/>
        </p:nvPicPr>
        <p:blipFill>
          <a:blip r:embed="rId3"/>
          <a:stretch/>
        </p:blipFill>
        <p:spPr>
          <a:xfrm>
            <a:off x="7401240" y="349200"/>
            <a:ext cx="921960" cy="533160"/>
          </a:xfrm>
          <a:prstGeom prst="rect">
            <a:avLst/>
          </a:prstGeom>
          <a:ln w="0">
            <a:noFill/>
          </a:ln>
        </p:spPr>
      </p:pic>
      <p:pic>
        <p:nvPicPr>
          <p:cNvPr id="234" name="Immagine 4" descr=""/>
          <p:cNvPicPr/>
          <p:nvPr/>
        </p:nvPicPr>
        <p:blipFill>
          <a:blip r:embed="rId4"/>
          <a:stretch/>
        </p:blipFill>
        <p:spPr>
          <a:xfrm>
            <a:off x="10583280" y="349200"/>
            <a:ext cx="624960" cy="624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35" name="Tabella 6"/>
          <p:cNvGraphicFramePr/>
          <p:nvPr/>
        </p:nvGraphicFramePr>
        <p:xfrm>
          <a:off x="1093320" y="2536560"/>
          <a:ext cx="9590760" cy="2370240"/>
        </p:xfrm>
        <a:graphic>
          <a:graphicData uri="http://schemas.openxmlformats.org/drawingml/2006/table">
            <a:tbl>
              <a:tblPr/>
              <a:tblGrid>
                <a:gridCol w="6747840"/>
                <a:gridCol w="2842920"/>
              </a:tblGrid>
              <a:tr h="1661400">
                <a:tc>
                  <a:txBody>
                    <a:bodyPr lIns="7560" rIns="7560" tIns="756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it-IT" sz="66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TOTALE TRIENNIO</a:t>
                      </a:r>
                      <a:endParaRPr b="0" lang="it-IT" sz="6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7560" rIns="7560" tIns="756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it-IT" sz="6600" spc="-1" strike="noStrike">
                          <a:solidFill>
                            <a:srgbClr val="ff0000"/>
                          </a:solidFill>
                          <a:latin typeface="Aptos"/>
                        </a:rPr>
                        <a:t>1.648</a:t>
                      </a:r>
                      <a:endParaRPr b="0" lang="it-IT" sz="6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560" marR="75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36" name="Immagine 7" descr=""/>
          <p:cNvPicPr/>
          <p:nvPr/>
        </p:nvPicPr>
        <p:blipFill>
          <a:blip r:embed="rId5"/>
          <a:stretch/>
        </p:blipFill>
        <p:spPr>
          <a:xfrm>
            <a:off x="9635760" y="5910840"/>
            <a:ext cx="225648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Application>LibreOffice/24.2.4.2$Windows_X86_64 LibreOffice_project/51a6219feb6075d9a4c46691dcfe0cd9c4fff3c2</Application>
  <AppVersion>15.0000</AppVersion>
  <Words>243</Words>
  <Paragraphs>160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2025-02-05T17:00:25Z</dcterms:created>
  <dc:creator>SPI</dc:creator>
  <dc:description/>
  <dc:language>it-IT</dc:language>
  <cp:lastModifiedBy>UTENTE1</cp:lastModifiedBy>
  <cp:lastPrinted>2025-02-07T07:51:29Z</cp:lastPrinted>
  <dcterms:modified xsi:type="dcterms:W3CDTF">2025-02-07T14:54:19Z</dcterms:modified>
  <cp:revision>26</cp:revision>
  <dc:subject/>
  <dc:title>Report attività 22-24 Associazioni Consumatori  Provincia di Alessandria e Asti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Personalizzato</vt:lpwstr>
  </property>
  <property fmtid="{D5CDD505-2E9C-101B-9397-08002B2CF9AE}" pid="4" name="Slides">
    <vt:i4>23</vt:i4>
  </property>
</Properties>
</file>