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_rels/notesSlide9.xml.rels" ContentType="application/vnd.openxmlformats-package.relationships+xml"/>
  <Override PartName="/ppt/notesSlides/_rels/notesSlide1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6.xml.rels" ContentType="application/vnd.openxmlformats-package.relationships+xml"/>
  <Override PartName="/ppt/notesSlides/_rels/notesSlide2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7.xml.rels" ContentType="application/vnd.openxmlformats-package.relationships+xml"/>
  <Override PartName="/ppt/notesSlides/_rels/notesSlide3.xml.rels" ContentType="application/vnd.openxmlformats-package.relationships+xml"/>
  <Override PartName="/ppt/notesSlides/_rels/notesSlide8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15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17.xml.rels" ContentType="application/vnd.openxmlformats-package.relationships+xml"/>
  <Override PartName="/ppt/notesSlides/_rels/notesSlide18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s/slide1.xml" ContentType="application/vnd.openxmlformats-officedocument.presentationml.slide+xml"/>
  <Override PartName="/ppt/slides/slide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media/image17.jpeg" ContentType="image/jpeg"/>
  <Override PartName="/ppt/media/image3.png" ContentType="image/png"/>
  <Override PartName="/ppt/media/image1.jpeg" ContentType="image/jpeg"/>
  <Override PartName="/ppt/media/image9.tif" ContentType="image/tiff"/>
  <Override PartName="/ppt/media/image2.jpeg" ContentType="image/jpeg"/>
  <Override PartName="/ppt/media/image25.png" ContentType="image/png"/>
  <Override PartName="/ppt/media/image6.tif" ContentType="image/tiff"/>
  <Override PartName="/ppt/media/image4.wmf" ContentType="image/x-wmf"/>
  <Override PartName="/ppt/media/image5.png" ContentType="image/png"/>
  <Override PartName="/ppt/media/image7.tif" ContentType="image/tiff"/>
  <Override PartName="/ppt/media/image8.tif" ContentType="image/tiff"/>
  <Override PartName="/ppt/media/image10.tif" ContentType="image/tiff"/>
  <Override PartName="/ppt/media/image11.tif" ContentType="image/tiff"/>
  <Override PartName="/ppt/media/image12.png" ContentType="image/png"/>
  <Override PartName="/ppt/media/image18.jpeg" ContentType="image/jpeg"/>
  <Override PartName="/ppt/media/image13.tif" ContentType="image/tiff"/>
  <Override PartName="/ppt/media/image14.tif" ContentType="image/tiff"/>
  <Override PartName="/ppt/media/image15.jpeg" ContentType="image/jpeg"/>
  <Override PartName="/ppt/media/image16.jpeg" ContentType="image/jpeg"/>
  <Override PartName="/ppt/media/image19.jpeg" ContentType="image/jpeg"/>
  <Override PartName="/ppt/media/image22.png" ContentType="image/png"/>
  <Override PartName="/ppt/media/image20.png" ContentType="image/png"/>
  <Override PartName="/ppt/media/image21.jpeg" ContentType="image/jpeg"/>
  <Override PartName="/ppt/media/image23.jpeg" ContentType="image/jpeg"/>
  <Override PartName="/ppt/media/image24.jpeg" ContentType="image/jpeg"/>
  <Override PartName="/ppt/media/image26.jpeg" ContentType="image/jpeg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</p:sldIdLst>
  <p:sldSz cx="9144000" cy="5143500"/>
  <p:notesSz cx="6797675" cy="9926637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
</Relationships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autoTitleDeleted val="1"/>
    <c:plotArea>
      <c:barChart>
        <c:barDir val="col"/>
        <c:grouping val="stack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Vaxzevria (Astrazeneca)</c:v>
                </c:pt>
              </c:strCache>
            </c:strRef>
          </c:tx>
          <c:spPr>
            <a:solidFill>
              <a:srgbClr val="4472c4"/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Calibri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0"/>
            <c:separator>; </c:separator>
            <c:showLeaderLines val="0"/>
          </c:dLbls>
          <c:cat>
            <c:strRef>
              <c:f>categories</c:f>
              <c:strCache>
                <c:ptCount val="106"/>
                <c:pt idx="0">
                  <c:v>12/27/2020</c:v>
                </c:pt>
                <c:pt idx="1">
                  <c:v>12/30/2020</c:v>
                </c:pt>
                <c:pt idx="2">
                  <c:v>12/31/2020</c:v>
                </c:pt>
                <c:pt idx="3">
                  <c:v>1/1/2021</c:v>
                </c:pt>
                <c:pt idx="4">
                  <c:v>1/2/2021</c:v>
                </c:pt>
                <c:pt idx="5">
                  <c:v>1/3/2021</c:v>
                </c:pt>
                <c:pt idx="6">
                  <c:v>1/4/2021</c:v>
                </c:pt>
                <c:pt idx="7">
                  <c:v>1/5/2021</c:v>
                </c:pt>
                <c:pt idx="8">
                  <c:v>1/6/2021</c:v>
                </c:pt>
                <c:pt idx="9">
                  <c:v>1/7/2021</c:v>
                </c:pt>
                <c:pt idx="10">
                  <c:v>1/8/2021</c:v>
                </c:pt>
                <c:pt idx="11">
                  <c:v>1/9/2021</c:v>
                </c:pt>
                <c:pt idx="12">
                  <c:v>1/10/2021</c:v>
                </c:pt>
                <c:pt idx="13">
                  <c:v>1/11/2021</c:v>
                </c:pt>
                <c:pt idx="14">
                  <c:v>1/12/2021</c:v>
                </c:pt>
                <c:pt idx="15">
                  <c:v>1/13/2021</c:v>
                </c:pt>
                <c:pt idx="16">
                  <c:v>1/14/2021</c:v>
                </c:pt>
                <c:pt idx="17">
                  <c:v>1/15/2021</c:v>
                </c:pt>
                <c:pt idx="18">
                  <c:v>1/16/2021</c:v>
                </c:pt>
                <c:pt idx="19">
                  <c:v>1/17/2021</c:v>
                </c:pt>
                <c:pt idx="20">
                  <c:v>1/18/2021</c:v>
                </c:pt>
                <c:pt idx="21">
                  <c:v>1/19/2021</c:v>
                </c:pt>
                <c:pt idx="22">
                  <c:v>1/20/2021</c:v>
                </c:pt>
                <c:pt idx="23">
                  <c:v>1/21/2021</c:v>
                </c:pt>
                <c:pt idx="24">
                  <c:v>1/22/2021</c:v>
                </c:pt>
                <c:pt idx="25">
                  <c:v>1/23/2021</c:v>
                </c:pt>
                <c:pt idx="26">
                  <c:v>1/24/2021</c:v>
                </c:pt>
                <c:pt idx="27">
                  <c:v>1/25/2021</c:v>
                </c:pt>
                <c:pt idx="28">
                  <c:v>1/26/2021</c:v>
                </c:pt>
                <c:pt idx="29">
                  <c:v>1/27/2021</c:v>
                </c:pt>
                <c:pt idx="30">
                  <c:v>1/28/2021</c:v>
                </c:pt>
                <c:pt idx="31">
                  <c:v>1/29/2021</c:v>
                </c:pt>
                <c:pt idx="32">
                  <c:v>1/30/2021</c:v>
                </c:pt>
                <c:pt idx="33">
                  <c:v>1/31/2021</c:v>
                </c:pt>
                <c:pt idx="34">
                  <c:v>2/1/2021</c:v>
                </c:pt>
                <c:pt idx="35">
                  <c:v>2/2/2021</c:v>
                </c:pt>
                <c:pt idx="36">
                  <c:v>2/3/2021</c:v>
                </c:pt>
                <c:pt idx="37">
                  <c:v>2/4/2021</c:v>
                </c:pt>
                <c:pt idx="38">
                  <c:v>2/5/2021</c:v>
                </c:pt>
                <c:pt idx="39">
                  <c:v>2/6/2021</c:v>
                </c:pt>
                <c:pt idx="40">
                  <c:v>2/7/2021</c:v>
                </c:pt>
                <c:pt idx="41">
                  <c:v>2/8/2021</c:v>
                </c:pt>
                <c:pt idx="42">
                  <c:v>2/9/2021</c:v>
                </c:pt>
                <c:pt idx="43">
                  <c:v>2/10/2021</c:v>
                </c:pt>
                <c:pt idx="44">
                  <c:v>2/11/2021</c:v>
                </c:pt>
                <c:pt idx="45">
                  <c:v>2/12/2021</c:v>
                </c:pt>
                <c:pt idx="46">
                  <c:v>2/13/2021</c:v>
                </c:pt>
                <c:pt idx="47">
                  <c:v>2/14/2021</c:v>
                </c:pt>
                <c:pt idx="48">
                  <c:v>2/15/2021</c:v>
                </c:pt>
                <c:pt idx="49">
                  <c:v>2/16/2021</c:v>
                </c:pt>
                <c:pt idx="50">
                  <c:v>2/17/2021</c:v>
                </c:pt>
                <c:pt idx="51">
                  <c:v>2/18/2021</c:v>
                </c:pt>
                <c:pt idx="52">
                  <c:v>2/19/2021</c:v>
                </c:pt>
                <c:pt idx="53">
                  <c:v>2/20/2021</c:v>
                </c:pt>
                <c:pt idx="54">
                  <c:v>2/21/2021</c:v>
                </c:pt>
                <c:pt idx="55">
                  <c:v>2/22/2021</c:v>
                </c:pt>
                <c:pt idx="56">
                  <c:v>2/23/2021</c:v>
                </c:pt>
                <c:pt idx="57">
                  <c:v>2/24/2021</c:v>
                </c:pt>
                <c:pt idx="58">
                  <c:v>2/25/2021</c:v>
                </c:pt>
                <c:pt idx="59">
                  <c:v>2/26/2021</c:v>
                </c:pt>
                <c:pt idx="60">
                  <c:v>2/27/2021</c:v>
                </c:pt>
                <c:pt idx="61">
                  <c:v>2/28/2021</c:v>
                </c:pt>
                <c:pt idx="62">
                  <c:v>3/1/2021</c:v>
                </c:pt>
                <c:pt idx="63">
                  <c:v>3/2/2021</c:v>
                </c:pt>
                <c:pt idx="64">
                  <c:v>3/3/2021</c:v>
                </c:pt>
                <c:pt idx="65">
                  <c:v>3/4/2021</c:v>
                </c:pt>
                <c:pt idx="66">
                  <c:v>3/5/2021</c:v>
                </c:pt>
                <c:pt idx="67">
                  <c:v>3/6/2021</c:v>
                </c:pt>
                <c:pt idx="68">
                  <c:v>3/7/2021</c:v>
                </c:pt>
                <c:pt idx="69">
                  <c:v>3/8/2021</c:v>
                </c:pt>
                <c:pt idx="70">
                  <c:v>3/9/2021</c:v>
                </c:pt>
                <c:pt idx="71">
                  <c:v>3/10/2021</c:v>
                </c:pt>
                <c:pt idx="72">
                  <c:v>3/11/2021</c:v>
                </c:pt>
                <c:pt idx="73">
                  <c:v>3/12/2021</c:v>
                </c:pt>
                <c:pt idx="74">
                  <c:v>3/13/2021</c:v>
                </c:pt>
                <c:pt idx="75">
                  <c:v>3/14/2021</c:v>
                </c:pt>
                <c:pt idx="76">
                  <c:v>3/15/2021</c:v>
                </c:pt>
                <c:pt idx="77">
                  <c:v>3/16/2021</c:v>
                </c:pt>
                <c:pt idx="78">
                  <c:v>3/17/2021</c:v>
                </c:pt>
                <c:pt idx="79">
                  <c:v>3/18/2021</c:v>
                </c:pt>
                <c:pt idx="80">
                  <c:v>3/19/2021</c:v>
                </c:pt>
                <c:pt idx="81">
                  <c:v>3/20/2021</c:v>
                </c:pt>
                <c:pt idx="82">
                  <c:v>3/21/2021</c:v>
                </c:pt>
                <c:pt idx="83">
                  <c:v>3/22/2021</c:v>
                </c:pt>
                <c:pt idx="84">
                  <c:v>3/23/2021</c:v>
                </c:pt>
                <c:pt idx="85">
                  <c:v>3/24/2021</c:v>
                </c:pt>
                <c:pt idx="86">
                  <c:v>3/25/2021</c:v>
                </c:pt>
                <c:pt idx="87">
                  <c:v>3/26/2021</c:v>
                </c:pt>
                <c:pt idx="88">
                  <c:v>3/27/2021</c:v>
                </c:pt>
                <c:pt idx="89">
                  <c:v>3/28/2021</c:v>
                </c:pt>
                <c:pt idx="90">
                  <c:v>3/29/2021</c:v>
                </c:pt>
                <c:pt idx="91">
                  <c:v>3/30/2021</c:v>
                </c:pt>
                <c:pt idx="92">
                  <c:v>3/31/2021</c:v>
                </c:pt>
                <c:pt idx="93">
                  <c:v>4/1/2021</c:v>
                </c:pt>
                <c:pt idx="94">
                  <c:v>4/2/2021</c:v>
                </c:pt>
                <c:pt idx="95">
                  <c:v>4/3/2021</c:v>
                </c:pt>
                <c:pt idx="96">
                  <c:v>4/4/2021</c:v>
                </c:pt>
                <c:pt idx="97">
                  <c:v>4/5/2021</c:v>
                </c:pt>
                <c:pt idx="98">
                  <c:v>4/6/2021</c:v>
                </c:pt>
                <c:pt idx="99">
                  <c:v>4/7/2021</c:v>
                </c:pt>
                <c:pt idx="100">
                  <c:v>4/8/2021</c:v>
                </c:pt>
                <c:pt idx="101">
                  <c:v>4/9/2021</c:v>
                </c:pt>
                <c:pt idx="102">
                  <c:v>4/10/2021</c:v>
                </c:pt>
                <c:pt idx="103">
                  <c:v>4/11/2021</c:v>
                </c:pt>
                <c:pt idx="104">
                  <c:v>4/12/2021</c:v>
                </c:pt>
                <c:pt idx="105">
                  <c:v>4/13/2021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10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20</c:v>
                </c:pt>
                <c:pt idx="45">
                  <c:v>30</c:v>
                </c:pt>
                <c:pt idx="46">
                  <c:v>52</c:v>
                </c:pt>
                <c:pt idx="47">
                  <c:v>49</c:v>
                </c:pt>
                <c:pt idx="48">
                  <c:v>286</c:v>
                </c:pt>
                <c:pt idx="49">
                  <c:v>736</c:v>
                </c:pt>
                <c:pt idx="50">
                  <c:v>1023</c:v>
                </c:pt>
                <c:pt idx="51">
                  <c:v>984</c:v>
                </c:pt>
                <c:pt idx="52">
                  <c:v>2029</c:v>
                </c:pt>
                <c:pt idx="53">
                  <c:v>2069</c:v>
                </c:pt>
                <c:pt idx="54">
                  <c:v>795</c:v>
                </c:pt>
                <c:pt idx="55">
                  <c:v>1496</c:v>
                </c:pt>
                <c:pt idx="56">
                  <c:v>1546</c:v>
                </c:pt>
                <c:pt idx="57">
                  <c:v>2620</c:v>
                </c:pt>
                <c:pt idx="58">
                  <c:v>3371</c:v>
                </c:pt>
                <c:pt idx="59">
                  <c:v>3824</c:v>
                </c:pt>
                <c:pt idx="60">
                  <c:v>3486</c:v>
                </c:pt>
                <c:pt idx="61">
                  <c:v>2912</c:v>
                </c:pt>
                <c:pt idx="62">
                  <c:v>3130</c:v>
                </c:pt>
                <c:pt idx="63">
                  <c:v>3303</c:v>
                </c:pt>
                <c:pt idx="64">
                  <c:v>3226</c:v>
                </c:pt>
                <c:pt idx="65">
                  <c:v>3084</c:v>
                </c:pt>
                <c:pt idx="66">
                  <c:v>3224</c:v>
                </c:pt>
                <c:pt idx="67">
                  <c:v>2966</c:v>
                </c:pt>
                <c:pt idx="68">
                  <c:v>2376</c:v>
                </c:pt>
                <c:pt idx="69">
                  <c:v>3127</c:v>
                </c:pt>
                <c:pt idx="70">
                  <c:v>2929</c:v>
                </c:pt>
                <c:pt idx="71">
                  <c:v>2753</c:v>
                </c:pt>
                <c:pt idx="72">
                  <c:v>2746</c:v>
                </c:pt>
                <c:pt idx="73">
                  <c:v>2706</c:v>
                </c:pt>
                <c:pt idx="74">
                  <c:v>2719</c:v>
                </c:pt>
                <c:pt idx="75">
                  <c:v>1296</c:v>
                </c:pt>
                <c:pt idx="76">
                  <c:v>2061</c:v>
                </c:pt>
                <c:pt idx="77">
                  <c:v>0</c:v>
                </c:pt>
                <c:pt idx="78">
                  <c:v>1</c:v>
                </c:pt>
                <c:pt idx="79">
                  <c:v>2</c:v>
                </c:pt>
                <c:pt idx="80">
                  <c:v>330</c:v>
                </c:pt>
                <c:pt idx="81">
                  <c:v>2608</c:v>
                </c:pt>
                <c:pt idx="82">
                  <c:v>2653</c:v>
                </c:pt>
                <c:pt idx="83">
                  <c:v>1661</c:v>
                </c:pt>
                <c:pt idx="84">
                  <c:v>2209</c:v>
                </c:pt>
                <c:pt idx="85">
                  <c:v>1447</c:v>
                </c:pt>
                <c:pt idx="86">
                  <c:v>2302</c:v>
                </c:pt>
                <c:pt idx="87">
                  <c:v>3352</c:v>
                </c:pt>
                <c:pt idx="88">
                  <c:v>4530</c:v>
                </c:pt>
                <c:pt idx="89">
                  <c:v>5528</c:v>
                </c:pt>
                <c:pt idx="90">
                  <c:v>3469</c:v>
                </c:pt>
                <c:pt idx="91">
                  <c:v>3034</c:v>
                </c:pt>
                <c:pt idx="92">
                  <c:v>3566</c:v>
                </c:pt>
                <c:pt idx="93">
                  <c:v>3381</c:v>
                </c:pt>
                <c:pt idx="94">
                  <c:v>4259</c:v>
                </c:pt>
                <c:pt idx="95">
                  <c:v>4309</c:v>
                </c:pt>
                <c:pt idx="96">
                  <c:v>4148</c:v>
                </c:pt>
                <c:pt idx="97">
                  <c:v>5293</c:v>
                </c:pt>
                <c:pt idx="98">
                  <c:v>7190</c:v>
                </c:pt>
                <c:pt idx="99">
                  <c:v>6669</c:v>
                </c:pt>
                <c:pt idx="100">
                  <c:v>8112</c:v>
                </c:pt>
                <c:pt idx="101">
                  <c:v>7673</c:v>
                </c:pt>
                <c:pt idx="102">
                  <c:v>12743</c:v>
                </c:pt>
                <c:pt idx="103">
                  <c:v>8047</c:v>
                </c:pt>
                <c:pt idx="104">
                  <c:v>7866</c:v>
                </c:pt>
                <c:pt idx="105">
                  <c:v>11020</c:v>
                </c:pt>
              </c:numCache>
            </c:numRef>
          </c:val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Moderna</c:v>
                </c:pt>
              </c:strCache>
            </c:strRef>
          </c:tx>
          <c:spPr>
            <a:solidFill>
              <a:srgbClr val="ed7d31"/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Calibri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0"/>
            <c:separator>; </c:separator>
            <c:showLeaderLines val="0"/>
          </c:dLbls>
          <c:cat>
            <c:strRef>
              <c:f>categories</c:f>
              <c:strCache>
                <c:ptCount val="106"/>
                <c:pt idx="0">
                  <c:v>12/27/2020</c:v>
                </c:pt>
                <c:pt idx="1">
                  <c:v>12/30/2020</c:v>
                </c:pt>
                <c:pt idx="2">
                  <c:v>12/31/2020</c:v>
                </c:pt>
                <c:pt idx="3">
                  <c:v>1/1/2021</c:v>
                </c:pt>
                <c:pt idx="4">
                  <c:v>1/2/2021</c:v>
                </c:pt>
                <c:pt idx="5">
                  <c:v>1/3/2021</c:v>
                </c:pt>
                <c:pt idx="6">
                  <c:v>1/4/2021</c:v>
                </c:pt>
                <c:pt idx="7">
                  <c:v>1/5/2021</c:v>
                </c:pt>
                <c:pt idx="8">
                  <c:v>1/6/2021</c:v>
                </c:pt>
                <c:pt idx="9">
                  <c:v>1/7/2021</c:v>
                </c:pt>
                <c:pt idx="10">
                  <c:v>1/8/2021</c:v>
                </c:pt>
                <c:pt idx="11">
                  <c:v>1/9/2021</c:v>
                </c:pt>
                <c:pt idx="12">
                  <c:v>1/10/2021</c:v>
                </c:pt>
                <c:pt idx="13">
                  <c:v>1/11/2021</c:v>
                </c:pt>
                <c:pt idx="14">
                  <c:v>1/12/2021</c:v>
                </c:pt>
                <c:pt idx="15">
                  <c:v>1/13/2021</c:v>
                </c:pt>
                <c:pt idx="16">
                  <c:v>1/14/2021</c:v>
                </c:pt>
                <c:pt idx="17">
                  <c:v>1/15/2021</c:v>
                </c:pt>
                <c:pt idx="18">
                  <c:v>1/16/2021</c:v>
                </c:pt>
                <c:pt idx="19">
                  <c:v>1/17/2021</c:v>
                </c:pt>
                <c:pt idx="20">
                  <c:v>1/18/2021</c:v>
                </c:pt>
                <c:pt idx="21">
                  <c:v>1/19/2021</c:v>
                </c:pt>
                <c:pt idx="22">
                  <c:v>1/20/2021</c:v>
                </c:pt>
                <c:pt idx="23">
                  <c:v>1/21/2021</c:v>
                </c:pt>
                <c:pt idx="24">
                  <c:v>1/22/2021</c:v>
                </c:pt>
                <c:pt idx="25">
                  <c:v>1/23/2021</c:v>
                </c:pt>
                <c:pt idx="26">
                  <c:v>1/24/2021</c:v>
                </c:pt>
                <c:pt idx="27">
                  <c:v>1/25/2021</c:v>
                </c:pt>
                <c:pt idx="28">
                  <c:v>1/26/2021</c:v>
                </c:pt>
                <c:pt idx="29">
                  <c:v>1/27/2021</c:v>
                </c:pt>
                <c:pt idx="30">
                  <c:v>1/28/2021</c:v>
                </c:pt>
                <c:pt idx="31">
                  <c:v>1/29/2021</c:v>
                </c:pt>
                <c:pt idx="32">
                  <c:v>1/30/2021</c:v>
                </c:pt>
                <c:pt idx="33">
                  <c:v>1/31/2021</c:v>
                </c:pt>
                <c:pt idx="34">
                  <c:v>2/1/2021</c:v>
                </c:pt>
                <c:pt idx="35">
                  <c:v>2/2/2021</c:v>
                </c:pt>
                <c:pt idx="36">
                  <c:v>2/3/2021</c:v>
                </c:pt>
                <c:pt idx="37">
                  <c:v>2/4/2021</c:v>
                </c:pt>
                <c:pt idx="38">
                  <c:v>2/5/2021</c:v>
                </c:pt>
                <c:pt idx="39">
                  <c:v>2/6/2021</c:v>
                </c:pt>
                <c:pt idx="40">
                  <c:v>2/7/2021</c:v>
                </c:pt>
                <c:pt idx="41">
                  <c:v>2/8/2021</c:v>
                </c:pt>
                <c:pt idx="42">
                  <c:v>2/9/2021</c:v>
                </c:pt>
                <c:pt idx="43">
                  <c:v>2/10/2021</c:v>
                </c:pt>
                <c:pt idx="44">
                  <c:v>2/11/2021</c:v>
                </c:pt>
                <c:pt idx="45">
                  <c:v>2/12/2021</c:v>
                </c:pt>
                <c:pt idx="46">
                  <c:v>2/13/2021</c:v>
                </c:pt>
                <c:pt idx="47">
                  <c:v>2/14/2021</c:v>
                </c:pt>
                <c:pt idx="48">
                  <c:v>2/15/2021</c:v>
                </c:pt>
                <c:pt idx="49">
                  <c:v>2/16/2021</c:v>
                </c:pt>
                <c:pt idx="50">
                  <c:v>2/17/2021</c:v>
                </c:pt>
                <c:pt idx="51">
                  <c:v>2/18/2021</c:v>
                </c:pt>
                <c:pt idx="52">
                  <c:v>2/19/2021</c:v>
                </c:pt>
                <c:pt idx="53">
                  <c:v>2/20/2021</c:v>
                </c:pt>
                <c:pt idx="54">
                  <c:v>2/21/2021</c:v>
                </c:pt>
                <c:pt idx="55">
                  <c:v>2/22/2021</c:v>
                </c:pt>
                <c:pt idx="56">
                  <c:v>2/23/2021</c:v>
                </c:pt>
                <c:pt idx="57">
                  <c:v>2/24/2021</c:v>
                </c:pt>
                <c:pt idx="58">
                  <c:v>2/25/2021</c:v>
                </c:pt>
                <c:pt idx="59">
                  <c:v>2/26/2021</c:v>
                </c:pt>
                <c:pt idx="60">
                  <c:v>2/27/2021</c:v>
                </c:pt>
                <c:pt idx="61">
                  <c:v>2/28/2021</c:v>
                </c:pt>
                <c:pt idx="62">
                  <c:v>3/1/2021</c:v>
                </c:pt>
                <c:pt idx="63">
                  <c:v>3/2/2021</c:v>
                </c:pt>
                <c:pt idx="64">
                  <c:v>3/3/2021</c:v>
                </c:pt>
                <c:pt idx="65">
                  <c:v>3/4/2021</c:v>
                </c:pt>
                <c:pt idx="66">
                  <c:v>3/5/2021</c:v>
                </c:pt>
                <c:pt idx="67">
                  <c:v>3/6/2021</c:v>
                </c:pt>
                <c:pt idx="68">
                  <c:v>3/7/2021</c:v>
                </c:pt>
                <c:pt idx="69">
                  <c:v>3/8/2021</c:v>
                </c:pt>
                <c:pt idx="70">
                  <c:v>3/9/2021</c:v>
                </c:pt>
                <c:pt idx="71">
                  <c:v>3/10/2021</c:v>
                </c:pt>
                <c:pt idx="72">
                  <c:v>3/11/2021</c:v>
                </c:pt>
                <c:pt idx="73">
                  <c:v>3/12/2021</c:v>
                </c:pt>
                <c:pt idx="74">
                  <c:v>3/13/2021</c:v>
                </c:pt>
                <c:pt idx="75">
                  <c:v>3/14/2021</c:v>
                </c:pt>
                <c:pt idx="76">
                  <c:v>3/15/2021</c:v>
                </c:pt>
                <c:pt idx="77">
                  <c:v>3/16/2021</c:v>
                </c:pt>
                <c:pt idx="78">
                  <c:v>3/17/2021</c:v>
                </c:pt>
                <c:pt idx="79">
                  <c:v>3/18/2021</c:v>
                </c:pt>
                <c:pt idx="80">
                  <c:v>3/19/2021</c:v>
                </c:pt>
                <c:pt idx="81">
                  <c:v>3/20/2021</c:v>
                </c:pt>
                <c:pt idx="82">
                  <c:v>3/21/2021</c:v>
                </c:pt>
                <c:pt idx="83">
                  <c:v>3/22/2021</c:v>
                </c:pt>
                <c:pt idx="84">
                  <c:v>3/23/2021</c:v>
                </c:pt>
                <c:pt idx="85">
                  <c:v>3/24/2021</c:v>
                </c:pt>
                <c:pt idx="86">
                  <c:v>3/25/2021</c:v>
                </c:pt>
                <c:pt idx="87">
                  <c:v>3/26/2021</c:v>
                </c:pt>
                <c:pt idx="88">
                  <c:v>3/27/2021</c:v>
                </c:pt>
                <c:pt idx="89">
                  <c:v>3/28/2021</c:v>
                </c:pt>
                <c:pt idx="90">
                  <c:v>3/29/2021</c:v>
                </c:pt>
                <c:pt idx="91">
                  <c:v>3/30/2021</c:v>
                </c:pt>
                <c:pt idx="92">
                  <c:v>3/31/2021</c:v>
                </c:pt>
                <c:pt idx="93">
                  <c:v>4/1/2021</c:v>
                </c:pt>
                <c:pt idx="94">
                  <c:v>4/2/2021</c:v>
                </c:pt>
                <c:pt idx="95">
                  <c:v>4/3/2021</c:v>
                </c:pt>
                <c:pt idx="96">
                  <c:v>4/4/2021</c:v>
                </c:pt>
                <c:pt idx="97">
                  <c:v>4/5/2021</c:v>
                </c:pt>
                <c:pt idx="98">
                  <c:v>4/6/2021</c:v>
                </c:pt>
                <c:pt idx="99">
                  <c:v>4/7/2021</c:v>
                </c:pt>
                <c:pt idx="100">
                  <c:v>4/8/2021</c:v>
                </c:pt>
                <c:pt idx="101">
                  <c:v>4/9/2021</c:v>
                </c:pt>
                <c:pt idx="102">
                  <c:v>4/10/2021</c:v>
                </c:pt>
                <c:pt idx="103">
                  <c:v>4/11/2021</c:v>
                </c:pt>
                <c:pt idx="104">
                  <c:v>4/12/2021</c:v>
                </c:pt>
                <c:pt idx="105">
                  <c:v>4/13/2021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10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1</c:v>
                </c:pt>
                <c:pt idx="33">
                  <c:v>0</c:v>
                </c:pt>
                <c:pt idx="34">
                  <c:v>0</c:v>
                </c:pt>
                <c:pt idx="35">
                  <c:v>204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100</c:v>
                </c:pt>
                <c:pt idx="49">
                  <c:v>338</c:v>
                </c:pt>
                <c:pt idx="50">
                  <c:v>207</c:v>
                </c:pt>
                <c:pt idx="51">
                  <c:v>150</c:v>
                </c:pt>
                <c:pt idx="52">
                  <c:v>117</c:v>
                </c:pt>
                <c:pt idx="53">
                  <c:v>121</c:v>
                </c:pt>
                <c:pt idx="54">
                  <c:v>1071</c:v>
                </c:pt>
                <c:pt idx="55">
                  <c:v>781</c:v>
                </c:pt>
                <c:pt idx="56">
                  <c:v>612</c:v>
                </c:pt>
                <c:pt idx="57">
                  <c:v>670</c:v>
                </c:pt>
                <c:pt idx="58">
                  <c:v>758</c:v>
                </c:pt>
                <c:pt idx="59">
                  <c:v>1055</c:v>
                </c:pt>
                <c:pt idx="60">
                  <c:v>952</c:v>
                </c:pt>
                <c:pt idx="61">
                  <c:v>195</c:v>
                </c:pt>
                <c:pt idx="62">
                  <c:v>505</c:v>
                </c:pt>
                <c:pt idx="63">
                  <c:v>996</c:v>
                </c:pt>
                <c:pt idx="64">
                  <c:v>757</c:v>
                </c:pt>
                <c:pt idx="65">
                  <c:v>1245</c:v>
                </c:pt>
                <c:pt idx="66">
                  <c:v>714</c:v>
                </c:pt>
                <c:pt idx="67">
                  <c:v>815</c:v>
                </c:pt>
                <c:pt idx="68">
                  <c:v>746</c:v>
                </c:pt>
                <c:pt idx="69">
                  <c:v>509</c:v>
                </c:pt>
                <c:pt idx="70">
                  <c:v>553</c:v>
                </c:pt>
                <c:pt idx="71">
                  <c:v>290</c:v>
                </c:pt>
                <c:pt idx="72">
                  <c:v>597</c:v>
                </c:pt>
                <c:pt idx="73">
                  <c:v>564</c:v>
                </c:pt>
                <c:pt idx="74">
                  <c:v>1134</c:v>
                </c:pt>
                <c:pt idx="75">
                  <c:v>716</c:v>
                </c:pt>
                <c:pt idx="76">
                  <c:v>522</c:v>
                </c:pt>
                <c:pt idx="77">
                  <c:v>854</c:v>
                </c:pt>
                <c:pt idx="78">
                  <c:v>530</c:v>
                </c:pt>
                <c:pt idx="79">
                  <c:v>456</c:v>
                </c:pt>
                <c:pt idx="80">
                  <c:v>313</c:v>
                </c:pt>
                <c:pt idx="81">
                  <c:v>271</c:v>
                </c:pt>
                <c:pt idx="82">
                  <c:v>1202</c:v>
                </c:pt>
                <c:pt idx="83">
                  <c:v>1063</c:v>
                </c:pt>
                <c:pt idx="84">
                  <c:v>2336</c:v>
                </c:pt>
                <c:pt idx="85">
                  <c:v>885</c:v>
                </c:pt>
                <c:pt idx="86">
                  <c:v>1253</c:v>
                </c:pt>
                <c:pt idx="87">
                  <c:v>1347</c:v>
                </c:pt>
                <c:pt idx="88">
                  <c:v>2429</c:v>
                </c:pt>
                <c:pt idx="89">
                  <c:v>717</c:v>
                </c:pt>
                <c:pt idx="90">
                  <c:v>1242</c:v>
                </c:pt>
                <c:pt idx="91">
                  <c:v>1999</c:v>
                </c:pt>
                <c:pt idx="92">
                  <c:v>2029</c:v>
                </c:pt>
                <c:pt idx="93">
                  <c:v>2450</c:v>
                </c:pt>
                <c:pt idx="94">
                  <c:v>1664</c:v>
                </c:pt>
                <c:pt idx="95">
                  <c:v>2512</c:v>
                </c:pt>
                <c:pt idx="96">
                  <c:v>821</c:v>
                </c:pt>
                <c:pt idx="97">
                  <c:v>3705</c:v>
                </c:pt>
                <c:pt idx="98">
                  <c:v>4451</c:v>
                </c:pt>
                <c:pt idx="99">
                  <c:v>1838</c:v>
                </c:pt>
                <c:pt idx="100">
                  <c:v>1357</c:v>
                </c:pt>
                <c:pt idx="101">
                  <c:v>1333</c:v>
                </c:pt>
                <c:pt idx="102">
                  <c:v>2386</c:v>
                </c:pt>
                <c:pt idx="103">
                  <c:v>867</c:v>
                </c:pt>
                <c:pt idx="104">
                  <c:v>1738</c:v>
                </c:pt>
                <c:pt idx="105">
                  <c:v>1359</c:v>
                </c:pt>
              </c:numCache>
            </c:numRef>
          </c:val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Pfizer</c:v>
                </c:pt>
              </c:strCache>
            </c:strRef>
          </c:tx>
          <c:spPr>
            <a:solidFill>
              <a:srgbClr val="a5a5a5"/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Calibri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0"/>
            <c:separator>; </c:separator>
            <c:showLeaderLines val="0"/>
          </c:dLbls>
          <c:cat>
            <c:strRef>
              <c:f>categories</c:f>
              <c:strCache>
                <c:ptCount val="106"/>
                <c:pt idx="0">
                  <c:v>12/27/2020</c:v>
                </c:pt>
                <c:pt idx="1">
                  <c:v>12/30/2020</c:v>
                </c:pt>
                <c:pt idx="2">
                  <c:v>12/31/2020</c:v>
                </c:pt>
                <c:pt idx="3">
                  <c:v>1/1/2021</c:v>
                </c:pt>
                <c:pt idx="4">
                  <c:v>1/2/2021</c:v>
                </c:pt>
                <c:pt idx="5">
                  <c:v>1/3/2021</c:v>
                </c:pt>
                <c:pt idx="6">
                  <c:v>1/4/2021</c:v>
                </c:pt>
                <c:pt idx="7">
                  <c:v>1/5/2021</c:v>
                </c:pt>
                <c:pt idx="8">
                  <c:v>1/6/2021</c:v>
                </c:pt>
                <c:pt idx="9">
                  <c:v>1/7/2021</c:v>
                </c:pt>
                <c:pt idx="10">
                  <c:v>1/8/2021</c:v>
                </c:pt>
                <c:pt idx="11">
                  <c:v>1/9/2021</c:v>
                </c:pt>
                <c:pt idx="12">
                  <c:v>1/10/2021</c:v>
                </c:pt>
                <c:pt idx="13">
                  <c:v>1/11/2021</c:v>
                </c:pt>
                <c:pt idx="14">
                  <c:v>1/12/2021</c:v>
                </c:pt>
                <c:pt idx="15">
                  <c:v>1/13/2021</c:v>
                </c:pt>
                <c:pt idx="16">
                  <c:v>1/14/2021</c:v>
                </c:pt>
                <c:pt idx="17">
                  <c:v>1/15/2021</c:v>
                </c:pt>
                <c:pt idx="18">
                  <c:v>1/16/2021</c:v>
                </c:pt>
                <c:pt idx="19">
                  <c:v>1/17/2021</c:v>
                </c:pt>
                <c:pt idx="20">
                  <c:v>1/18/2021</c:v>
                </c:pt>
                <c:pt idx="21">
                  <c:v>1/19/2021</c:v>
                </c:pt>
                <c:pt idx="22">
                  <c:v>1/20/2021</c:v>
                </c:pt>
                <c:pt idx="23">
                  <c:v>1/21/2021</c:v>
                </c:pt>
                <c:pt idx="24">
                  <c:v>1/22/2021</c:v>
                </c:pt>
                <c:pt idx="25">
                  <c:v>1/23/2021</c:v>
                </c:pt>
                <c:pt idx="26">
                  <c:v>1/24/2021</c:v>
                </c:pt>
                <c:pt idx="27">
                  <c:v>1/25/2021</c:v>
                </c:pt>
                <c:pt idx="28">
                  <c:v>1/26/2021</c:v>
                </c:pt>
                <c:pt idx="29">
                  <c:v>1/27/2021</c:v>
                </c:pt>
                <c:pt idx="30">
                  <c:v>1/28/2021</c:v>
                </c:pt>
                <c:pt idx="31">
                  <c:v>1/29/2021</c:v>
                </c:pt>
                <c:pt idx="32">
                  <c:v>1/30/2021</c:v>
                </c:pt>
                <c:pt idx="33">
                  <c:v>1/31/2021</c:v>
                </c:pt>
                <c:pt idx="34">
                  <c:v>2/1/2021</c:v>
                </c:pt>
                <c:pt idx="35">
                  <c:v>2/2/2021</c:v>
                </c:pt>
                <c:pt idx="36">
                  <c:v>2/3/2021</c:v>
                </c:pt>
                <c:pt idx="37">
                  <c:v>2/4/2021</c:v>
                </c:pt>
                <c:pt idx="38">
                  <c:v>2/5/2021</c:v>
                </c:pt>
                <c:pt idx="39">
                  <c:v>2/6/2021</c:v>
                </c:pt>
                <c:pt idx="40">
                  <c:v>2/7/2021</c:v>
                </c:pt>
                <c:pt idx="41">
                  <c:v>2/8/2021</c:v>
                </c:pt>
                <c:pt idx="42">
                  <c:v>2/9/2021</c:v>
                </c:pt>
                <c:pt idx="43">
                  <c:v>2/10/2021</c:v>
                </c:pt>
                <c:pt idx="44">
                  <c:v>2/11/2021</c:v>
                </c:pt>
                <c:pt idx="45">
                  <c:v>2/12/2021</c:v>
                </c:pt>
                <c:pt idx="46">
                  <c:v>2/13/2021</c:v>
                </c:pt>
                <c:pt idx="47">
                  <c:v>2/14/2021</c:v>
                </c:pt>
                <c:pt idx="48">
                  <c:v>2/15/2021</c:v>
                </c:pt>
                <c:pt idx="49">
                  <c:v>2/16/2021</c:v>
                </c:pt>
                <c:pt idx="50">
                  <c:v>2/17/2021</c:v>
                </c:pt>
                <c:pt idx="51">
                  <c:v>2/18/2021</c:v>
                </c:pt>
                <c:pt idx="52">
                  <c:v>2/19/2021</c:v>
                </c:pt>
                <c:pt idx="53">
                  <c:v>2/20/2021</c:v>
                </c:pt>
                <c:pt idx="54">
                  <c:v>2/21/2021</c:v>
                </c:pt>
                <c:pt idx="55">
                  <c:v>2/22/2021</c:v>
                </c:pt>
                <c:pt idx="56">
                  <c:v>2/23/2021</c:v>
                </c:pt>
                <c:pt idx="57">
                  <c:v>2/24/2021</c:v>
                </c:pt>
                <c:pt idx="58">
                  <c:v>2/25/2021</c:v>
                </c:pt>
                <c:pt idx="59">
                  <c:v>2/26/2021</c:v>
                </c:pt>
                <c:pt idx="60">
                  <c:v>2/27/2021</c:v>
                </c:pt>
                <c:pt idx="61">
                  <c:v>2/28/2021</c:v>
                </c:pt>
                <c:pt idx="62">
                  <c:v>3/1/2021</c:v>
                </c:pt>
                <c:pt idx="63">
                  <c:v>3/2/2021</c:v>
                </c:pt>
                <c:pt idx="64">
                  <c:v>3/3/2021</c:v>
                </c:pt>
                <c:pt idx="65">
                  <c:v>3/4/2021</c:v>
                </c:pt>
                <c:pt idx="66">
                  <c:v>3/5/2021</c:v>
                </c:pt>
                <c:pt idx="67">
                  <c:v>3/6/2021</c:v>
                </c:pt>
                <c:pt idx="68">
                  <c:v>3/7/2021</c:v>
                </c:pt>
                <c:pt idx="69">
                  <c:v>3/8/2021</c:v>
                </c:pt>
                <c:pt idx="70">
                  <c:v>3/9/2021</c:v>
                </c:pt>
                <c:pt idx="71">
                  <c:v>3/10/2021</c:v>
                </c:pt>
                <c:pt idx="72">
                  <c:v>3/11/2021</c:v>
                </c:pt>
                <c:pt idx="73">
                  <c:v>3/12/2021</c:v>
                </c:pt>
                <c:pt idx="74">
                  <c:v>3/13/2021</c:v>
                </c:pt>
                <c:pt idx="75">
                  <c:v>3/14/2021</c:v>
                </c:pt>
                <c:pt idx="76">
                  <c:v>3/15/2021</c:v>
                </c:pt>
                <c:pt idx="77">
                  <c:v>3/16/2021</c:v>
                </c:pt>
                <c:pt idx="78">
                  <c:v>3/17/2021</c:v>
                </c:pt>
                <c:pt idx="79">
                  <c:v>3/18/2021</c:v>
                </c:pt>
                <c:pt idx="80">
                  <c:v>3/19/2021</c:v>
                </c:pt>
                <c:pt idx="81">
                  <c:v>3/20/2021</c:v>
                </c:pt>
                <c:pt idx="82">
                  <c:v>3/21/2021</c:v>
                </c:pt>
                <c:pt idx="83">
                  <c:v>3/22/2021</c:v>
                </c:pt>
                <c:pt idx="84">
                  <c:v>3/23/2021</c:v>
                </c:pt>
                <c:pt idx="85">
                  <c:v>3/24/2021</c:v>
                </c:pt>
                <c:pt idx="86">
                  <c:v>3/25/2021</c:v>
                </c:pt>
                <c:pt idx="87">
                  <c:v>3/26/2021</c:v>
                </c:pt>
                <c:pt idx="88">
                  <c:v>3/27/2021</c:v>
                </c:pt>
                <c:pt idx="89">
                  <c:v>3/28/2021</c:v>
                </c:pt>
                <c:pt idx="90">
                  <c:v>3/29/2021</c:v>
                </c:pt>
                <c:pt idx="91">
                  <c:v>3/30/2021</c:v>
                </c:pt>
                <c:pt idx="92">
                  <c:v>3/31/2021</c:v>
                </c:pt>
                <c:pt idx="93">
                  <c:v>4/1/2021</c:v>
                </c:pt>
                <c:pt idx="94">
                  <c:v>4/2/2021</c:v>
                </c:pt>
                <c:pt idx="95">
                  <c:v>4/3/2021</c:v>
                </c:pt>
                <c:pt idx="96">
                  <c:v>4/4/2021</c:v>
                </c:pt>
                <c:pt idx="97">
                  <c:v>4/5/2021</c:v>
                </c:pt>
                <c:pt idx="98">
                  <c:v>4/6/2021</c:v>
                </c:pt>
                <c:pt idx="99">
                  <c:v>4/7/2021</c:v>
                </c:pt>
                <c:pt idx="100">
                  <c:v>4/8/2021</c:v>
                </c:pt>
                <c:pt idx="101">
                  <c:v>4/9/2021</c:v>
                </c:pt>
                <c:pt idx="102">
                  <c:v>4/10/2021</c:v>
                </c:pt>
                <c:pt idx="103">
                  <c:v>4/11/2021</c:v>
                </c:pt>
                <c:pt idx="104">
                  <c:v>4/12/2021</c:v>
                </c:pt>
                <c:pt idx="105">
                  <c:v>4/13/2021</c:v>
                </c:pt>
              </c:strCache>
            </c:strRef>
          </c:cat>
          <c:val>
            <c:numRef>
              <c:f>2</c:f>
              <c:numCache>
                <c:formatCode>General</c:formatCode>
                <c:ptCount val="106"/>
                <c:pt idx="0">
                  <c:v>910</c:v>
                </c:pt>
                <c:pt idx="1">
                  <c:v>730</c:v>
                </c:pt>
                <c:pt idx="2">
                  <c:v>3872</c:v>
                </c:pt>
                <c:pt idx="3">
                  <c:v>1039</c:v>
                </c:pt>
                <c:pt idx="4">
                  <c:v>3503</c:v>
                </c:pt>
                <c:pt idx="5">
                  <c:v>3058</c:v>
                </c:pt>
                <c:pt idx="6">
                  <c:v>5553</c:v>
                </c:pt>
                <c:pt idx="7">
                  <c:v>5367</c:v>
                </c:pt>
                <c:pt idx="8">
                  <c:v>3107</c:v>
                </c:pt>
                <c:pt idx="9">
                  <c:v>5376</c:v>
                </c:pt>
                <c:pt idx="10">
                  <c:v>5527</c:v>
                </c:pt>
                <c:pt idx="11">
                  <c:v>6174</c:v>
                </c:pt>
                <c:pt idx="12">
                  <c:v>5143</c:v>
                </c:pt>
                <c:pt idx="13">
                  <c:v>8717</c:v>
                </c:pt>
                <c:pt idx="14">
                  <c:v>9999</c:v>
                </c:pt>
                <c:pt idx="15">
                  <c:v>10064</c:v>
                </c:pt>
                <c:pt idx="16">
                  <c:v>9634</c:v>
                </c:pt>
                <c:pt idx="17">
                  <c:v>9095</c:v>
                </c:pt>
                <c:pt idx="18">
                  <c:v>7756</c:v>
                </c:pt>
                <c:pt idx="19">
                  <c:v>3513</c:v>
                </c:pt>
                <c:pt idx="20">
                  <c:v>6162</c:v>
                </c:pt>
                <c:pt idx="21">
                  <c:v>6416</c:v>
                </c:pt>
                <c:pt idx="22">
                  <c:v>6601</c:v>
                </c:pt>
                <c:pt idx="23">
                  <c:v>6857</c:v>
                </c:pt>
                <c:pt idx="24">
                  <c:v>3835</c:v>
                </c:pt>
                <c:pt idx="25">
                  <c:v>4255</c:v>
                </c:pt>
                <c:pt idx="26">
                  <c:v>3155</c:v>
                </c:pt>
                <c:pt idx="27">
                  <c:v>6204</c:v>
                </c:pt>
                <c:pt idx="28">
                  <c:v>6334</c:v>
                </c:pt>
                <c:pt idx="29">
                  <c:v>4196</c:v>
                </c:pt>
                <c:pt idx="30">
                  <c:v>5597</c:v>
                </c:pt>
                <c:pt idx="31">
                  <c:v>5939</c:v>
                </c:pt>
                <c:pt idx="32">
                  <c:v>5981</c:v>
                </c:pt>
                <c:pt idx="33">
                  <c:v>4120</c:v>
                </c:pt>
                <c:pt idx="34">
                  <c:v>8642</c:v>
                </c:pt>
                <c:pt idx="35">
                  <c:v>10021</c:v>
                </c:pt>
                <c:pt idx="36">
                  <c:v>10201</c:v>
                </c:pt>
                <c:pt idx="37">
                  <c:v>10202</c:v>
                </c:pt>
                <c:pt idx="38">
                  <c:v>9598</c:v>
                </c:pt>
                <c:pt idx="39">
                  <c:v>7998</c:v>
                </c:pt>
                <c:pt idx="40">
                  <c:v>3084</c:v>
                </c:pt>
                <c:pt idx="41">
                  <c:v>6918</c:v>
                </c:pt>
                <c:pt idx="42">
                  <c:v>7353</c:v>
                </c:pt>
                <c:pt idx="43">
                  <c:v>7540</c:v>
                </c:pt>
                <c:pt idx="44">
                  <c:v>6741</c:v>
                </c:pt>
                <c:pt idx="45">
                  <c:v>6858</c:v>
                </c:pt>
                <c:pt idx="46">
                  <c:v>4097</c:v>
                </c:pt>
                <c:pt idx="47">
                  <c:v>1431</c:v>
                </c:pt>
                <c:pt idx="48">
                  <c:v>4036</c:v>
                </c:pt>
                <c:pt idx="49">
                  <c:v>2893</c:v>
                </c:pt>
                <c:pt idx="50">
                  <c:v>3562</c:v>
                </c:pt>
                <c:pt idx="51">
                  <c:v>3659</c:v>
                </c:pt>
                <c:pt idx="52">
                  <c:v>3386</c:v>
                </c:pt>
                <c:pt idx="53">
                  <c:v>1643</c:v>
                </c:pt>
                <c:pt idx="54">
                  <c:v>3222</c:v>
                </c:pt>
                <c:pt idx="55">
                  <c:v>6207</c:v>
                </c:pt>
                <c:pt idx="56">
                  <c:v>7081</c:v>
                </c:pt>
                <c:pt idx="57">
                  <c:v>8091</c:v>
                </c:pt>
                <c:pt idx="58">
                  <c:v>8083</c:v>
                </c:pt>
                <c:pt idx="59">
                  <c:v>7405</c:v>
                </c:pt>
                <c:pt idx="60">
                  <c:v>8244</c:v>
                </c:pt>
                <c:pt idx="61">
                  <c:v>7708</c:v>
                </c:pt>
                <c:pt idx="62">
                  <c:v>8395</c:v>
                </c:pt>
                <c:pt idx="63">
                  <c:v>6897</c:v>
                </c:pt>
                <c:pt idx="64">
                  <c:v>8133</c:v>
                </c:pt>
                <c:pt idx="65">
                  <c:v>10160</c:v>
                </c:pt>
                <c:pt idx="66">
                  <c:v>11329</c:v>
                </c:pt>
                <c:pt idx="67">
                  <c:v>10212</c:v>
                </c:pt>
                <c:pt idx="68">
                  <c:v>8846</c:v>
                </c:pt>
                <c:pt idx="69">
                  <c:v>10303</c:v>
                </c:pt>
                <c:pt idx="70">
                  <c:v>10469</c:v>
                </c:pt>
                <c:pt idx="71">
                  <c:v>10542</c:v>
                </c:pt>
                <c:pt idx="72">
                  <c:v>10356</c:v>
                </c:pt>
                <c:pt idx="73">
                  <c:v>10643</c:v>
                </c:pt>
                <c:pt idx="74">
                  <c:v>9165</c:v>
                </c:pt>
                <c:pt idx="75">
                  <c:v>6191</c:v>
                </c:pt>
                <c:pt idx="76">
                  <c:v>8055</c:v>
                </c:pt>
                <c:pt idx="77">
                  <c:v>9664</c:v>
                </c:pt>
                <c:pt idx="78">
                  <c:v>11983</c:v>
                </c:pt>
                <c:pt idx="79">
                  <c:v>11288</c:v>
                </c:pt>
                <c:pt idx="80">
                  <c:v>10368</c:v>
                </c:pt>
                <c:pt idx="81">
                  <c:v>9014</c:v>
                </c:pt>
                <c:pt idx="82">
                  <c:v>6859</c:v>
                </c:pt>
                <c:pt idx="83">
                  <c:v>8706</c:v>
                </c:pt>
                <c:pt idx="84">
                  <c:v>8430</c:v>
                </c:pt>
                <c:pt idx="85">
                  <c:v>13130</c:v>
                </c:pt>
                <c:pt idx="86">
                  <c:v>13486</c:v>
                </c:pt>
                <c:pt idx="87">
                  <c:v>13014</c:v>
                </c:pt>
                <c:pt idx="88">
                  <c:v>11419</c:v>
                </c:pt>
                <c:pt idx="89">
                  <c:v>9802</c:v>
                </c:pt>
                <c:pt idx="90">
                  <c:v>10383</c:v>
                </c:pt>
                <c:pt idx="91">
                  <c:v>11782</c:v>
                </c:pt>
                <c:pt idx="92">
                  <c:v>13483</c:v>
                </c:pt>
                <c:pt idx="93">
                  <c:v>13384</c:v>
                </c:pt>
                <c:pt idx="94">
                  <c:v>14129</c:v>
                </c:pt>
                <c:pt idx="95">
                  <c:v>12559</c:v>
                </c:pt>
                <c:pt idx="96">
                  <c:v>4271</c:v>
                </c:pt>
                <c:pt idx="97">
                  <c:v>5752</c:v>
                </c:pt>
                <c:pt idx="98">
                  <c:v>8497</c:v>
                </c:pt>
                <c:pt idx="99">
                  <c:v>14883</c:v>
                </c:pt>
                <c:pt idx="100">
                  <c:v>15435</c:v>
                </c:pt>
                <c:pt idx="101">
                  <c:v>16463</c:v>
                </c:pt>
                <c:pt idx="102">
                  <c:v>14443</c:v>
                </c:pt>
                <c:pt idx="103">
                  <c:v>11585</c:v>
                </c:pt>
                <c:pt idx="104">
                  <c:v>12932</c:v>
                </c:pt>
                <c:pt idx="105">
                  <c:v>12656</c:v>
                </c:pt>
              </c:numCache>
            </c:numRef>
          </c:val>
        </c:ser>
        <c:gapWidth val="150"/>
        <c:overlap val="100"/>
        <c:axId val="50656416"/>
        <c:axId val="60431164"/>
      </c:barChart>
      <c:catAx>
        <c:axId val="50656416"/>
        <c:scaling>
          <c:orientation val="minMax"/>
        </c:scaling>
        <c:delete val="0"/>
        <c:axPos val="b"/>
        <c:numFmt formatCode="[$-410]dd/mm/yyyy" sourceLinked="1"/>
        <c:majorTickMark val="none"/>
        <c:minorTickMark val="none"/>
        <c:tickLblPos val="nextTo"/>
        <c:spPr>
          <a:ln w="9360">
            <a:solidFill>
              <a:srgbClr val="d9d9d9"/>
            </a:solidFill>
            <a:round/>
          </a:ln>
        </c:spPr>
        <c:txPr>
          <a:bodyPr/>
          <a:lstStyle/>
          <a:p>
            <a:pPr>
              <a:defRPr b="0" sz="900" spc="-1" strike="noStrike">
                <a:solidFill>
                  <a:srgbClr val="595959"/>
                </a:solidFill>
                <a:latin typeface="Calibri"/>
              </a:defRPr>
            </a:pPr>
          </a:p>
        </c:txPr>
        <c:crossAx val="60431164"/>
        <c:crosses val="autoZero"/>
        <c:auto val="1"/>
        <c:lblAlgn val="ctr"/>
        <c:lblOffset val="100"/>
        <c:noMultiLvlLbl val="0"/>
      </c:catAx>
      <c:valAx>
        <c:axId val="60431164"/>
        <c:scaling>
          <c:orientation val="minMax"/>
        </c:scaling>
        <c:delete val="0"/>
        <c:axPos val="l"/>
        <c:majorGridlines>
          <c:spPr>
            <a:ln w="9360">
              <a:solidFill>
                <a:srgbClr val="d9d9d9"/>
              </a:solidFill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 b="0" lang="it-IT" sz="1000" spc="-1" strike="noStrike">
                    <a:solidFill>
                      <a:srgbClr val="595959"/>
                    </a:solidFill>
                    <a:latin typeface="Calibri"/>
                  </a:defRPr>
                </a:pPr>
                <a:r>
                  <a:rPr b="0" lang="it-IT" sz="1000" spc="-1" strike="noStrike">
                    <a:solidFill>
                      <a:srgbClr val="595959"/>
                    </a:solidFill>
                    <a:latin typeface="Calibri"/>
                  </a:rPr>
                  <a:t>Totale dosi somministrate</a:t>
                </a:r>
              </a:p>
            </c:rich>
          </c:tx>
          <c:overlay val="0"/>
          <c:spPr>
            <a:noFill/>
            <a:ln>
              <a:noFill/>
            </a:ln>
          </c:spPr>
        </c:title>
        <c:numFmt formatCode="#,##0" sourceLinked="0"/>
        <c:majorTickMark val="none"/>
        <c:minorTickMark val="none"/>
        <c:tickLblPos val="nextTo"/>
        <c:spPr>
          <a:ln w="6480">
            <a:noFill/>
          </a:ln>
        </c:spPr>
        <c:txPr>
          <a:bodyPr/>
          <a:lstStyle/>
          <a:p>
            <a:pPr>
              <a:defRPr b="0" sz="900" spc="-1" strike="noStrike">
                <a:solidFill>
                  <a:srgbClr val="595959"/>
                </a:solidFill>
                <a:latin typeface="Calibri"/>
              </a:defRPr>
            </a:pPr>
          </a:p>
        </c:txPr>
        <c:crossAx val="50656416"/>
        <c:crosses val="autoZero"/>
        <c:crossBetween val="between"/>
      </c:valAx>
      <c:spPr>
        <a:solidFill>
          <a:srgbClr val="ffffff"/>
        </a:solidFill>
        <a:ln>
          <a:noFill/>
        </a:ln>
      </c:spPr>
    </c:plotArea>
    <c:legend>
      <c:legendPos val="b"/>
      <c:overlay val="0"/>
      <c:spPr>
        <a:noFill/>
        <a:ln>
          <a:noFill/>
        </a:ln>
      </c:spPr>
      <c:txPr>
        <a:bodyPr/>
        <a:lstStyle/>
        <a:p>
          <a:pPr>
            <a:defRPr b="0" sz="900" spc="-1" strike="noStrike">
              <a:solidFill>
                <a:srgbClr val="595959"/>
              </a:solidFill>
              <a:latin typeface="Calibri"/>
            </a:defRPr>
          </a:pPr>
        </a:p>
      </c:txPr>
    </c:legend>
    <c:plotVisOnly val="1"/>
    <c:dispBlanksAs val="gap"/>
  </c:chart>
  <c:spPr>
    <a:noFill/>
    <a:ln w="9360">
      <a:solidFill>
        <a:srgbClr val="d9d9d9"/>
      </a:solidFill>
      <a:round/>
    </a:ln>
  </c:spPr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autoTitleDeleted val="1"/>
    <c:plotArea>
      <c:barChart>
        <c:barDir val="col"/>
        <c:grouping val="stack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Prime dosi</c:v>
                </c:pt>
              </c:strCache>
            </c:strRef>
          </c:tx>
          <c:spPr>
            <a:solidFill>
              <a:srgbClr val="4472c4"/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Calibri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0"/>
            <c:separator>; </c:separator>
            <c:showLeaderLines val="0"/>
          </c:dLbls>
          <c:cat>
            <c:strRef>
              <c:f>categories</c:f>
              <c:strCache>
                <c:ptCount val="106"/>
                <c:pt idx="0">
                  <c:v>12/27/2020</c:v>
                </c:pt>
                <c:pt idx="1">
                  <c:v>12/30/2020</c:v>
                </c:pt>
                <c:pt idx="2">
                  <c:v>12/31/2020</c:v>
                </c:pt>
                <c:pt idx="3">
                  <c:v>1/1/2021</c:v>
                </c:pt>
                <c:pt idx="4">
                  <c:v>1/2/2021</c:v>
                </c:pt>
                <c:pt idx="5">
                  <c:v>1/3/2021</c:v>
                </c:pt>
                <c:pt idx="6">
                  <c:v>1/4/2021</c:v>
                </c:pt>
                <c:pt idx="7">
                  <c:v>1/5/2021</c:v>
                </c:pt>
                <c:pt idx="8">
                  <c:v>1/6/2021</c:v>
                </c:pt>
                <c:pt idx="9">
                  <c:v>1/7/2021</c:v>
                </c:pt>
                <c:pt idx="10">
                  <c:v>1/8/2021</c:v>
                </c:pt>
                <c:pt idx="11">
                  <c:v>1/9/2021</c:v>
                </c:pt>
                <c:pt idx="12">
                  <c:v>1/10/2021</c:v>
                </c:pt>
                <c:pt idx="13">
                  <c:v>1/11/2021</c:v>
                </c:pt>
                <c:pt idx="14">
                  <c:v>1/12/2021</c:v>
                </c:pt>
                <c:pt idx="15">
                  <c:v>1/13/2021</c:v>
                </c:pt>
                <c:pt idx="16">
                  <c:v>1/14/2021</c:v>
                </c:pt>
                <c:pt idx="17">
                  <c:v>1/15/2021</c:v>
                </c:pt>
                <c:pt idx="18">
                  <c:v>1/16/2021</c:v>
                </c:pt>
                <c:pt idx="19">
                  <c:v>1/17/2021</c:v>
                </c:pt>
                <c:pt idx="20">
                  <c:v>1/18/2021</c:v>
                </c:pt>
                <c:pt idx="21">
                  <c:v>1/19/2021</c:v>
                </c:pt>
                <c:pt idx="22">
                  <c:v>1/20/2021</c:v>
                </c:pt>
                <c:pt idx="23">
                  <c:v>1/21/2021</c:v>
                </c:pt>
                <c:pt idx="24">
                  <c:v>1/22/2021</c:v>
                </c:pt>
                <c:pt idx="25">
                  <c:v>1/23/2021</c:v>
                </c:pt>
                <c:pt idx="26">
                  <c:v>1/24/2021</c:v>
                </c:pt>
                <c:pt idx="27">
                  <c:v>1/25/2021</c:v>
                </c:pt>
                <c:pt idx="28">
                  <c:v>1/26/2021</c:v>
                </c:pt>
                <c:pt idx="29">
                  <c:v>1/27/2021</c:v>
                </c:pt>
                <c:pt idx="30">
                  <c:v>1/28/2021</c:v>
                </c:pt>
                <c:pt idx="31">
                  <c:v>1/29/2021</c:v>
                </c:pt>
                <c:pt idx="32">
                  <c:v>1/30/2021</c:v>
                </c:pt>
                <c:pt idx="33">
                  <c:v>1/31/2021</c:v>
                </c:pt>
                <c:pt idx="34">
                  <c:v>2/1/2021</c:v>
                </c:pt>
                <c:pt idx="35">
                  <c:v>2/2/2021</c:v>
                </c:pt>
                <c:pt idx="36">
                  <c:v>2/3/2021</c:v>
                </c:pt>
                <c:pt idx="37">
                  <c:v>2/4/2021</c:v>
                </c:pt>
                <c:pt idx="38">
                  <c:v>2/5/2021</c:v>
                </c:pt>
                <c:pt idx="39">
                  <c:v>2/6/2021</c:v>
                </c:pt>
                <c:pt idx="40">
                  <c:v>2/7/2021</c:v>
                </c:pt>
                <c:pt idx="41">
                  <c:v>2/8/2021</c:v>
                </c:pt>
                <c:pt idx="42">
                  <c:v>2/9/2021</c:v>
                </c:pt>
                <c:pt idx="43">
                  <c:v>2/10/2021</c:v>
                </c:pt>
                <c:pt idx="44">
                  <c:v>2/11/2021</c:v>
                </c:pt>
                <c:pt idx="45">
                  <c:v>2/12/2021</c:v>
                </c:pt>
                <c:pt idx="46">
                  <c:v>2/13/2021</c:v>
                </c:pt>
                <c:pt idx="47">
                  <c:v>2/14/2021</c:v>
                </c:pt>
                <c:pt idx="48">
                  <c:v>2/15/2021</c:v>
                </c:pt>
                <c:pt idx="49">
                  <c:v>2/16/2021</c:v>
                </c:pt>
                <c:pt idx="50">
                  <c:v>2/17/2021</c:v>
                </c:pt>
                <c:pt idx="51">
                  <c:v>2/18/2021</c:v>
                </c:pt>
                <c:pt idx="52">
                  <c:v>2/19/2021</c:v>
                </c:pt>
                <c:pt idx="53">
                  <c:v>2/20/2021</c:v>
                </c:pt>
                <c:pt idx="54">
                  <c:v>2/21/2021</c:v>
                </c:pt>
                <c:pt idx="55">
                  <c:v>2/22/2021</c:v>
                </c:pt>
                <c:pt idx="56">
                  <c:v>2/23/2021</c:v>
                </c:pt>
                <c:pt idx="57">
                  <c:v>2/24/2021</c:v>
                </c:pt>
                <c:pt idx="58">
                  <c:v>2/25/2021</c:v>
                </c:pt>
                <c:pt idx="59">
                  <c:v>2/26/2021</c:v>
                </c:pt>
                <c:pt idx="60">
                  <c:v>2/27/2021</c:v>
                </c:pt>
                <c:pt idx="61">
                  <c:v>2/28/2021</c:v>
                </c:pt>
                <c:pt idx="62">
                  <c:v>3/1/2021</c:v>
                </c:pt>
                <c:pt idx="63">
                  <c:v>3/2/2021</c:v>
                </c:pt>
                <c:pt idx="64">
                  <c:v>3/3/2021</c:v>
                </c:pt>
                <c:pt idx="65">
                  <c:v>3/4/2021</c:v>
                </c:pt>
                <c:pt idx="66">
                  <c:v>3/5/2021</c:v>
                </c:pt>
                <c:pt idx="67">
                  <c:v>3/6/2021</c:v>
                </c:pt>
                <c:pt idx="68">
                  <c:v>3/7/2021</c:v>
                </c:pt>
                <c:pt idx="69">
                  <c:v>3/8/2021</c:v>
                </c:pt>
                <c:pt idx="70">
                  <c:v>3/9/2021</c:v>
                </c:pt>
                <c:pt idx="71">
                  <c:v>3/10/2021</c:v>
                </c:pt>
                <c:pt idx="72">
                  <c:v>3/11/2021</c:v>
                </c:pt>
                <c:pt idx="73">
                  <c:v>3/12/2021</c:v>
                </c:pt>
                <c:pt idx="74">
                  <c:v>3/13/2021</c:v>
                </c:pt>
                <c:pt idx="75">
                  <c:v>3/14/2021</c:v>
                </c:pt>
                <c:pt idx="76">
                  <c:v>3/15/2021</c:v>
                </c:pt>
                <c:pt idx="77">
                  <c:v>3/16/2021</c:v>
                </c:pt>
                <c:pt idx="78">
                  <c:v>3/17/2021</c:v>
                </c:pt>
                <c:pt idx="79">
                  <c:v>3/18/2021</c:v>
                </c:pt>
                <c:pt idx="80">
                  <c:v>3/19/2021</c:v>
                </c:pt>
                <c:pt idx="81">
                  <c:v>3/20/2021</c:v>
                </c:pt>
                <c:pt idx="82">
                  <c:v>3/21/2021</c:v>
                </c:pt>
                <c:pt idx="83">
                  <c:v>3/22/2021</c:v>
                </c:pt>
                <c:pt idx="84">
                  <c:v>3/23/2021</c:v>
                </c:pt>
                <c:pt idx="85">
                  <c:v>3/24/2021</c:v>
                </c:pt>
                <c:pt idx="86">
                  <c:v>3/25/2021</c:v>
                </c:pt>
                <c:pt idx="87">
                  <c:v>3/26/2021</c:v>
                </c:pt>
                <c:pt idx="88">
                  <c:v>3/27/2021</c:v>
                </c:pt>
                <c:pt idx="89">
                  <c:v>3/28/2021</c:v>
                </c:pt>
                <c:pt idx="90">
                  <c:v>3/29/2021</c:v>
                </c:pt>
                <c:pt idx="91">
                  <c:v>3/30/2021</c:v>
                </c:pt>
                <c:pt idx="92">
                  <c:v>3/31/2021</c:v>
                </c:pt>
                <c:pt idx="93">
                  <c:v>4/1/2021</c:v>
                </c:pt>
                <c:pt idx="94">
                  <c:v>4/2/2021</c:v>
                </c:pt>
                <c:pt idx="95">
                  <c:v>4/3/2021</c:v>
                </c:pt>
                <c:pt idx="96">
                  <c:v>4/4/2021</c:v>
                </c:pt>
                <c:pt idx="97">
                  <c:v>4/5/2021</c:v>
                </c:pt>
                <c:pt idx="98">
                  <c:v>4/6/2021</c:v>
                </c:pt>
                <c:pt idx="99">
                  <c:v>4/7/2021</c:v>
                </c:pt>
                <c:pt idx="100">
                  <c:v>4/8/2021</c:v>
                </c:pt>
                <c:pt idx="101">
                  <c:v>4/9/2021</c:v>
                </c:pt>
                <c:pt idx="102">
                  <c:v>4/10/2021</c:v>
                </c:pt>
                <c:pt idx="103">
                  <c:v>4/11/2021</c:v>
                </c:pt>
                <c:pt idx="104">
                  <c:v>4/12/2021</c:v>
                </c:pt>
                <c:pt idx="105">
                  <c:v>4/13/2021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106"/>
                <c:pt idx="0">
                  <c:v>910</c:v>
                </c:pt>
                <c:pt idx="1">
                  <c:v>730</c:v>
                </c:pt>
                <c:pt idx="2">
                  <c:v>3872</c:v>
                </c:pt>
                <c:pt idx="3">
                  <c:v>1039</c:v>
                </c:pt>
                <c:pt idx="4">
                  <c:v>3503</c:v>
                </c:pt>
                <c:pt idx="5">
                  <c:v>3058</c:v>
                </c:pt>
                <c:pt idx="6">
                  <c:v>5553</c:v>
                </c:pt>
                <c:pt idx="7">
                  <c:v>5367</c:v>
                </c:pt>
                <c:pt idx="8">
                  <c:v>3107</c:v>
                </c:pt>
                <c:pt idx="9">
                  <c:v>5376</c:v>
                </c:pt>
                <c:pt idx="10">
                  <c:v>5527</c:v>
                </c:pt>
                <c:pt idx="11">
                  <c:v>6175</c:v>
                </c:pt>
                <c:pt idx="12">
                  <c:v>5143</c:v>
                </c:pt>
                <c:pt idx="13">
                  <c:v>8717</c:v>
                </c:pt>
                <c:pt idx="14">
                  <c:v>9999</c:v>
                </c:pt>
                <c:pt idx="15">
                  <c:v>10064</c:v>
                </c:pt>
                <c:pt idx="16">
                  <c:v>9634</c:v>
                </c:pt>
                <c:pt idx="17">
                  <c:v>9095</c:v>
                </c:pt>
                <c:pt idx="18">
                  <c:v>7756</c:v>
                </c:pt>
                <c:pt idx="19">
                  <c:v>2865</c:v>
                </c:pt>
                <c:pt idx="20">
                  <c:v>5914</c:v>
                </c:pt>
                <c:pt idx="21">
                  <c:v>6411</c:v>
                </c:pt>
                <c:pt idx="22">
                  <c:v>5891</c:v>
                </c:pt>
                <c:pt idx="23">
                  <c:v>3361</c:v>
                </c:pt>
                <c:pt idx="24">
                  <c:v>2492</c:v>
                </c:pt>
                <c:pt idx="25">
                  <c:v>879</c:v>
                </c:pt>
                <c:pt idx="26">
                  <c:v>436</c:v>
                </c:pt>
                <c:pt idx="27">
                  <c:v>973</c:v>
                </c:pt>
                <c:pt idx="28">
                  <c:v>734</c:v>
                </c:pt>
                <c:pt idx="29">
                  <c:v>996</c:v>
                </c:pt>
                <c:pt idx="30">
                  <c:v>379</c:v>
                </c:pt>
                <c:pt idx="31">
                  <c:v>451</c:v>
                </c:pt>
                <c:pt idx="32">
                  <c:v>216</c:v>
                </c:pt>
                <c:pt idx="33">
                  <c:v>111</c:v>
                </c:pt>
                <c:pt idx="34">
                  <c:v>575</c:v>
                </c:pt>
                <c:pt idx="35">
                  <c:v>808</c:v>
                </c:pt>
                <c:pt idx="36">
                  <c:v>609</c:v>
                </c:pt>
                <c:pt idx="37">
                  <c:v>583</c:v>
                </c:pt>
                <c:pt idx="38">
                  <c:v>655</c:v>
                </c:pt>
                <c:pt idx="39">
                  <c:v>396</c:v>
                </c:pt>
                <c:pt idx="40">
                  <c:v>443</c:v>
                </c:pt>
                <c:pt idx="41">
                  <c:v>665</c:v>
                </c:pt>
                <c:pt idx="42">
                  <c:v>714</c:v>
                </c:pt>
                <c:pt idx="43">
                  <c:v>1315</c:v>
                </c:pt>
                <c:pt idx="44">
                  <c:v>3002</c:v>
                </c:pt>
                <c:pt idx="45">
                  <c:v>3928</c:v>
                </c:pt>
                <c:pt idx="46">
                  <c:v>2926</c:v>
                </c:pt>
                <c:pt idx="47">
                  <c:v>877</c:v>
                </c:pt>
                <c:pt idx="48">
                  <c:v>3216</c:v>
                </c:pt>
                <c:pt idx="49">
                  <c:v>3208</c:v>
                </c:pt>
                <c:pt idx="50">
                  <c:v>3802</c:v>
                </c:pt>
                <c:pt idx="51">
                  <c:v>4365</c:v>
                </c:pt>
                <c:pt idx="52">
                  <c:v>5031</c:v>
                </c:pt>
                <c:pt idx="53">
                  <c:v>3661</c:v>
                </c:pt>
                <c:pt idx="54">
                  <c:v>4987</c:v>
                </c:pt>
                <c:pt idx="55">
                  <c:v>7894</c:v>
                </c:pt>
                <c:pt idx="56">
                  <c:v>8659</c:v>
                </c:pt>
                <c:pt idx="57">
                  <c:v>10877</c:v>
                </c:pt>
                <c:pt idx="58">
                  <c:v>11669</c:v>
                </c:pt>
                <c:pt idx="59">
                  <c:v>11549</c:v>
                </c:pt>
                <c:pt idx="60">
                  <c:v>12347</c:v>
                </c:pt>
                <c:pt idx="61">
                  <c:v>10575</c:v>
                </c:pt>
                <c:pt idx="62">
                  <c:v>11224</c:v>
                </c:pt>
                <c:pt idx="63">
                  <c:v>10384</c:v>
                </c:pt>
                <c:pt idx="64">
                  <c:v>11298</c:v>
                </c:pt>
                <c:pt idx="65">
                  <c:v>11549</c:v>
                </c:pt>
                <c:pt idx="66">
                  <c:v>11446</c:v>
                </c:pt>
                <c:pt idx="67">
                  <c:v>11208</c:v>
                </c:pt>
                <c:pt idx="68">
                  <c:v>11097</c:v>
                </c:pt>
                <c:pt idx="69">
                  <c:v>11232</c:v>
                </c:pt>
                <c:pt idx="70">
                  <c:v>11614</c:v>
                </c:pt>
                <c:pt idx="71">
                  <c:v>11296</c:v>
                </c:pt>
                <c:pt idx="72">
                  <c:v>10613</c:v>
                </c:pt>
                <c:pt idx="73">
                  <c:v>10978</c:v>
                </c:pt>
                <c:pt idx="74">
                  <c:v>11592</c:v>
                </c:pt>
                <c:pt idx="75">
                  <c:v>5308</c:v>
                </c:pt>
                <c:pt idx="76">
                  <c:v>5043</c:v>
                </c:pt>
                <c:pt idx="77">
                  <c:v>4461</c:v>
                </c:pt>
                <c:pt idx="78">
                  <c:v>5221</c:v>
                </c:pt>
                <c:pt idx="79">
                  <c:v>4024</c:v>
                </c:pt>
                <c:pt idx="80">
                  <c:v>4408</c:v>
                </c:pt>
                <c:pt idx="81">
                  <c:v>5998</c:v>
                </c:pt>
                <c:pt idx="82">
                  <c:v>4180</c:v>
                </c:pt>
                <c:pt idx="83">
                  <c:v>3855</c:v>
                </c:pt>
                <c:pt idx="84">
                  <c:v>6738</c:v>
                </c:pt>
                <c:pt idx="85">
                  <c:v>6334</c:v>
                </c:pt>
                <c:pt idx="86">
                  <c:v>8410</c:v>
                </c:pt>
                <c:pt idx="87">
                  <c:v>8834</c:v>
                </c:pt>
                <c:pt idx="88">
                  <c:v>9551</c:v>
                </c:pt>
                <c:pt idx="89">
                  <c:v>8432</c:v>
                </c:pt>
                <c:pt idx="90">
                  <c:v>8493</c:v>
                </c:pt>
                <c:pt idx="91">
                  <c:v>8952</c:v>
                </c:pt>
                <c:pt idx="92">
                  <c:v>10388</c:v>
                </c:pt>
                <c:pt idx="93">
                  <c:v>11090</c:v>
                </c:pt>
                <c:pt idx="94">
                  <c:v>11648</c:v>
                </c:pt>
                <c:pt idx="95">
                  <c:v>10784</c:v>
                </c:pt>
                <c:pt idx="96">
                  <c:v>6533</c:v>
                </c:pt>
                <c:pt idx="97">
                  <c:v>12193</c:v>
                </c:pt>
                <c:pt idx="98">
                  <c:v>14970</c:v>
                </c:pt>
                <c:pt idx="99">
                  <c:v>17962</c:v>
                </c:pt>
                <c:pt idx="100">
                  <c:v>20228</c:v>
                </c:pt>
                <c:pt idx="101">
                  <c:v>20988</c:v>
                </c:pt>
                <c:pt idx="102">
                  <c:v>25369</c:v>
                </c:pt>
                <c:pt idx="103">
                  <c:v>18351</c:v>
                </c:pt>
                <c:pt idx="104">
                  <c:v>19578</c:v>
                </c:pt>
                <c:pt idx="105">
                  <c:v>21763</c:v>
                </c:pt>
              </c:numCache>
            </c:numRef>
          </c:val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Seconde dosi</c:v>
                </c:pt>
              </c:strCache>
            </c:strRef>
          </c:tx>
          <c:spPr>
            <a:solidFill>
              <a:srgbClr val="ed7d31"/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Calibri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0"/>
            <c:separator>; </c:separator>
            <c:showLeaderLines val="0"/>
          </c:dLbls>
          <c:cat>
            <c:strRef>
              <c:f>categories</c:f>
              <c:strCache>
                <c:ptCount val="106"/>
                <c:pt idx="0">
                  <c:v>12/27/2020</c:v>
                </c:pt>
                <c:pt idx="1">
                  <c:v>12/30/2020</c:v>
                </c:pt>
                <c:pt idx="2">
                  <c:v>12/31/2020</c:v>
                </c:pt>
                <c:pt idx="3">
                  <c:v>1/1/2021</c:v>
                </c:pt>
                <c:pt idx="4">
                  <c:v>1/2/2021</c:v>
                </c:pt>
                <c:pt idx="5">
                  <c:v>1/3/2021</c:v>
                </c:pt>
                <c:pt idx="6">
                  <c:v>1/4/2021</c:v>
                </c:pt>
                <c:pt idx="7">
                  <c:v>1/5/2021</c:v>
                </c:pt>
                <c:pt idx="8">
                  <c:v>1/6/2021</c:v>
                </c:pt>
                <c:pt idx="9">
                  <c:v>1/7/2021</c:v>
                </c:pt>
                <c:pt idx="10">
                  <c:v>1/8/2021</c:v>
                </c:pt>
                <c:pt idx="11">
                  <c:v>1/9/2021</c:v>
                </c:pt>
                <c:pt idx="12">
                  <c:v>1/10/2021</c:v>
                </c:pt>
                <c:pt idx="13">
                  <c:v>1/11/2021</c:v>
                </c:pt>
                <c:pt idx="14">
                  <c:v>1/12/2021</c:v>
                </c:pt>
                <c:pt idx="15">
                  <c:v>1/13/2021</c:v>
                </c:pt>
                <c:pt idx="16">
                  <c:v>1/14/2021</c:v>
                </c:pt>
                <c:pt idx="17">
                  <c:v>1/15/2021</c:v>
                </c:pt>
                <c:pt idx="18">
                  <c:v>1/16/2021</c:v>
                </c:pt>
                <c:pt idx="19">
                  <c:v>1/17/2021</c:v>
                </c:pt>
                <c:pt idx="20">
                  <c:v>1/18/2021</c:v>
                </c:pt>
                <c:pt idx="21">
                  <c:v>1/19/2021</c:v>
                </c:pt>
                <c:pt idx="22">
                  <c:v>1/20/2021</c:v>
                </c:pt>
                <c:pt idx="23">
                  <c:v>1/21/2021</c:v>
                </c:pt>
                <c:pt idx="24">
                  <c:v>1/22/2021</c:v>
                </c:pt>
                <c:pt idx="25">
                  <c:v>1/23/2021</c:v>
                </c:pt>
                <c:pt idx="26">
                  <c:v>1/24/2021</c:v>
                </c:pt>
                <c:pt idx="27">
                  <c:v>1/25/2021</c:v>
                </c:pt>
                <c:pt idx="28">
                  <c:v>1/26/2021</c:v>
                </c:pt>
                <c:pt idx="29">
                  <c:v>1/27/2021</c:v>
                </c:pt>
                <c:pt idx="30">
                  <c:v>1/28/2021</c:v>
                </c:pt>
                <c:pt idx="31">
                  <c:v>1/29/2021</c:v>
                </c:pt>
                <c:pt idx="32">
                  <c:v>1/30/2021</c:v>
                </c:pt>
                <c:pt idx="33">
                  <c:v>1/31/2021</c:v>
                </c:pt>
                <c:pt idx="34">
                  <c:v>2/1/2021</c:v>
                </c:pt>
                <c:pt idx="35">
                  <c:v>2/2/2021</c:v>
                </c:pt>
                <c:pt idx="36">
                  <c:v>2/3/2021</c:v>
                </c:pt>
                <c:pt idx="37">
                  <c:v>2/4/2021</c:v>
                </c:pt>
                <c:pt idx="38">
                  <c:v>2/5/2021</c:v>
                </c:pt>
                <c:pt idx="39">
                  <c:v>2/6/2021</c:v>
                </c:pt>
                <c:pt idx="40">
                  <c:v>2/7/2021</c:v>
                </c:pt>
                <c:pt idx="41">
                  <c:v>2/8/2021</c:v>
                </c:pt>
                <c:pt idx="42">
                  <c:v>2/9/2021</c:v>
                </c:pt>
                <c:pt idx="43">
                  <c:v>2/10/2021</c:v>
                </c:pt>
                <c:pt idx="44">
                  <c:v>2/11/2021</c:v>
                </c:pt>
                <c:pt idx="45">
                  <c:v>2/12/2021</c:v>
                </c:pt>
                <c:pt idx="46">
                  <c:v>2/13/2021</c:v>
                </c:pt>
                <c:pt idx="47">
                  <c:v>2/14/2021</c:v>
                </c:pt>
                <c:pt idx="48">
                  <c:v>2/15/2021</c:v>
                </c:pt>
                <c:pt idx="49">
                  <c:v>2/16/2021</c:v>
                </c:pt>
                <c:pt idx="50">
                  <c:v>2/17/2021</c:v>
                </c:pt>
                <c:pt idx="51">
                  <c:v>2/18/2021</c:v>
                </c:pt>
                <c:pt idx="52">
                  <c:v>2/19/2021</c:v>
                </c:pt>
                <c:pt idx="53">
                  <c:v>2/20/2021</c:v>
                </c:pt>
                <c:pt idx="54">
                  <c:v>2/21/2021</c:v>
                </c:pt>
                <c:pt idx="55">
                  <c:v>2/22/2021</c:v>
                </c:pt>
                <c:pt idx="56">
                  <c:v>2/23/2021</c:v>
                </c:pt>
                <c:pt idx="57">
                  <c:v>2/24/2021</c:v>
                </c:pt>
                <c:pt idx="58">
                  <c:v>2/25/2021</c:v>
                </c:pt>
                <c:pt idx="59">
                  <c:v>2/26/2021</c:v>
                </c:pt>
                <c:pt idx="60">
                  <c:v>2/27/2021</c:v>
                </c:pt>
                <c:pt idx="61">
                  <c:v>2/28/2021</c:v>
                </c:pt>
                <c:pt idx="62">
                  <c:v>3/1/2021</c:v>
                </c:pt>
                <c:pt idx="63">
                  <c:v>3/2/2021</c:v>
                </c:pt>
                <c:pt idx="64">
                  <c:v>3/3/2021</c:v>
                </c:pt>
                <c:pt idx="65">
                  <c:v>3/4/2021</c:v>
                </c:pt>
                <c:pt idx="66">
                  <c:v>3/5/2021</c:v>
                </c:pt>
                <c:pt idx="67">
                  <c:v>3/6/2021</c:v>
                </c:pt>
                <c:pt idx="68">
                  <c:v>3/7/2021</c:v>
                </c:pt>
                <c:pt idx="69">
                  <c:v>3/8/2021</c:v>
                </c:pt>
                <c:pt idx="70">
                  <c:v>3/9/2021</c:v>
                </c:pt>
                <c:pt idx="71">
                  <c:v>3/10/2021</c:v>
                </c:pt>
                <c:pt idx="72">
                  <c:v>3/11/2021</c:v>
                </c:pt>
                <c:pt idx="73">
                  <c:v>3/12/2021</c:v>
                </c:pt>
                <c:pt idx="74">
                  <c:v>3/13/2021</c:v>
                </c:pt>
                <c:pt idx="75">
                  <c:v>3/14/2021</c:v>
                </c:pt>
                <c:pt idx="76">
                  <c:v>3/15/2021</c:v>
                </c:pt>
                <c:pt idx="77">
                  <c:v>3/16/2021</c:v>
                </c:pt>
                <c:pt idx="78">
                  <c:v>3/17/2021</c:v>
                </c:pt>
                <c:pt idx="79">
                  <c:v>3/18/2021</c:v>
                </c:pt>
                <c:pt idx="80">
                  <c:v>3/19/2021</c:v>
                </c:pt>
                <c:pt idx="81">
                  <c:v>3/20/2021</c:v>
                </c:pt>
                <c:pt idx="82">
                  <c:v>3/21/2021</c:v>
                </c:pt>
                <c:pt idx="83">
                  <c:v>3/22/2021</c:v>
                </c:pt>
                <c:pt idx="84">
                  <c:v>3/23/2021</c:v>
                </c:pt>
                <c:pt idx="85">
                  <c:v>3/24/2021</c:v>
                </c:pt>
                <c:pt idx="86">
                  <c:v>3/25/2021</c:v>
                </c:pt>
                <c:pt idx="87">
                  <c:v>3/26/2021</c:v>
                </c:pt>
                <c:pt idx="88">
                  <c:v>3/27/2021</c:v>
                </c:pt>
                <c:pt idx="89">
                  <c:v>3/28/2021</c:v>
                </c:pt>
                <c:pt idx="90">
                  <c:v>3/29/2021</c:v>
                </c:pt>
                <c:pt idx="91">
                  <c:v>3/30/2021</c:v>
                </c:pt>
                <c:pt idx="92">
                  <c:v>3/31/2021</c:v>
                </c:pt>
                <c:pt idx="93">
                  <c:v>4/1/2021</c:v>
                </c:pt>
                <c:pt idx="94">
                  <c:v>4/2/2021</c:v>
                </c:pt>
                <c:pt idx="95">
                  <c:v>4/3/2021</c:v>
                </c:pt>
                <c:pt idx="96">
                  <c:v>4/4/2021</c:v>
                </c:pt>
                <c:pt idx="97">
                  <c:v>4/5/2021</c:v>
                </c:pt>
                <c:pt idx="98">
                  <c:v>4/6/2021</c:v>
                </c:pt>
                <c:pt idx="99">
                  <c:v>4/7/2021</c:v>
                </c:pt>
                <c:pt idx="100">
                  <c:v>4/8/2021</c:v>
                </c:pt>
                <c:pt idx="101">
                  <c:v>4/9/2021</c:v>
                </c:pt>
                <c:pt idx="102">
                  <c:v>4/10/2021</c:v>
                </c:pt>
                <c:pt idx="103">
                  <c:v>4/11/2021</c:v>
                </c:pt>
                <c:pt idx="104">
                  <c:v>4/12/2021</c:v>
                </c:pt>
                <c:pt idx="105">
                  <c:v>4/13/2021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106"/>
                <c:pt idx="19">
                  <c:v>648</c:v>
                </c:pt>
                <c:pt idx="20">
                  <c:v>248</c:v>
                </c:pt>
                <c:pt idx="21">
                  <c:v>5</c:v>
                </c:pt>
                <c:pt idx="22">
                  <c:v>710</c:v>
                </c:pt>
                <c:pt idx="23">
                  <c:v>3496</c:v>
                </c:pt>
                <c:pt idx="24">
                  <c:v>1343</c:v>
                </c:pt>
                <c:pt idx="25">
                  <c:v>3376</c:v>
                </c:pt>
                <c:pt idx="26">
                  <c:v>2719</c:v>
                </c:pt>
                <c:pt idx="27">
                  <c:v>5231</c:v>
                </c:pt>
                <c:pt idx="28">
                  <c:v>5600</c:v>
                </c:pt>
                <c:pt idx="29">
                  <c:v>3200</c:v>
                </c:pt>
                <c:pt idx="30">
                  <c:v>5218</c:v>
                </c:pt>
                <c:pt idx="31">
                  <c:v>5488</c:v>
                </c:pt>
                <c:pt idx="32">
                  <c:v>5766</c:v>
                </c:pt>
                <c:pt idx="33">
                  <c:v>4009</c:v>
                </c:pt>
                <c:pt idx="34">
                  <c:v>8067</c:v>
                </c:pt>
                <c:pt idx="35">
                  <c:v>9417</c:v>
                </c:pt>
                <c:pt idx="36">
                  <c:v>9592</c:v>
                </c:pt>
                <c:pt idx="37">
                  <c:v>9619</c:v>
                </c:pt>
                <c:pt idx="38">
                  <c:v>8943</c:v>
                </c:pt>
                <c:pt idx="39">
                  <c:v>7602</c:v>
                </c:pt>
                <c:pt idx="40">
                  <c:v>2641</c:v>
                </c:pt>
                <c:pt idx="41">
                  <c:v>6253</c:v>
                </c:pt>
                <c:pt idx="42">
                  <c:v>6639</c:v>
                </c:pt>
                <c:pt idx="43">
                  <c:v>6225</c:v>
                </c:pt>
                <c:pt idx="44">
                  <c:v>3759</c:v>
                </c:pt>
                <c:pt idx="45">
                  <c:v>2960</c:v>
                </c:pt>
                <c:pt idx="46">
                  <c:v>1223</c:v>
                </c:pt>
                <c:pt idx="47">
                  <c:v>603</c:v>
                </c:pt>
                <c:pt idx="48">
                  <c:v>1206</c:v>
                </c:pt>
                <c:pt idx="49">
                  <c:v>759</c:v>
                </c:pt>
                <c:pt idx="50">
                  <c:v>990</c:v>
                </c:pt>
                <c:pt idx="51">
                  <c:v>428</c:v>
                </c:pt>
                <c:pt idx="52">
                  <c:v>501</c:v>
                </c:pt>
                <c:pt idx="53">
                  <c:v>172</c:v>
                </c:pt>
                <c:pt idx="54">
                  <c:v>101</c:v>
                </c:pt>
                <c:pt idx="55">
                  <c:v>590</c:v>
                </c:pt>
                <c:pt idx="56">
                  <c:v>580</c:v>
                </c:pt>
                <c:pt idx="57">
                  <c:v>504</c:v>
                </c:pt>
                <c:pt idx="58">
                  <c:v>543</c:v>
                </c:pt>
                <c:pt idx="59">
                  <c:v>735</c:v>
                </c:pt>
                <c:pt idx="60">
                  <c:v>335</c:v>
                </c:pt>
                <c:pt idx="61">
                  <c:v>240</c:v>
                </c:pt>
                <c:pt idx="62">
                  <c:v>806</c:v>
                </c:pt>
                <c:pt idx="63">
                  <c:v>812</c:v>
                </c:pt>
                <c:pt idx="64">
                  <c:v>818</c:v>
                </c:pt>
                <c:pt idx="65">
                  <c:v>2940</c:v>
                </c:pt>
                <c:pt idx="66">
                  <c:v>3821</c:v>
                </c:pt>
                <c:pt idx="67">
                  <c:v>2785</c:v>
                </c:pt>
                <c:pt idx="68">
                  <c:v>871</c:v>
                </c:pt>
                <c:pt idx="69">
                  <c:v>2707</c:v>
                </c:pt>
                <c:pt idx="70">
                  <c:v>2337</c:v>
                </c:pt>
                <c:pt idx="71">
                  <c:v>2289</c:v>
                </c:pt>
                <c:pt idx="72">
                  <c:v>3086</c:v>
                </c:pt>
                <c:pt idx="73">
                  <c:v>2935</c:v>
                </c:pt>
                <c:pt idx="74">
                  <c:v>1426</c:v>
                </c:pt>
                <c:pt idx="75">
                  <c:v>2895</c:v>
                </c:pt>
                <c:pt idx="76">
                  <c:v>5595</c:v>
                </c:pt>
                <c:pt idx="77">
                  <c:v>6057</c:v>
                </c:pt>
                <c:pt idx="78">
                  <c:v>7293</c:v>
                </c:pt>
                <c:pt idx="79">
                  <c:v>7722</c:v>
                </c:pt>
                <c:pt idx="80">
                  <c:v>6603</c:v>
                </c:pt>
                <c:pt idx="81">
                  <c:v>5895</c:v>
                </c:pt>
                <c:pt idx="82">
                  <c:v>6534</c:v>
                </c:pt>
                <c:pt idx="83">
                  <c:v>7575</c:v>
                </c:pt>
                <c:pt idx="84">
                  <c:v>6237</c:v>
                </c:pt>
                <c:pt idx="85">
                  <c:v>9128</c:v>
                </c:pt>
                <c:pt idx="86">
                  <c:v>8631</c:v>
                </c:pt>
                <c:pt idx="87">
                  <c:v>8879</c:v>
                </c:pt>
                <c:pt idx="88">
                  <c:v>8827</c:v>
                </c:pt>
                <c:pt idx="89">
                  <c:v>7615</c:v>
                </c:pt>
                <c:pt idx="90">
                  <c:v>6601</c:v>
                </c:pt>
                <c:pt idx="91">
                  <c:v>7863</c:v>
                </c:pt>
                <c:pt idx="92">
                  <c:v>8690</c:v>
                </c:pt>
                <c:pt idx="93">
                  <c:v>8125</c:v>
                </c:pt>
                <c:pt idx="94">
                  <c:v>8404</c:v>
                </c:pt>
                <c:pt idx="95">
                  <c:v>8596</c:v>
                </c:pt>
                <c:pt idx="96">
                  <c:v>2707</c:v>
                </c:pt>
                <c:pt idx="97">
                  <c:v>2557</c:v>
                </c:pt>
                <c:pt idx="98">
                  <c:v>5168</c:v>
                </c:pt>
                <c:pt idx="99">
                  <c:v>5428</c:v>
                </c:pt>
                <c:pt idx="100">
                  <c:v>4676</c:v>
                </c:pt>
                <c:pt idx="101">
                  <c:v>4481</c:v>
                </c:pt>
                <c:pt idx="102">
                  <c:v>4203</c:v>
                </c:pt>
                <c:pt idx="103">
                  <c:v>2148</c:v>
                </c:pt>
                <c:pt idx="104">
                  <c:v>2958</c:v>
                </c:pt>
                <c:pt idx="105">
                  <c:v>3272</c:v>
                </c:pt>
              </c:numCache>
            </c:numRef>
          </c:val>
        </c:ser>
        <c:gapWidth val="150"/>
        <c:overlap val="100"/>
        <c:axId val="33113628"/>
        <c:axId val="40754800"/>
      </c:barChart>
      <c:catAx>
        <c:axId val="33113628"/>
        <c:scaling>
          <c:orientation val="minMax"/>
        </c:scaling>
        <c:delete val="0"/>
        <c:axPos val="b"/>
        <c:numFmt formatCode="[$-410]dd/mm/yyyy" sourceLinked="1"/>
        <c:majorTickMark val="none"/>
        <c:minorTickMark val="none"/>
        <c:tickLblPos val="nextTo"/>
        <c:spPr>
          <a:ln w="9360">
            <a:solidFill>
              <a:srgbClr val="d9d9d9"/>
            </a:solidFill>
            <a:round/>
          </a:ln>
        </c:spPr>
        <c:txPr>
          <a:bodyPr/>
          <a:lstStyle/>
          <a:p>
            <a:pPr>
              <a:defRPr b="0" sz="900" spc="-1" strike="noStrike">
                <a:solidFill>
                  <a:srgbClr val="595959"/>
                </a:solidFill>
                <a:latin typeface="Calibri"/>
              </a:defRPr>
            </a:pPr>
          </a:p>
        </c:txPr>
        <c:crossAx val="40754800"/>
        <c:crosses val="autoZero"/>
        <c:auto val="1"/>
        <c:lblAlgn val="ctr"/>
        <c:lblOffset val="100"/>
        <c:noMultiLvlLbl val="0"/>
      </c:catAx>
      <c:valAx>
        <c:axId val="40754800"/>
        <c:scaling>
          <c:orientation val="minMax"/>
        </c:scaling>
        <c:delete val="0"/>
        <c:axPos val="l"/>
        <c:majorGridlines>
          <c:spPr>
            <a:ln w="9360">
              <a:solidFill>
                <a:srgbClr val="d9d9d9"/>
              </a:solidFill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 b="0" lang="it-IT" sz="1000" spc="-1" strike="noStrike">
                    <a:solidFill>
                      <a:srgbClr val="595959"/>
                    </a:solidFill>
                    <a:latin typeface="Calibri"/>
                  </a:defRPr>
                </a:pPr>
                <a:r>
                  <a:rPr b="0" lang="it-IT" sz="1000" spc="-1" strike="noStrike">
                    <a:solidFill>
                      <a:srgbClr val="595959"/>
                    </a:solidFill>
                    <a:latin typeface="Calibri"/>
                  </a:rPr>
                  <a:t>Totale dosi somministrate</a:t>
                </a:r>
              </a:p>
            </c:rich>
          </c:tx>
          <c:overlay val="0"/>
          <c:spPr>
            <a:noFill/>
            <a:ln>
              <a:noFill/>
            </a:ln>
          </c:spPr>
        </c:title>
        <c:numFmt formatCode="#,##0" sourceLinked="0"/>
        <c:majorTickMark val="none"/>
        <c:minorTickMark val="none"/>
        <c:tickLblPos val="nextTo"/>
        <c:spPr>
          <a:ln w="6480">
            <a:noFill/>
          </a:ln>
        </c:spPr>
        <c:txPr>
          <a:bodyPr/>
          <a:lstStyle/>
          <a:p>
            <a:pPr>
              <a:defRPr b="0" sz="900" spc="-1" strike="noStrike">
                <a:solidFill>
                  <a:srgbClr val="595959"/>
                </a:solidFill>
                <a:latin typeface="Calibri"/>
              </a:defRPr>
            </a:pPr>
          </a:p>
        </c:txPr>
        <c:crossAx val="33113628"/>
        <c:crosses val="autoZero"/>
        <c:crossBetween val="between"/>
      </c:valAx>
      <c:spPr>
        <a:solidFill>
          <a:srgbClr val="ffffff"/>
        </a:solidFill>
        <a:ln>
          <a:noFill/>
        </a:ln>
      </c:spPr>
    </c:plotArea>
    <c:legend>
      <c:legendPos val="b"/>
      <c:overlay val="0"/>
      <c:spPr>
        <a:noFill/>
        <a:ln>
          <a:noFill/>
        </a:ln>
      </c:spPr>
      <c:txPr>
        <a:bodyPr/>
        <a:lstStyle/>
        <a:p>
          <a:pPr>
            <a:defRPr b="0" sz="900" spc="-1" strike="noStrike">
              <a:solidFill>
                <a:srgbClr val="595959"/>
              </a:solidFill>
              <a:latin typeface="Calibri"/>
            </a:defRPr>
          </a:pPr>
        </a:p>
      </c:txPr>
    </c:legend>
    <c:plotVisOnly val="1"/>
    <c:dispBlanksAs val="gap"/>
  </c:chart>
  <c:spPr>
    <a:noFill/>
    <a:ln w="9360">
      <a:solidFill>
        <a:srgbClr val="d9d9d9"/>
      </a:solidFill>
      <a:round/>
    </a:ln>
  </c:spPr>
</c:chartSpace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Fai clic per spostare la diapositiva</a:t>
            </a:r>
            <a:endParaRPr b="0" lang="it-IT" sz="1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it-IT" sz="2000" spc="-1" strike="noStrike">
                <a:latin typeface="Arial"/>
              </a:rPr>
              <a:t>Fai clic per modificare il formato delle note</a:t>
            </a:r>
            <a:endParaRPr b="0" lang="it-IT" sz="2000" spc="-1" strike="noStrike"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it-IT" sz="1400" spc="-1" strike="noStrike">
                <a:latin typeface="Times New Roman"/>
              </a:rPr>
              <a:t>&lt;intestazione&gt;</a:t>
            </a:r>
            <a:endParaRPr b="0" lang="it-IT" sz="1400" spc="-1" strike="noStrike">
              <a:latin typeface="Times New Roman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r>
              <a:rPr b="0" lang="it-IT" sz="1400" spc="-1" strike="noStrike">
                <a:latin typeface="Times New Roman"/>
              </a:rPr>
              <a:t>&lt;data/ora&gt;</a:t>
            </a:r>
            <a:endParaRPr b="0" lang="it-IT" sz="1400" spc="-1" strike="noStrike">
              <a:latin typeface="Times New Roman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0" lang="it-IT" sz="1400" spc="-1" strike="noStrike">
                <a:latin typeface="Times New Roman"/>
              </a:rPr>
              <a:t>&lt;piè di pagina&gt;</a:t>
            </a:r>
            <a:endParaRPr b="0" lang="it-IT" sz="1400" spc="-1" strike="noStrike">
              <a:latin typeface="Times New Roman"/>
            </a:endParaRPr>
          </a:p>
        </p:txBody>
      </p:sp>
      <p:sp>
        <p:nvSpPr>
          <p:cNvPr id="87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/>
            <a:fld id="{F0128C4D-9963-4D15-AA6C-0EC9807F6009}" type="slidenum">
              <a:rPr b="0" lang="it-IT" sz="1400" spc="-1" strike="noStrike">
                <a:latin typeface="Times New Roman"/>
              </a:rPr>
              <a:t>&lt;numero&gt;</a:t>
            </a:fld>
            <a:endParaRPr b="0" lang="it-IT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sldImg"/>
          </p:nvPr>
        </p:nvSpPr>
        <p:spPr>
          <a:xfrm>
            <a:off x="90360" y="744480"/>
            <a:ext cx="6616440" cy="3722400"/>
          </a:xfrm>
          <a:prstGeom prst="rect">
            <a:avLst/>
          </a:prstGeom>
        </p:spPr>
      </p:sp>
      <p:sp>
        <p:nvSpPr>
          <p:cNvPr id="225" name="PlaceHolder 2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8520" cy="4466880"/>
          </a:xfrm>
          <a:prstGeom prst="rect">
            <a:avLst/>
          </a:prstGeom>
        </p:spPr>
        <p:txBody>
          <a:bodyPr>
            <a:noAutofit/>
          </a:bodyPr>
          <a:p>
            <a:endParaRPr b="0" lang="it-IT" sz="2000" spc="-1" strike="noStrike">
              <a:latin typeface="Arial"/>
            </a:endParaRPr>
          </a:p>
        </p:txBody>
      </p:sp>
      <p:sp>
        <p:nvSpPr>
          <p:cNvPr id="226" name="TextShape 3"/>
          <p:cNvSpPr txBox="1"/>
          <p:nvPr/>
        </p:nvSpPr>
        <p:spPr>
          <a:xfrm>
            <a:off x="3849840" y="9428040"/>
            <a:ext cx="2945880" cy="4964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D46876FD-58A3-4214-9144-A31F39F3008E}" type="slidenum">
              <a:rPr b="0" lang="it-IT" sz="1200" spc="-1" strike="noStrike">
                <a:solidFill>
                  <a:srgbClr val="000000"/>
                </a:solidFill>
                <a:latin typeface="Calibri"/>
                <a:ea typeface="MS PGothic"/>
              </a:rPr>
              <a:t>&lt;numero&gt;</a:t>
            </a:fld>
            <a:endParaRPr b="0" lang="it-IT" sz="1200" spc="-1" strike="noStrike"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sldImg"/>
          </p:nvPr>
        </p:nvSpPr>
        <p:spPr>
          <a:xfrm>
            <a:off x="90360" y="744480"/>
            <a:ext cx="6616440" cy="3722400"/>
          </a:xfrm>
          <a:prstGeom prst="rect">
            <a:avLst/>
          </a:prstGeom>
        </p:spPr>
      </p:sp>
      <p:sp>
        <p:nvSpPr>
          <p:cNvPr id="228" name="PlaceHolder 2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8520" cy="4466880"/>
          </a:xfrm>
          <a:prstGeom prst="rect">
            <a:avLst/>
          </a:prstGeom>
        </p:spPr>
        <p:txBody>
          <a:bodyPr>
            <a:noAutofit/>
          </a:bodyPr>
          <a:p>
            <a:endParaRPr b="0" lang="it-IT" sz="2000" spc="-1" strike="noStrike">
              <a:latin typeface="Arial"/>
            </a:endParaRPr>
          </a:p>
        </p:txBody>
      </p:sp>
      <p:sp>
        <p:nvSpPr>
          <p:cNvPr id="229" name="TextShape 3"/>
          <p:cNvSpPr txBox="1"/>
          <p:nvPr/>
        </p:nvSpPr>
        <p:spPr>
          <a:xfrm>
            <a:off x="3849840" y="9428040"/>
            <a:ext cx="2945880" cy="4964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64514ACA-9DBB-4C81-A9F6-5069342D797B}" type="slidenum">
              <a:rPr b="0" lang="it-IT" sz="1200" spc="-1" strike="noStrike">
                <a:latin typeface="Times New Roman"/>
              </a:rPr>
              <a:t>&lt;numero&gt;</a:t>
            </a:fld>
            <a:endParaRPr b="0" lang="it-IT" sz="1200" spc="-1" strike="noStrike"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sldImg"/>
          </p:nvPr>
        </p:nvSpPr>
        <p:spPr>
          <a:xfrm>
            <a:off x="90360" y="744480"/>
            <a:ext cx="6616440" cy="3722400"/>
          </a:xfrm>
          <a:prstGeom prst="rect">
            <a:avLst/>
          </a:prstGeom>
        </p:spPr>
      </p:sp>
      <p:sp>
        <p:nvSpPr>
          <p:cNvPr id="231" name="PlaceHolder 2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8520" cy="4466880"/>
          </a:xfrm>
          <a:prstGeom prst="rect">
            <a:avLst/>
          </a:prstGeom>
        </p:spPr>
        <p:txBody>
          <a:bodyPr>
            <a:noAutofit/>
          </a:bodyPr>
          <a:p>
            <a:endParaRPr b="0" lang="it-IT" sz="2000" spc="-1" strike="noStrike">
              <a:latin typeface="Arial"/>
            </a:endParaRPr>
          </a:p>
        </p:txBody>
      </p:sp>
      <p:sp>
        <p:nvSpPr>
          <p:cNvPr id="232" name="TextShape 3"/>
          <p:cNvSpPr txBox="1"/>
          <p:nvPr/>
        </p:nvSpPr>
        <p:spPr>
          <a:xfrm>
            <a:off x="3849840" y="9428040"/>
            <a:ext cx="2945880" cy="4964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965E75EB-8839-4CE4-B58F-C963F2F45EE0}" type="slidenum">
              <a:rPr b="0" lang="it-IT" sz="1200" spc="-1" strike="noStrike">
                <a:latin typeface="Times New Roman"/>
              </a:rPr>
              <a:t>&lt;numero&gt;</a:t>
            </a:fld>
            <a:endParaRPr b="0" lang="it-IT" sz="1200" spc="-1" strike="noStrike"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PlaceHolder 1"/>
          <p:cNvSpPr>
            <a:spLocks noGrp="1"/>
          </p:cNvSpPr>
          <p:nvPr>
            <p:ph type="sldImg"/>
          </p:nvPr>
        </p:nvSpPr>
        <p:spPr>
          <a:xfrm>
            <a:off x="90360" y="744480"/>
            <a:ext cx="6616440" cy="3722400"/>
          </a:xfrm>
          <a:prstGeom prst="rect">
            <a:avLst/>
          </a:prstGeom>
        </p:spPr>
      </p:sp>
      <p:sp>
        <p:nvSpPr>
          <p:cNvPr id="234" name="PlaceHolder 2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8520" cy="4466880"/>
          </a:xfrm>
          <a:prstGeom prst="rect">
            <a:avLst/>
          </a:prstGeom>
        </p:spPr>
        <p:txBody>
          <a:bodyPr>
            <a:noAutofit/>
          </a:bodyPr>
          <a:p>
            <a:endParaRPr b="0" lang="it-IT" sz="2000" spc="-1" strike="noStrike">
              <a:latin typeface="Arial"/>
            </a:endParaRPr>
          </a:p>
        </p:txBody>
      </p:sp>
      <p:sp>
        <p:nvSpPr>
          <p:cNvPr id="235" name="TextShape 3"/>
          <p:cNvSpPr txBox="1"/>
          <p:nvPr/>
        </p:nvSpPr>
        <p:spPr>
          <a:xfrm>
            <a:off x="3849840" y="9428040"/>
            <a:ext cx="2945880" cy="4964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F70F1AC6-8344-4865-8DF1-C301528E461C}" type="slidenum">
              <a:rPr b="0" lang="it-IT" sz="1200" spc="-1" strike="noStrike">
                <a:latin typeface="Times New Roman"/>
              </a:rPr>
              <a:t>&lt;numero&gt;</a:t>
            </a:fld>
            <a:endParaRPr b="0" lang="it-IT" sz="1200" spc="-1" strike="noStrike"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sldImg"/>
          </p:nvPr>
        </p:nvSpPr>
        <p:spPr>
          <a:xfrm>
            <a:off x="90360" y="744480"/>
            <a:ext cx="6616440" cy="3722400"/>
          </a:xfrm>
          <a:prstGeom prst="rect">
            <a:avLst/>
          </a:prstGeom>
        </p:spPr>
      </p:sp>
      <p:sp>
        <p:nvSpPr>
          <p:cNvPr id="237" name="PlaceHolder 2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8520" cy="4466880"/>
          </a:xfrm>
          <a:prstGeom prst="rect">
            <a:avLst/>
          </a:prstGeom>
        </p:spPr>
        <p:txBody>
          <a:bodyPr>
            <a:noAutofit/>
          </a:bodyPr>
          <a:p>
            <a:endParaRPr b="0" lang="it-IT" sz="2000" spc="-1" strike="noStrike">
              <a:latin typeface="Arial"/>
            </a:endParaRPr>
          </a:p>
        </p:txBody>
      </p:sp>
      <p:sp>
        <p:nvSpPr>
          <p:cNvPr id="238" name="TextShape 3"/>
          <p:cNvSpPr txBox="1"/>
          <p:nvPr/>
        </p:nvSpPr>
        <p:spPr>
          <a:xfrm>
            <a:off x="3849840" y="9428040"/>
            <a:ext cx="2945880" cy="4964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6CF2B05B-9C8F-473C-959B-A5621E6E2122}" type="slidenum">
              <a:rPr b="0" lang="it-IT" sz="1200" spc="-1" strike="noStrike">
                <a:latin typeface="Times New Roman"/>
              </a:rPr>
              <a:t>&lt;numero&gt;</a:t>
            </a:fld>
            <a:endParaRPr b="0" lang="it-IT" sz="1200" spc="-1" strike="noStrike"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sldImg"/>
          </p:nvPr>
        </p:nvSpPr>
        <p:spPr>
          <a:xfrm>
            <a:off x="90360" y="744480"/>
            <a:ext cx="6616440" cy="3722400"/>
          </a:xfrm>
          <a:prstGeom prst="rect">
            <a:avLst/>
          </a:prstGeom>
        </p:spPr>
      </p:sp>
      <p:sp>
        <p:nvSpPr>
          <p:cNvPr id="240" name="PlaceHolder 2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8520" cy="4466880"/>
          </a:xfrm>
          <a:prstGeom prst="rect">
            <a:avLst/>
          </a:prstGeom>
        </p:spPr>
        <p:txBody>
          <a:bodyPr>
            <a:noAutofit/>
          </a:bodyPr>
          <a:p>
            <a:endParaRPr b="0" lang="it-IT" sz="2000" spc="-1" strike="noStrike">
              <a:latin typeface="Arial"/>
            </a:endParaRPr>
          </a:p>
        </p:txBody>
      </p:sp>
      <p:sp>
        <p:nvSpPr>
          <p:cNvPr id="241" name="TextShape 3"/>
          <p:cNvSpPr txBox="1"/>
          <p:nvPr/>
        </p:nvSpPr>
        <p:spPr>
          <a:xfrm>
            <a:off x="3849840" y="9428040"/>
            <a:ext cx="2945880" cy="4964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25E8E572-7EE7-4260-839C-D4DCF34D0C48}" type="slidenum">
              <a:rPr b="0" lang="it-IT" sz="1200" spc="-1" strike="noStrike">
                <a:solidFill>
                  <a:srgbClr val="000000"/>
                </a:solidFill>
                <a:latin typeface="Calibri"/>
                <a:ea typeface="MS PGothic"/>
              </a:rPr>
              <a:t>&lt;numero&gt;</a:t>
            </a:fld>
            <a:endParaRPr b="0" lang="it-IT" sz="1200" spc="-1" strike="noStrike"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sldImg"/>
          </p:nvPr>
        </p:nvSpPr>
        <p:spPr>
          <a:xfrm>
            <a:off x="90360" y="744480"/>
            <a:ext cx="6616440" cy="3722400"/>
          </a:xfrm>
          <a:prstGeom prst="rect">
            <a:avLst/>
          </a:prstGeom>
        </p:spPr>
      </p:sp>
      <p:sp>
        <p:nvSpPr>
          <p:cNvPr id="243" name="PlaceHolder 2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8520" cy="4466880"/>
          </a:xfrm>
          <a:prstGeom prst="rect">
            <a:avLst/>
          </a:prstGeom>
        </p:spPr>
        <p:txBody>
          <a:bodyPr>
            <a:noAutofit/>
          </a:bodyPr>
          <a:p>
            <a:endParaRPr b="0" lang="it-IT" sz="2000" spc="-1" strike="noStrike">
              <a:latin typeface="Arial"/>
            </a:endParaRPr>
          </a:p>
        </p:txBody>
      </p:sp>
      <p:sp>
        <p:nvSpPr>
          <p:cNvPr id="244" name="TextShape 3"/>
          <p:cNvSpPr txBox="1"/>
          <p:nvPr/>
        </p:nvSpPr>
        <p:spPr>
          <a:xfrm>
            <a:off x="3849840" y="9428040"/>
            <a:ext cx="2945880" cy="4964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45AF1068-BED5-44C2-BB0F-E4938D945B7D}" type="slidenum">
              <a:rPr b="0" lang="it-IT" sz="1200" spc="-1" strike="noStrike">
                <a:latin typeface="Times New Roman"/>
              </a:rPr>
              <a:t>&lt;numero&gt;</a:t>
            </a:fld>
            <a:endParaRPr b="0" lang="it-IT" sz="1200" spc="-1" strike="noStrike"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 type="sldImg"/>
          </p:nvPr>
        </p:nvSpPr>
        <p:spPr>
          <a:xfrm>
            <a:off x="90360" y="744480"/>
            <a:ext cx="6616440" cy="3722400"/>
          </a:xfrm>
          <a:prstGeom prst="rect">
            <a:avLst/>
          </a:prstGeom>
        </p:spPr>
      </p:sp>
      <p:sp>
        <p:nvSpPr>
          <p:cNvPr id="246" name="PlaceHolder 2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8520" cy="4466880"/>
          </a:xfrm>
          <a:prstGeom prst="rect">
            <a:avLst/>
          </a:prstGeom>
        </p:spPr>
        <p:txBody>
          <a:bodyPr>
            <a:noAutofit/>
          </a:bodyPr>
          <a:p>
            <a:endParaRPr b="0" lang="it-IT" sz="2000" spc="-1" strike="noStrike">
              <a:latin typeface="Arial"/>
            </a:endParaRPr>
          </a:p>
        </p:txBody>
      </p:sp>
      <p:sp>
        <p:nvSpPr>
          <p:cNvPr id="247" name="TextShape 3"/>
          <p:cNvSpPr txBox="1"/>
          <p:nvPr/>
        </p:nvSpPr>
        <p:spPr>
          <a:xfrm>
            <a:off x="3849840" y="9428040"/>
            <a:ext cx="2945880" cy="4964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01BF2CBB-27C8-40D5-8CBB-70DB7B36AB9E}" type="slidenum">
              <a:rPr b="0" lang="it-IT" sz="1200" spc="-1" strike="noStrike">
                <a:latin typeface="Times New Roman"/>
              </a:rPr>
              <a:t>&lt;numero&gt;</a:t>
            </a:fld>
            <a:endParaRPr b="0" lang="it-IT" sz="1200" spc="-1" strike="noStrike"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sldImg"/>
          </p:nvPr>
        </p:nvSpPr>
        <p:spPr>
          <a:xfrm>
            <a:off x="90360" y="744480"/>
            <a:ext cx="6616440" cy="3722400"/>
          </a:xfrm>
          <a:prstGeom prst="rect">
            <a:avLst/>
          </a:prstGeom>
        </p:spPr>
      </p:sp>
      <p:sp>
        <p:nvSpPr>
          <p:cNvPr id="249" name="PlaceHolder 2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8520" cy="4466880"/>
          </a:xfrm>
          <a:prstGeom prst="rect">
            <a:avLst/>
          </a:prstGeom>
        </p:spPr>
        <p:txBody>
          <a:bodyPr>
            <a:noAutofit/>
          </a:bodyPr>
          <a:p>
            <a:endParaRPr b="0" lang="it-IT" sz="2000" spc="-1" strike="noStrike">
              <a:latin typeface="Arial"/>
            </a:endParaRPr>
          </a:p>
        </p:txBody>
      </p:sp>
      <p:sp>
        <p:nvSpPr>
          <p:cNvPr id="250" name="TextShape 3"/>
          <p:cNvSpPr txBox="1"/>
          <p:nvPr/>
        </p:nvSpPr>
        <p:spPr>
          <a:xfrm>
            <a:off x="3849840" y="9428040"/>
            <a:ext cx="2945880" cy="4964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BFBD7618-3BFB-4A11-BF00-18835EA354DD}" type="slidenum">
              <a:rPr b="0" lang="it-IT" sz="1200" spc="-1" strike="noStrike">
                <a:latin typeface="Times New Roman"/>
              </a:rPr>
              <a:t>&lt;numero&gt;</a:t>
            </a:fld>
            <a:endParaRPr b="0" lang="it-IT" sz="1200" spc="-1" strike="noStrike"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sldImg"/>
          </p:nvPr>
        </p:nvSpPr>
        <p:spPr>
          <a:xfrm>
            <a:off x="90360" y="744480"/>
            <a:ext cx="6616440" cy="3722400"/>
          </a:xfrm>
          <a:prstGeom prst="rect">
            <a:avLst/>
          </a:prstGeom>
        </p:spPr>
      </p:sp>
      <p:sp>
        <p:nvSpPr>
          <p:cNvPr id="252" name="PlaceHolder 2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8520" cy="4466880"/>
          </a:xfrm>
          <a:prstGeom prst="rect">
            <a:avLst/>
          </a:prstGeom>
        </p:spPr>
        <p:txBody>
          <a:bodyPr>
            <a:noAutofit/>
          </a:bodyPr>
          <a:p>
            <a:endParaRPr b="0" lang="it-IT" sz="2000" spc="-1" strike="noStrike">
              <a:latin typeface="Arial"/>
            </a:endParaRPr>
          </a:p>
        </p:txBody>
      </p:sp>
      <p:sp>
        <p:nvSpPr>
          <p:cNvPr id="253" name="TextShape 3"/>
          <p:cNvSpPr txBox="1"/>
          <p:nvPr/>
        </p:nvSpPr>
        <p:spPr>
          <a:xfrm>
            <a:off x="3849840" y="9428040"/>
            <a:ext cx="2945880" cy="4964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4F00260F-7F84-4B50-AE2C-E32ADF11FB3B}" type="slidenum">
              <a:rPr b="0" lang="it-IT" sz="1200" spc="-1" strike="noStrike">
                <a:latin typeface="Times New Roman"/>
              </a:rPr>
              <a:t>&lt;numero&gt;</a:t>
            </a:fld>
            <a:endParaRPr b="0" lang="it-IT" sz="1200" spc="-1" strike="noStrike">
              <a:latin typeface="Times New Roman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PlaceHolder 1"/>
          <p:cNvSpPr>
            <a:spLocks noGrp="1"/>
          </p:cNvSpPr>
          <p:nvPr>
            <p:ph type="sldImg"/>
          </p:nvPr>
        </p:nvSpPr>
        <p:spPr>
          <a:xfrm>
            <a:off x="90360" y="744480"/>
            <a:ext cx="6616440" cy="3722400"/>
          </a:xfrm>
          <a:prstGeom prst="rect">
            <a:avLst/>
          </a:prstGeom>
        </p:spPr>
      </p:sp>
      <p:sp>
        <p:nvSpPr>
          <p:cNvPr id="255" name="PlaceHolder 2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8520" cy="4466880"/>
          </a:xfrm>
          <a:prstGeom prst="rect">
            <a:avLst/>
          </a:prstGeom>
        </p:spPr>
        <p:txBody>
          <a:bodyPr>
            <a:noAutofit/>
          </a:bodyPr>
          <a:p>
            <a:endParaRPr b="0" lang="it-IT" sz="2000" spc="-1" strike="noStrike">
              <a:latin typeface="Arial"/>
            </a:endParaRPr>
          </a:p>
        </p:txBody>
      </p:sp>
      <p:sp>
        <p:nvSpPr>
          <p:cNvPr id="256" name="TextShape 3"/>
          <p:cNvSpPr txBox="1"/>
          <p:nvPr/>
        </p:nvSpPr>
        <p:spPr>
          <a:xfrm>
            <a:off x="3849840" y="9428040"/>
            <a:ext cx="2945880" cy="4964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204A0A62-45D0-42F3-AB3A-B93262BC2EC8}" type="slidenum">
              <a:rPr b="0" lang="it-IT" sz="1200" spc="-1" strike="noStrike">
                <a:solidFill>
                  <a:srgbClr val="000000"/>
                </a:solidFill>
                <a:latin typeface="Calibri"/>
                <a:ea typeface="MS PGothic"/>
              </a:rPr>
              <a:t>&lt;numero&gt;</a:t>
            </a:fld>
            <a:endParaRPr b="0" lang="it-IT" sz="1200" spc="-1" strike="noStrike">
              <a:latin typeface="Times New Roman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sldImg"/>
          </p:nvPr>
        </p:nvSpPr>
        <p:spPr>
          <a:xfrm>
            <a:off x="90360" y="744480"/>
            <a:ext cx="6616440" cy="3722400"/>
          </a:xfrm>
          <a:prstGeom prst="rect">
            <a:avLst/>
          </a:prstGeom>
        </p:spPr>
      </p:sp>
      <p:sp>
        <p:nvSpPr>
          <p:cNvPr id="258" name="PlaceHolder 2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8520" cy="4466880"/>
          </a:xfrm>
          <a:prstGeom prst="rect">
            <a:avLst/>
          </a:prstGeom>
        </p:spPr>
        <p:txBody>
          <a:bodyPr>
            <a:noAutofit/>
          </a:bodyPr>
          <a:p>
            <a:endParaRPr b="0" lang="it-IT" sz="2000" spc="-1" strike="noStrike">
              <a:latin typeface="Arial"/>
            </a:endParaRPr>
          </a:p>
        </p:txBody>
      </p:sp>
      <p:sp>
        <p:nvSpPr>
          <p:cNvPr id="259" name="TextShape 3"/>
          <p:cNvSpPr txBox="1"/>
          <p:nvPr/>
        </p:nvSpPr>
        <p:spPr>
          <a:xfrm>
            <a:off x="3849840" y="9428040"/>
            <a:ext cx="2945880" cy="4964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781DB070-F49B-47D9-8668-B877D92B681C}" type="slidenum">
              <a:rPr b="0" lang="it-IT" sz="1200" spc="-1" strike="noStrike">
                <a:latin typeface="Times New Roman"/>
              </a:rPr>
              <a:t>&lt;numero&gt;</a:t>
            </a:fld>
            <a:endParaRPr b="0" lang="it-IT" sz="1200" spc="-1" strike="noStrike">
              <a:latin typeface="Times New Roman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PlaceHolder 1"/>
          <p:cNvSpPr>
            <a:spLocks noGrp="1"/>
          </p:cNvSpPr>
          <p:nvPr>
            <p:ph type="sldImg"/>
          </p:nvPr>
        </p:nvSpPr>
        <p:spPr>
          <a:xfrm>
            <a:off x="90360" y="744480"/>
            <a:ext cx="6616440" cy="3722400"/>
          </a:xfrm>
          <a:prstGeom prst="rect">
            <a:avLst/>
          </a:prstGeom>
        </p:spPr>
      </p:sp>
      <p:sp>
        <p:nvSpPr>
          <p:cNvPr id="261" name="PlaceHolder 2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8520" cy="4466880"/>
          </a:xfrm>
          <a:prstGeom prst="rect">
            <a:avLst/>
          </a:prstGeom>
        </p:spPr>
        <p:txBody>
          <a:bodyPr>
            <a:noAutofit/>
          </a:bodyPr>
          <a:p>
            <a:endParaRPr b="0" lang="it-IT" sz="2000" spc="-1" strike="noStrike">
              <a:latin typeface="Arial"/>
            </a:endParaRPr>
          </a:p>
        </p:txBody>
      </p:sp>
      <p:sp>
        <p:nvSpPr>
          <p:cNvPr id="262" name="TextShape 3"/>
          <p:cNvSpPr txBox="1"/>
          <p:nvPr/>
        </p:nvSpPr>
        <p:spPr>
          <a:xfrm>
            <a:off x="3849840" y="9428040"/>
            <a:ext cx="2945880" cy="4964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7E81C8EB-E46A-4DE6-8A65-C6D87F1FDBCC}" type="slidenum">
              <a:rPr b="0" lang="it-IT" sz="1200" spc="-1" strike="noStrike">
                <a:latin typeface="Times New Roman"/>
              </a:rPr>
              <a:t>&lt;numero&gt;</a:t>
            </a:fld>
            <a:endParaRPr b="0" lang="it-IT" sz="1200" spc="-1" strike="noStrike">
              <a:latin typeface="Times New Roman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ceHolder 1"/>
          <p:cNvSpPr>
            <a:spLocks noGrp="1"/>
          </p:cNvSpPr>
          <p:nvPr>
            <p:ph type="sldImg"/>
          </p:nvPr>
        </p:nvSpPr>
        <p:spPr>
          <a:xfrm>
            <a:off x="90360" y="744480"/>
            <a:ext cx="6616440" cy="3722400"/>
          </a:xfrm>
          <a:prstGeom prst="rect">
            <a:avLst/>
          </a:prstGeom>
        </p:spPr>
      </p:sp>
      <p:sp>
        <p:nvSpPr>
          <p:cNvPr id="264" name="PlaceHolder 2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8520" cy="4466880"/>
          </a:xfrm>
          <a:prstGeom prst="rect">
            <a:avLst/>
          </a:prstGeom>
        </p:spPr>
        <p:txBody>
          <a:bodyPr>
            <a:noAutofit/>
          </a:bodyPr>
          <a:p>
            <a:endParaRPr b="0" lang="it-IT" sz="2000" spc="-1" strike="noStrike">
              <a:latin typeface="Arial"/>
            </a:endParaRPr>
          </a:p>
        </p:txBody>
      </p:sp>
      <p:sp>
        <p:nvSpPr>
          <p:cNvPr id="265" name="TextShape 3"/>
          <p:cNvSpPr txBox="1"/>
          <p:nvPr/>
        </p:nvSpPr>
        <p:spPr>
          <a:xfrm>
            <a:off x="3849840" y="9428040"/>
            <a:ext cx="2945880" cy="4964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36B9BB69-E3AE-4A6A-88CB-44997CB899DF}" type="slidenum">
              <a:rPr b="0" lang="it-IT" sz="1200" spc="-1" strike="noStrike">
                <a:latin typeface="Times New Roman"/>
              </a:rPr>
              <a:t>&lt;numero&gt;</a:t>
            </a:fld>
            <a:endParaRPr b="0" lang="it-IT" sz="1200" spc="-1" strike="noStrike">
              <a:latin typeface="Times New Roman"/>
            </a:endParaRP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PlaceHolder 1"/>
          <p:cNvSpPr>
            <a:spLocks noGrp="1"/>
          </p:cNvSpPr>
          <p:nvPr>
            <p:ph type="sldImg"/>
          </p:nvPr>
        </p:nvSpPr>
        <p:spPr>
          <a:xfrm>
            <a:off x="90360" y="744480"/>
            <a:ext cx="6616440" cy="3722400"/>
          </a:xfrm>
          <a:prstGeom prst="rect">
            <a:avLst/>
          </a:prstGeom>
        </p:spPr>
      </p:sp>
      <p:sp>
        <p:nvSpPr>
          <p:cNvPr id="267" name="PlaceHolder 2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8520" cy="4466880"/>
          </a:xfrm>
          <a:prstGeom prst="rect">
            <a:avLst/>
          </a:prstGeom>
        </p:spPr>
        <p:txBody>
          <a:bodyPr>
            <a:noAutofit/>
          </a:bodyPr>
          <a:p>
            <a:endParaRPr b="0" lang="it-IT" sz="2000" spc="-1" strike="noStrike">
              <a:latin typeface="Arial"/>
            </a:endParaRPr>
          </a:p>
        </p:txBody>
      </p:sp>
      <p:sp>
        <p:nvSpPr>
          <p:cNvPr id="268" name="TextShape 3"/>
          <p:cNvSpPr txBox="1"/>
          <p:nvPr/>
        </p:nvSpPr>
        <p:spPr>
          <a:xfrm>
            <a:off x="3849840" y="9428040"/>
            <a:ext cx="2945880" cy="4964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93318C75-D636-4067-8041-168536F25F02}" type="slidenum">
              <a:rPr b="0" lang="it-IT" sz="1200" spc="-1" strike="noStrike">
                <a:latin typeface="Times New Roman"/>
              </a:rPr>
              <a:t>&lt;numero&gt;</a:t>
            </a:fld>
            <a:endParaRPr b="0" lang="it-IT" sz="1200" spc="-1" strike="noStrike">
              <a:latin typeface="Times New Roman"/>
            </a:endParaRP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PlaceHolder 1"/>
          <p:cNvSpPr>
            <a:spLocks noGrp="1"/>
          </p:cNvSpPr>
          <p:nvPr>
            <p:ph type="sldImg"/>
          </p:nvPr>
        </p:nvSpPr>
        <p:spPr>
          <a:xfrm>
            <a:off x="90360" y="744480"/>
            <a:ext cx="6616440" cy="3722400"/>
          </a:xfrm>
          <a:prstGeom prst="rect">
            <a:avLst/>
          </a:prstGeom>
        </p:spPr>
      </p:sp>
      <p:sp>
        <p:nvSpPr>
          <p:cNvPr id="270" name="PlaceHolder 2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8520" cy="4466880"/>
          </a:xfrm>
          <a:prstGeom prst="rect">
            <a:avLst/>
          </a:prstGeom>
        </p:spPr>
        <p:txBody>
          <a:bodyPr>
            <a:noAutofit/>
          </a:bodyPr>
          <a:p>
            <a:endParaRPr b="0" lang="it-IT" sz="2000" spc="-1" strike="noStrike">
              <a:latin typeface="Arial"/>
            </a:endParaRPr>
          </a:p>
        </p:txBody>
      </p:sp>
      <p:sp>
        <p:nvSpPr>
          <p:cNvPr id="271" name="TextShape 3"/>
          <p:cNvSpPr txBox="1"/>
          <p:nvPr/>
        </p:nvSpPr>
        <p:spPr>
          <a:xfrm>
            <a:off x="3849840" y="9428040"/>
            <a:ext cx="2945880" cy="4964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0CB3D3E5-B4EC-4B6A-86AC-B413FC732F24}" type="slidenum">
              <a:rPr b="0" lang="it-IT" sz="1200" spc="-1" strike="noStrike">
                <a:solidFill>
                  <a:srgbClr val="000000"/>
                </a:solidFill>
                <a:latin typeface="Calibri"/>
                <a:ea typeface="MS PGothic"/>
              </a:rPr>
              <a:t>&lt;numero&gt;</a:t>
            </a:fld>
            <a:endParaRPr b="0" lang="it-IT" sz="12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6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6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dt"/>
          </p:nvPr>
        </p:nvSpPr>
        <p:spPr>
          <a:xfrm>
            <a:off x="628560" y="4767120"/>
            <a:ext cx="2057040" cy="27432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1510CC2A-B62D-47F9-9275-E1B224D7BC80}" type="datetime">
              <a:rPr b="0" lang="it-IT" sz="1200" spc="-1" strike="noStrike">
                <a:solidFill>
                  <a:srgbClr val="8b8b8b"/>
                </a:solidFill>
                <a:latin typeface="Calibri"/>
                <a:ea typeface="MS PGothic"/>
              </a:rPr>
              <a:t>16/04/21</a:t>
            </a:fld>
            <a:endParaRPr b="0" lang="it-IT" sz="1200" spc="-1" strike="noStrike"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/>
          </p:nvPr>
        </p:nvSpPr>
        <p:spPr>
          <a:xfrm>
            <a:off x="3029040" y="4767120"/>
            <a:ext cx="3085920" cy="27432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it-IT" sz="24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/>
          </p:nvPr>
        </p:nvSpPr>
        <p:spPr>
          <a:xfrm>
            <a:off x="6458040" y="4767120"/>
            <a:ext cx="2057040" cy="27432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4C1391EB-0D55-4FA1-9C07-FB883443F441}" type="slidenum">
              <a:rPr b="0" lang="it-IT" sz="1200" spc="-1" strike="noStrike">
                <a:solidFill>
                  <a:srgbClr val="8b8b8b"/>
                </a:solidFill>
                <a:latin typeface="Calibri"/>
                <a:ea typeface="MS PGothic"/>
              </a:rPr>
              <a:t>&lt;numero&gt;</a:t>
            </a:fld>
            <a:endParaRPr b="0" lang="it-IT" sz="12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Fai clic per modificare il formato del testo del titolo</a:t>
            </a:r>
            <a:endParaRPr b="0" lang="it-IT" sz="1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800" spc="-1" strike="noStrike">
                <a:solidFill>
                  <a:srgbClr val="000000"/>
                </a:solidFill>
                <a:latin typeface="Calibri"/>
              </a:rPr>
              <a:t>Fai clic per modificare il formato del testo della struttura</a:t>
            </a: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Secondo livello struttura</a:t>
            </a:r>
            <a:endParaRPr b="0" lang="it-IT" sz="20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Terzo livello struttura</a:t>
            </a: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Quarto livello struttura</a:t>
            </a: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Quinto livello struttura</a:t>
            </a:r>
            <a:endParaRPr b="0" lang="it-IT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Sesto livello struttura</a:t>
            </a:r>
            <a:endParaRPr b="0" lang="it-IT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Settimo livello struttura</a:t>
            </a:r>
            <a:endParaRPr b="0" lang="it-IT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1143000" y="841320"/>
            <a:ext cx="6857640" cy="1790280"/>
          </a:xfrm>
          <a:prstGeom prst="rect">
            <a:avLst/>
          </a:prstGeom>
        </p:spPr>
        <p:txBody>
          <a:bodyPr anchor="b">
            <a:noAutofit/>
          </a:bodyPr>
          <a:p>
            <a:pPr algn="ctr">
              <a:lnSpc>
                <a:spcPct val="90000"/>
              </a:lnSpc>
            </a:pPr>
            <a:r>
              <a:rPr b="0" lang="it-IT" sz="6000" spc="-1" strike="noStrike">
                <a:solidFill>
                  <a:srgbClr val="000000"/>
                </a:solidFill>
                <a:latin typeface="Calibri Light"/>
              </a:rPr>
              <a:t>Fare clic per modificare lo stile del titolo dello schema</a:t>
            </a:r>
            <a:endParaRPr b="0" lang="it-IT" sz="6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dt"/>
          </p:nvPr>
        </p:nvSpPr>
        <p:spPr>
          <a:xfrm>
            <a:off x="628560" y="4767120"/>
            <a:ext cx="2057040" cy="27432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F15E454D-4549-4911-9774-5927733DDA4B}" type="datetime">
              <a:rPr b="0" lang="it-IT" sz="1200" spc="-1" strike="noStrike">
                <a:solidFill>
                  <a:srgbClr val="8b8b8b"/>
                </a:solidFill>
                <a:latin typeface="Calibri"/>
                <a:ea typeface="MS PGothic"/>
              </a:rPr>
              <a:t>16/04/21</a:t>
            </a:fld>
            <a:endParaRPr b="0" lang="it-IT" sz="1200" spc="-1" strike="noStrike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ftr"/>
          </p:nvPr>
        </p:nvSpPr>
        <p:spPr>
          <a:xfrm>
            <a:off x="3029040" y="4767120"/>
            <a:ext cx="3085920" cy="27432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it-IT" sz="24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sldNum"/>
          </p:nvPr>
        </p:nvSpPr>
        <p:spPr>
          <a:xfrm>
            <a:off x="6458040" y="4767120"/>
            <a:ext cx="2057040" cy="27432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1D67107B-3B84-452E-B239-A5BD00DDDC85}" type="slidenum">
              <a:rPr b="0" lang="it-IT" sz="1200" spc="-1" strike="noStrike">
                <a:solidFill>
                  <a:srgbClr val="8b8b8b"/>
                </a:solidFill>
                <a:latin typeface="Calibri"/>
                <a:ea typeface="MS PGothic"/>
              </a:rPr>
              <a:t>&lt;numero&gt;</a:t>
            </a:fld>
            <a:endParaRPr b="0" lang="it-IT" sz="12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800" spc="-1" strike="noStrike">
                <a:solidFill>
                  <a:srgbClr val="000000"/>
                </a:solidFill>
                <a:latin typeface="Calibri"/>
              </a:rPr>
              <a:t>Fai clic per modificare il formato del testo della struttura</a:t>
            </a: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Secondo livello struttura</a:t>
            </a:r>
            <a:endParaRPr b="0" lang="it-IT" sz="20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Terzo livello struttura</a:t>
            </a: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Quarto livello struttura</a:t>
            </a: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Quinto livello struttura</a:t>
            </a:r>
            <a:endParaRPr b="0" lang="it-IT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Sesto livello struttura</a:t>
            </a:r>
            <a:endParaRPr b="0" lang="it-IT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Settimo livello struttura</a:t>
            </a:r>
            <a:endParaRPr b="0" lang="it-IT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png"/><Relationship Id="rId4" Type="http://schemas.openxmlformats.org/officeDocument/2006/relationships/image" Target="../media/image4.wmf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tif"/><Relationship Id="rId3" Type="http://schemas.openxmlformats.org/officeDocument/2006/relationships/image" Target="../media/image7.tif"/><Relationship Id="rId4" Type="http://schemas.openxmlformats.org/officeDocument/2006/relationships/image" Target="../media/image8.tif"/><Relationship Id="rId5" Type="http://schemas.openxmlformats.org/officeDocument/2006/relationships/image" Target="../media/image9.tif"/><Relationship Id="rId6" Type="http://schemas.openxmlformats.org/officeDocument/2006/relationships/image" Target="../media/image10.tif"/><Relationship Id="rId7" Type="http://schemas.openxmlformats.org/officeDocument/2006/relationships/image" Target="../media/image11.tif"/><Relationship Id="rId8" Type="http://schemas.openxmlformats.org/officeDocument/2006/relationships/image" Target="../media/image12.png"/><Relationship Id="rId9" Type="http://schemas.openxmlformats.org/officeDocument/2006/relationships/image" Target="../media/image13.tif"/><Relationship Id="rId10" Type="http://schemas.openxmlformats.org/officeDocument/2006/relationships/image" Target="../media/image14.tif"/><Relationship Id="rId11" Type="http://schemas.openxmlformats.org/officeDocument/2006/relationships/slideLayout" Target="../slideLayouts/slideLayout14.xml"/><Relationship Id="rId1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chart" Target="../charts/chart3.xml"/><Relationship Id="rId3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chart" Target="../charts/chart4.xml"/><Relationship Id="rId3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image" Target="../media/image20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1.jpeg"/><Relationship Id="rId2" Type="http://schemas.openxmlformats.org/officeDocument/2006/relationships/image" Target="../media/image2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23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24.jpeg"/><Relationship Id="rId2" Type="http://schemas.openxmlformats.org/officeDocument/2006/relationships/image" Target="../media/image25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26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CustomShape 1"/>
          <p:cNvSpPr/>
          <p:nvPr/>
        </p:nvSpPr>
        <p:spPr>
          <a:xfrm>
            <a:off x="644400" y="2243520"/>
            <a:ext cx="4097160" cy="762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ct val="100000"/>
              </a:lnSpc>
            </a:pPr>
            <a:r>
              <a:rPr b="1" lang="it-IT" sz="2500" spc="-1" strike="noStrike">
                <a:solidFill>
                  <a:srgbClr val="000000"/>
                </a:solidFill>
                <a:latin typeface="Calibri"/>
                <a:ea typeface="MS PGothic"/>
              </a:rPr>
              <a:t>Progressione Piano Vaccinale</a:t>
            </a:r>
            <a:endParaRPr b="0" lang="it-IT" sz="25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it-IT" sz="2500" spc="-1" strike="noStrike">
                <a:solidFill>
                  <a:srgbClr val="000000"/>
                </a:solidFill>
                <a:latin typeface="Calibri"/>
                <a:ea typeface="MS PGothic"/>
              </a:rPr>
              <a:t>Regione Piemonte</a:t>
            </a:r>
            <a:endParaRPr b="0" lang="it-IT" sz="2500" spc="-1" strike="noStrike">
              <a:latin typeface="Arial"/>
            </a:endParaRPr>
          </a:p>
        </p:txBody>
      </p:sp>
      <p:pic>
        <p:nvPicPr>
          <p:cNvPr id="89" name="Immagine 3" descr=""/>
          <p:cNvPicPr/>
          <p:nvPr/>
        </p:nvPicPr>
        <p:blipFill>
          <a:blip r:embed="rId2"/>
          <a:stretch/>
        </p:blipFill>
        <p:spPr>
          <a:xfrm>
            <a:off x="7618320" y="608400"/>
            <a:ext cx="731160" cy="760320"/>
          </a:xfrm>
          <a:prstGeom prst="rect">
            <a:avLst/>
          </a:prstGeom>
          <a:ln>
            <a:noFill/>
          </a:ln>
        </p:spPr>
      </p:pic>
      <p:sp>
        <p:nvSpPr>
          <p:cNvPr id="90" name="CustomShape 2"/>
          <p:cNvSpPr/>
          <p:nvPr/>
        </p:nvSpPr>
        <p:spPr>
          <a:xfrm>
            <a:off x="646560" y="2959920"/>
            <a:ext cx="857520" cy="460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>
            <a:spAutoFit/>
          </a:bodyPr>
          <a:p>
            <a:pPr>
              <a:lnSpc>
                <a:spcPts val="3626"/>
              </a:lnSpc>
            </a:pPr>
            <a:r>
              <a:rPr b="0" lang="it-IT" sz="800" spc="-1" strike="noStrike">
                <a:solidFill>
                  <a:srgbClr val="000000"/>
                </a:solidFill>
                <a:latin typeface="Calibri Light"/>
                <a:ea typeface="MS PGothic"/>
              </a:rPr>
              <a:t>TORINO, 14/04/2021</a:t>
            </a:r>
            <a:endParaRPr b="0" lang="it-IT" sz="800" spc="-1" strike="noStrike">
              <a:latin typeface="Arial"/>
            </a:endParaRPr>
          </a:p>
        </p:txBody>
      </p:sp>
      <p:pic>
        <p:nvPicPr>
          <p:cNvPr id="91" name="Immagine 4" descr=""/>
          <p:cNvPicPr/>
          <p:nvPr/>
        </p:nvPicPr>
        <p:blipFill>
          <a:blip r:embed="rId3"/>
          <a:stretch/>
        </p:blipFill>
        <p:spPr>
          <a:xfrm>
            <a:off x="3432960" y="653760"/>
            <a:ext cx="2277720" cy="687240"/>
          </a:xfrm>
          <a:prstGeom prst="rect">
            <a:avLst/>
          </a:prstGeom>
          <a:ln>
            <a:noFill/>
          </a:ln>
        </p:spPr>
      </p:pic>
      <p:pic>
        <p:nvPicPr>
          <p:cNvPr id="92" name="Immagine 7" descr=""/>
          <p:cNvPicPr/>
          <p:nvPr/>
        </p:nvPicPr>
        <p:blipFill>
          <a:blip r:embed="rId4">
            <a:biLevel thresh="50000"/>
          </a:blip>
          <a:stretch/>
        </p:blipFill>
        <p:spPr>
          <a:xfrm>
            <a:off x="644400" y="4284360"/>
            <a:ext cx="862200" cy="2779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Group 1"/>
          <p:cNvGrpSpPr/>
          <p:nvPr/>
        </p:nvGrpSpPr>
        <p:grpSpPr>
          <a:xfrm>
            <a:off x="227160" y="2531880"/>
            <a:ext cx="8096400" cy="752040"/>
            <a:chOff x="227160" y="2531880"/>
            <a:chExt cx="8096400" cy="752040"/>
          </a:xfrm>
        </p:grpSpPr>
        <p:sp>
          <p:nvSpPr>
            <p:cNvPr id="94" name="CustomShape 2"/>
            <p:cNvSpPr/>
            <p:nvPr/>
          </p:nvSpPr>
          <p:spPr>
            <a:xfrm>
              <a:off x="227160" y="2531880"/>
              <a:ext cx="8096400" cy="752040"/>
            </a:xfrm>
            <a:prstGeom prst="rect">
              <a:avLst/>
            </a:prstGeom>
            <a:solidFill>
              <a:srgbClr val="007f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95" name="CustomShape 3"/>
            <p:cNvSpPr/>
            <p:nvPr/>
          </p:nvSpPr>
          <p:spPr>
            <a:xfrm>
              <a:off x="416520" y="2784960"/>
              <a:ext cx="5357520" cy="30744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ctr">
              <a:noAutofit/>
            </a:bodyPr>
            <a:p>
              <a:pPr algn="ctr">
                <a:lnSpc>
                  <a:spcPct val="90000"/>
                </a:lnSpc>
              </a:pPr>
              <a:r>
                <a:rPr b="1" lang="it-IT" sz="1800" spc="-1" strike="noStrike">
                  <a:solidFill>
                    <a:srgbClr val="ffffff"/>
                  </a:solidFill>
                  <a:latin typeface="Calibri"/>
                  <a:ea typeface="MS PGothic"/>
                </a:rPr>
                <a:t>SISTEMA INFORMATIVO REGIONALE VACCINAZIONI</a:t>
              </a:r>
              <a:endParaRPr b="0" lang="it-IT" sz="1800" spc="-1" strike="noStrike">
                <a:latin typeface="Arial"/>
              </a:endParaRPr>
            </a:p>
          </p:txBody>
        </p:sp>
      </p:grpSp>
      <p:sp>
        <p:nvSpPr>
          <p:cNvPr id="96" name="CustomShape 4"/>
          <p:cNvSpPr/>
          <p:nvPr/>
        </p:nvSpPr>
        <p:spPr>
          <a:xfrm rot="17788200">
            <a:off x="5637600" y="591840"/>
            <a:ext cx="5925600" cy="4407480"/>
          </a:xfrm>
          <a:custGeom>
            <a:avLst/>
            <a:gdLst/>
            <a:ahLst/>
            <a:rect l="l" t="t" r="r" b="b"/>
            <a:pathLst>
              <a:path w="5925820" h="4407788">
                <a:moveTo>
                  <a:pt x="136341" y="654098"/>
                </a:moveTo>
                <a:cubicBezTo>
                  <a:pt x="260811" y="269838"/>
                  <a:pt x="1927171" y="-325080"/>
                  <a:pt x="4315387" y="218739"/>
                </a:cubicBezTo>
                <a:cubicBezTo>
                  <a:pt x="4860387" y="299435"/>
                  <a:pt x="5389009" y="1316933"/>
                  <a:pt x="5925820" y="1866030"/>
                </a:cubicBezTo>
                <a:lnTo>
                  <a:pt x="220300" y="4407788"/>
                </a:lnTo>
                <a:cubicBezTo>
                  <a:pt x="192314" y="3156558"/>
                  <a:pt x="-201928" y="1567679"/>
                  <a:pt x="136341" y="654098"/>
                </a:cubicBezTo>
                <a:close/>
              </a:path>
            </a:pathLst>
          </a:custGeom>
          <a:solidFill>
            <a:srgbClr val="d3e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7" name="CustomShape 5"/>
          <p:cNvSpPr/>
          <p:nvPr/>
        </p:nvSpPr>
        <p:spPr>
          <a:xfrm>
            <a:off x="929520" y="4540320"/>
            <a:ext cx="1664640" cy="272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it-IT" sz="1200" spc="-1" strike="noStrike">
                <a:solidFill>
                  <a:srgbClr val="000000"/>
                </a:solidFill>
                <a:latin typeface="Calibri"/>
                <a:ea typeface="MS PGothic"/>
              </a:rPr>
              <a:t>Punti vaccinali ASR</a:t>
            </a:r>
            <a:endParaRPr b="0" lang="it-IT" sz="1200" spc="-1" strike="noStrike">
              <a:latin typeface="Arial"/>
            </a:endParaRPr>
          </a:p>
        </p:txBody>
      </p:sp>
      <p:sp>
        <p:nvSpPr>
          <p:cNvPr id="98" name="CustomShape 6"/>
          <p:cNvSpPr/>
          <p:nvPr/>
        </p:nvSpPr>
        <p:spPr>
          <a:xfrm>
            <a:off x="451440" y="1235520"/>
            <a:ext cx="764280" cy="272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it-IT" sz="1200" spc="-1" strike="noStrike">
                <a:solidFill>
                  <a:srgbClr val="000000"/>
                </a:solidFill>
                <a:latin typeface="Calibri"/>
                <a:ea typeface="MS PGothic"/>
              </a:rPr>
              <a:t>Cittadini</a:t>
            </a:r>
            <a:endParaRPr b="0" lang="it-IT" sz="1200" spc="-1" strike="noStrike">
              <a:latin typeface="Arial"/>
            </a:endParaRPr>
          </a:p>
        </p:txBody>
      </p:sp>
      <p:pic>
        <p:nvPicPr>
          <p:cNvPr id="99" name="Immagine 21" descr=""/>
          <p:cNvPicPr/>
          <p:nvPr/>
        </p:nvPicPr>
        <p:blipFill>
          <a:blip r:embed="rId1"/>
          <a:stretch/>
        </p:blipFill>
        <p:spPr>
          <a:xfrm>
            <a:off x="4572000" y="-897480"/>
            <a:ext cx="1440360" cy="405360"/>
          </a:xfrm>
          <a:prstGeom prst="rect">
            <a:avLst/>
          </a:prstGeom>
          <a:ln>
            <a:noFill/>
          </a:ln>
        </p:spPr>
      </p:pic>
      <p:grpSp>
        <p:nvGrpSpPr>
          <p:cNvPr id="100" name="Group 7"/>
          <p:cNvGrpSpPr/>
          <p:nvPr/>
        </p:nvGrpSpPr>
        <p:grpSpPr>
          <a:xfrm>
            <a:off x="3279240" y="1301040"/>
            <a:ext cx="2045160" cy="739800"/>
            <a:chOff x="3279240" y="1301040"/>
            <a:chExt cx="2045160" cy="739800"/>
          </a:xfrm>
        </p:grpSpPr>
        <p:sp>
          <p:nvSpPr>
            <p:cNvPr id="101" name="CustomShape 8"/>
            <p:cNvSpPr/>
            <p:nvPr/>
          </p:nvSpPr>
          <p:spPr>
            <a:xfrm>
              <a:off x="3279240" y="1301040"/>
              <a:ext cx="2045160" cy="739800"/>
            </a:xfrm>
            <a:prstGeom prst="rect">
              <a:avLst/>
            </a:prstGeom>
            <a:solidFill>
              <a:srgbClr val="e634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02" name="CustomShape 9"/>
            <p:cNvSpPr/>
            <p:nvPr/>
          </p:nvSpPr>
          <p:spPr>
            <a:xfrm>
              <a:off x="3685680" y="1532880"/>
              <a:ext cx="1259640" cy="30744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ctr">
              <a:normAutofit/>
            </a:bodyPr>
            <a:p>
              <a:pPr algn="ctr">
                <a:lnSpc>
                  <a:spcPct val="90000"/>
                </a:lnSpc>
              </a:pPr>
              <a:r>
                <a:rPr b="1" lang="it-IT" sz="1500" spc="-1" strike="noStrike">
                  <a:solidFill>
                    <a:srgbClr val="ffffff"/>
                  </a:solidFill>
                  <a:latin typeface="Calibri"/>
                  <a:ea typeface="MS PGothic"/>
                </a:rPr>
                <a:t>PREADESIONI</a:t>
              </a:r>
              <a:endParaRPr b="0" lang="it-IT" sz="1500" spc="-1" strike="noStrike">
                <a:latin typeface="Arial"/>
              </a:endParaRPr>
            </a:p>
          </p:txBody>
        </p:sp>
      </p:grpSp>
      <p:pic>
        <p:nvPicPr>
          <p:cNvPr id="103" name="Immagine 31" descr=""/>
          <p:cNvPicPr/>
          <p:nvPr/>
        </p:nvPicPr>
        <p:blipFill>
          <a:blip r:embed="rId2"/>
          <a:stretch/>
        </p:blipFill>
        <p:spPr>
          <a:xfrm flipH="1">
            <a:off x="1479240" y="952200"/>
            <a:ext cx="685440" cy="1201320"/>
          </a:xfrm>
          <a:prstGeom prst="rect">
            <a:avLst/>
          </a:prstGeom>
          <a:ln>
            <a:noFill/>
          </a:ln>
        </p:spPr>
      </p:pic>
      <p:pic>
        <p:nvPicPr>
          <p:cNvPr id="104" name="Immagine 32" descr=""/>
          <p:cNvPicPr/>
          <p:nvPr/>
        </p:nvPicPr>
        <p:blipFill>
          <a:blip r:embed="rId3"/>
          <a:stretch/>
        </p:blipFill>
        <p:spPr>
          <a:xfrm>
            <a:off x="2221560" y="547200"/>
            <a:ext cx="406080" cy="916200"/>
          </a:xfrm>
          <a:prstGeom prst="rect">
            <a:avLst/>
          </a:prstGeom>
          <a:ln>
            <a:noFill/>
          </a:ln>
        </p:spPr>
      </p:pic>
      <p:pic>
        <p:nvPicPr>
          <p:cNvPr id="105" name="Immagine 33" descr=""/>
          <p:cNvPicPr/>
          <p:nvPr/>
        </p:nvPicPr>
        <p:blipFill>
          <a:blip r:embed="rId4"/>
          <a:stretch/>
        </p:blipFill>
        <p:spPr>
          <a:xfrm>
            <a:off x="800640" y="255240"/>
            <a:ext cx="406080" cy="865440"/>
          </a:xfrm>
          <a:prstGeom prst="rect">
            <a:avLst/>
          </a:prstGeom>
          <a:ln>
            <a:noFill/>
          </a:ln>
        </p:spPr>
      </p:pic>
      <p:pic>
        <p:nvPicPr>
          <p:cNvPr id="106" name="Immagine 35" descr=""/>
          <p:cNvPicPr/>
          <p:nvPr/>
        </p:nvPicPr>
        <p:blipFill>
          <a:blip r:embed="rId5"/>
          <a:stretch/>
        </p:blipFill>
        <p:spPr>
          <a:xfrm>
            <a:off x="6978240" y="2645280"/>
            <a:ext cx="1030680" cy="1149480"/>
          </a:xfrm>
          <a:prstGeom prst="rect">
            <a:avLst/>
          </a:prstGeom>
          <a:ln>
            <a:noFill/>
          </a:ln>
        </p:spPr>
      </p:pic>
      <p:pic>
        <p:nvPicPr>
          <p:cNvPr id="107" name="Immagine 2" descr=""/>
          <p:cNvPicPr/>
          <p:nvPr/>
        </p:nvPicPr>
        <p:blipFill>
          <a:blip r:embed="rId6"/>
          <a:stretch/>
        </p:blipFill>
        <p:spPr>
          <a:xfrm flipH="1">
            <a:off x="6076080" y="177120"/>
            <a:ext cx="741600" cy="739800"/>
          </a:xfrm>
          <a:prstGeom prst="rect">
            <a:avLst/>
          </a:prstGeom>
          <a:ln>
            <a:noFill/>
          </a:ln>
        </p:spPr>
      </p:pic>
      <p:pic>
        <p:nvPicPr>
          <p:cNvPr id="108" name="Immagine 10" descr=""/>
          <p:cNvPicPr/>
          <p:nvPr/>
        </p:nvPicPr>
        <p:blipFill>
          <a:blip r:embed="rId7"/>
          <a:stretch/>
        </p:blipFill>
        <p:spPr>
          <a:xfrm>
            <a:off x="3446640" y="177120"/>
            <a:ext cx="389880" cy="786600"/>
          </a:xfrm>
          <a:prstGeom prst="rect">
            <a:avLst/>
          </a:prstGeom>
          <a:ln>
            <a:noFill/>
          </a:ln>
        </p:spPr>
      </p:pic>
      <p:sp>
        <p:nvSpPr>
          <p:cNvPr id="109" name="CustomShape 10"/>
          <p:cNvSpPr/>
          <p:nvPr/>
        </p:nvSpPr>
        <p:spPr>
          <a:xfrm>
            <a:off x="6875280" y="3816360"/>
            <a:ext cx="1030680" cy="637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it-IT" sz="1200" spc="-1" strike="noStrike">
                <a:solidFill>
                  <a:srgbClr val="000000"/>
                </a:solidFill>
                <a:latin typeface="Calibri"/>
                <a:ea typeface="MS PGothic"/>
              </a:rPr>
              <a:t>Medici</a:t>
            </a:r>
            <a:br/>
            <a:r>
              <a:rPr b="1" lang="it-IT" sz="1200" spc="-1" strike="noStrike">
                <a:solidFill>
                  <a:srgbClr val="000000"/>
                </a:solidFill>
                <a:latin typeface="Calibri"/>
                <a:ea typeface="MS PGothic"/>
              </a:rPr>
              <a:t>di medicina generale</a:t>
            </a:r>
            <a:endParaRPr b="0" lang="it-IT" sz="1200" spc="-1" strike="noStrike">
              <a:latin typeface="Arial"/>
            </a:endParaRPr>
          </a:p>
        </p:txBody>
      </p:sp>
      <p:sp>
        <p:nvSpPr>
          <p:cNvPr id="110" name="CustomShape 11"/>
          <p:cNvSpPr/>
          <p:nvPr/>
        </p:nvSpPr>
        <p:spPr>
          <a:xfrm>
            <a:off x="4150440" y="2088000"/>
            <a:ext cx="360" cy="411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50760"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1" name="CustomShape 12"/>
          <p:cNvSpPr/>
          <p:nvPr/>
        </p:nvSpPr>
        <p:spPr>
          <a:xfrm flipH="1" flipV="1">
            <a:off x="4377600" y="2094480"/>
            <a:ext cx="4680" cy="396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50760"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2" name="CustomShape 13"/>
          <p:cNvSpPr/>
          <p:nvPr/>
        </p:nvSpPr>
        <p:spPr>
          <a:xfrm flipV="1">
            <a:off x="1548000" y="3316680"/>
            <a:ext cx="734760" cy="956160"/>
          </a:xfrm>
          <a:prstGeom prst="bentConnector2">
            <a:avLst/>
          </a:prstGeom>
          <a:noFill/>
          <a:ln w="25560">
            <a:headEnd len="med" type="triangle" w="med"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3" name="CustomShape 14"/>
          <p:cNvSpPr/>
          <p:nvPr/>
        </p:nvSpPr>
        <p:spPr>
          <a:xfrm rot="10800000">
            <a:off x="4682520" y="3313080"/>
            <a:ext cx="2330280" cy="377640"/>
          </a:xfrm>
          <a:prstGeom prst="bentConnector3">
            <a:avLst>
              <a:gd name="adj1" fmla="val 100005"/>
            </a:avLst>
          </a:prstGeom>
          <a:noFill/>
          <a:ln w="25560">
            <a:headEnd len="med" type="triangle" w="med"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4" name="CustomShape 15"/>
          <p:cNvSpPr/>
          <p:nvPr/>
        </p:nvSpPr>
        <p:spPr>
          <a:xfrm rot="10800000">
            <a:off x="5349960" y="1840680"/>
            <a:ext cx="2002680" cy="804240"/>
          </a:xfrm>
          <a:prstGeom prst="bentConnector3">
            <a:avLst>
              <a:gd name="adj1" fmla="val -144"/>
            </a:avLst>
          </a:prstGeom>
          <a:noFill/>
          <a:ln w="25560">
            <a:solidFill>
              <a:srgbClr val="e634a7"/>
            </a:solidFill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5" name="CustomShape 16"/>
          <p:cNvSpPr/>
          <p:nvPr/>
        </p:nvSpPr>
        <p:spPr>
          <a:xfrm>
            <a:off x="3864240" y="645120"/>
            <a:ext cx="707400" cy="609120"/>
          </a:xfrm>
          <a:prstGeom prst="bentConnector3">
            <a:avLst>
              <a:gd name="adj1" fmla="val 99526"/>
            </a:avLst>
          </a:prstGeom>
          <a:noFill/>
          <a:ln>
            <a:solidFill>
              <a:srgbClr val="e634a7"/>
            </a:solidFill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6" name="CustomShape 17"/>
          <p:cNvSpPr/>
          <p:nvPr/>
        </p:nvSpPr>
        <p:spPr>
          <a:xfrm flipV="1" rot="10800000">
            <a:off x="4825440" y="462960"/>
            <a:ext cx="1351800" cy="791280"/>
          </a:xfrm>
          <a:prstGeom prst="bentConnector3">
            <a:avLst>
              <a:gd name="adj1" fmla="val 100451"/>
            </a:avLst>
          </a:prstGeom>
          <a:noFill/>
          <a:ln>
            <a:solidFill>
              <a:srgbClr val="e634a7"/>
            </a:solidFill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7" name="CustomShape 18"/>
          <p:cNvSpPr/>
          <p:nvPr/>
        </p:nvSpPr>
        <p:spPr>
          <a:xfrm>
            <a:off x="1867680" y="1627560"/>
            <a:ext cx="1386360" cy="236520"/>
          </a:xfrm>
          <a:prstGeom prst="bentConnector3">
            <a:avLst>
              <a:gd name="adj1" fmla="val 50000"/>
            </a:avLst>
          </a:prstGeom>
          <a:noFill/>
          <a:ln>
            <a:solidFill>
              <a:srgbClr val="e634a7"/>
            </a:solidFill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8" name="CustomShape 19"/>
          <p:cNvSpPr/>
          <p:nvPr/>
        </p:nvSpPr>
        <p:spPr>
          <a:xfrm>
            <a:off x="2628000" y="1005480"/>
            <a:ext cx="1382760" cy="248040"/>
          </a:xfrm>
          <a:prstGeom prst="bentConnector3">
            <a:avLst>
              <a:gd name="adj1" fmla="val 99586"/>
            </a:avLst>
          </a:prstGeom>
          <a:noFill/>
          <a:ln>
            <a:solidFill>
              <a:srgbClr val="e634a7"/>
            </a:solidFill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9" name="CustomShape 20"/>
          <p:cNvSpPr/>
          <p:nvPr/>
        </p:nvSpPr>
        <p:spPr>
          <a:xfrm>
            <a:off x="1159920" y="357480"/>
            <a:ext cx="2092680" cy="1131120"/>
          </a:xfrm>
          <a:prstGeom prst="bentConnector3">
            <a:avLst>
              <a:gd name="adj1" fmla="val 86894"/>
            </a:avLst>
          </a:prstGeom>
          <a:noFill/>
          <a:ln>
            <a:solidFill>
              <a:srgbClr val="e634a7"/>
            </a:solidFill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20" name="Immagine 40" descr=""/>
          <p:cNvPicPr/>
          <p:nvPr/>
        </p:nvPicPr>
        <p:blipFill>
          <a:blip r:embed="rId8"/>
          <a:stretch/>
        </p:blipFill>
        <p:spPr>
          <a:xfrm>
            <a:off x="8462880" y="4481640"/>
            <a:ext cx="525600" cy="532080"/>
          </a:xfrm>
          <a:prstGeom prst="rect">
            <a:avLst/>
          </a:prstGeom>
          <a:ln>
            <a:noFill/>
          </a:ln>
        </p:spPr>
      </p:pic>
      <p:pic>
        <p:nvPicPr>
          <p:cNvPr id="121" name="Immagine 23" descr=""/>
          <p:cNvPicPr/>
          <p:nvPr/>
        </p:nvPicPr>
        <p:blipFill>
          <a:blip r:embed="rId9"/>
          <a:stretch/>
        </p:blipFill>
        <p:spPr>
          <a:xfrm>
            <a:off x="511560" y="3551040"/>
            <a:ext cx="947880" cy="956160"/>
          </a:xfrm>
          <a:prstGeom prst="rect">
            <a:avLst/>
          </a:prstGeom>
          <a:ln>
            <a:noFill/>
          </a:ln>
        </p:spPr>
      </p:pic>
      <p:pic>
        <p:nvPicPr>
          <p:cNvPr id="122" name="Immagine 26" descr=""/>
          <p:cNvPicPr/>
          <p:nvPr/>
        </p:nvPicPr>
        <p:blipFill>
          <a:blip r:embed="rId10"/>
          <a:stretch/>
        </p:blipFill>
        <p:spPr>
          <a:xfrm>
            <a:off x="3163320" y="3728520"/>
            <a:ext cx="700200" cy="1107000"/>
          </a:xfrm>
          <a:prstGeom prst="rect">
            <a:avLst/>
          </a:prstGeom>
          <a:ln>
            <a:noFill/>
          </a:ln>
        </p:spPr>
      </p:pic>
      <p:sp>
        <p:nvSpPr>
          <p:cNvPr id="123" name="CustomShape 21"/>
          <p:cNvSpPr/>
          <p:nvPr/>
        </p:nvSpPr>
        <p:spPr>
          <a:xfrm>
            <a:off x="3949200" y="4391280"/>
            <a:ext cx="1114920" cy="272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it-IT" sz="1200" spc="-1" strike="noStrike">
                <a:solidFill>
                  <a:srgbClr val="000000"/>
                </a:solidFill>
                <a:latin typeface="Calibri"/>
                <a:ea typeface="MS PGothic"/>
              </a:rPr>
              <a:t>Centri privati</a:t>
            </a:r>
            <a:endParaRPr b="0" lang="it-IT" sz="1200" spc="-1" strike="noStrike">
              <a:latin typeface="Arial"/>
            </a:endParaRPr>
          </a:p>
        </p:txBody>
      </p:sp>
      <p:sp>
        <p:nvSpPr>
          <p:cNvPr id="124" name="CustomShape 22"/>
          <p:cNvSpPr/>
          <p:nvPr/>
        </p:nvSpPr>
        <p:spPr>
          <a:xfrm flipV="1" rot="16200000">
            <a:off x="2582640" y="3456720"/>
            <a:ext cx="752040" cy="481320"/>
          </a:xfrm>
          <a:prstGeom prst="bentConnector3">
            <a:avLst>
              <a:gd name="adj1" fmla="val 531"/>
            </a:avLst>
          </a:prstGeom>
          <a:noFill/>
          <a:ln w="25560">
            <a:headEnd len="med" type="triangle" w="med"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5" name="CustomShape 23"/>
          <p:cNvSpPr/>
          <p:nvPr/>
        </p:nvSpPr>
        <p:spPr>
          <a:xfrm>
            <a:off x="7535880" y="1460880"/>
            <a:ext cx="946440" cy="114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901"/>
              </a:lnSpc>
            </a:pPr>
            <a:r>
              <a:rPr b="0" lang="it-IT" sz="800" spc="-1" strike="noStrike">
                <a:solidFill>
                  <a:srgbClr val="000000"/>
                </a:solidFill>
                <a:latin typeface="Calibri"/>
                <a:ea typeface="MS PGothic"/>
              </a:rPr>
              <a:t>Over 80</a:t>
            </a:r>
            <a:endParaRPr b="0" lang="it-IT" sz="800" spc="-1" strike="noStrike">
              <a:latin typeface="Arial"/>
            </a:endParaRPr>
          </a:p>
        </p:txBody>
      </p:sp>
      <p:sp>
        <p:nvSpPr>
          <p:cNvPr id="126" name="CustomShape 24"/>
          <p:cNvSpPr/>
          <p:nvPr/>
        </p:nvSpPr>
        <p:spPr>
          <a:xfrm>
            <a:off x="7535880" y="2204280"/>
            <a:ext cx="946440" cy="229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901"/>
              </a:lnSpc>
            </a:pPr>
            <a:r>
              <a:rPr b="0" lang="it-IT" sz="800" spc="-1" strike="noStrike">
                <a:solidFill>
                  <a:srgbClr val="000000"/>
                </a:solidFill>
                <a:latin typeface="Calibri"/>
                <a:ea typeface="MS PGothic"/>
              </a:rPr>
              <a:t>Conviventi di soggetti ad alto rischio</a:t>
            </a:r>
            <a:endParaRPr b="0" lang="it-IT" sz="800" spc="-1" strike="noStrike">
              <a:latin typeface="Arial"/>
            </a:endParaRPr>
          </a:p>
        </p:txBody>
      </p:sp>
      <p:sp>
        <p:nvSpPr>
          <p:cNvPr id="127" name="CustomShape 25"/>
          <p:cNvSpPr/>
          <p:nvPr/>
        </p:nvSpPr>
        <p:spPr>
          <a:xfrm>
            <a:off x="7535880" y="1664280"/>
            <a:ext cx="946440" cy="458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901"/>
              </a:lnSpc>
            </a:pPr>
            <a:r>
              <a:rPr b="0" lang="it-IT" sz="800" spc="-1" strike="noStrike">
                <a:solidFill>
                  <a:srgbClr val="000000"/>
                </a:solidFill>
                <a:latin typeface="Calibri"/>
                <a:ea typeface="MS PGothic"/>
              </a:rPr>
              <a:t>Soggetti estremamente vulnerabili e con grave disabilità</a:t>
            </a:r>
            <a:endParaRPr b="0" lang="it-IT" sz="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extShape 1"/>
          <p:cNvSpPr txBox="1"/>
          <p:nvPr/>
        </p:nvSpPr>
        <p:spPr>
          <a:xfrm>
            <a:off x="415800" y="0"/>
            <a:ext cx="4026960" cy="6631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90000"/>
              </a:lnSpc>
            </a:pPr>
            <a:r>
              <a:rPr b="1" lang="it-IT" sz="2000" spc="-1" strike="noStrike">
                <a:solidFill>
                  <a:srgbClr val="000000"/>
                </a:solidFill>
                <a:latin typeface="Calibri"/>
                <a:ea typeface="MS PGothic"/>
              </a:rPr>
              <a:t>Quadro complessivo vaccinazioni</a:t>
            </a:r>
            <a:endParaRPr b="0" lang="it-IT" sz="2000" spc="-1" strike="noStrike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129" name="Table 2"/>
          <p:cNvGraphicFramePr/>
          <p:nvPr/>
        </p:nvGraphicFramePr>
        <p:xfrm>
          <a:off x="412920" y="707760"/>
          <a:ext cx="4477680" cy="3634560"/>
        </p:xfrm>
        <a:graphic>
          <a:graphicData uri="http://schemas.openxmlformats.org/drawingml/2006/table">
            <a:tbl>
              <a:tblPr/>
              <a:tblGrid>
                <a:gridCol w="1798560"/>
                <a:gridCol w="892800"/>
                <a:gridCol w="892800"/>
                <a:gridCol w="893520"/>
              </a:tblGrid>
              <a:tr h="172800">
                <a:tc rowSpan="2"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Ente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 gridSpan="3"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ffffff"/>
                          </a:solidFill>
                          <a:latin typeface="Calibri Light"/>
                        </a:rPr>
                        <a:t>VACCINAZIONI COMPLESSIVE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</a:tr>
              <a:tr h="172800">
                <a:tc vMerge="1"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I dosi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II dosi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Totale dosi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</a:tr>
              <a:tr h="172800">
                <a:tc>
                  <a:txBody>
                    <a:bodyPr lIns="72000" rIns="612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ALESSANDRIA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76.166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36.387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112.553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2800">
                <a:tc>
                  <a:txBody>
                    <a:bodyPr lIns="72000" rIns="612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ASTI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36.159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18.634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54.793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2800">
                <a:tc>
                  <a:txBody>
                    <a:bodyPr lIns="72000" rIns="612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BIELLA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29.185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17.446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46.631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2800">
                <a:tc>
                  <a:txBody>
                    <a:bodyPr lIns="72000" rIns="612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CITTA' DI TORINO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128.804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56.297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185.101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2800">
                <a:tc>
                  <a:txBody>
                    <a:bodyPr lIns="72000" rIns="612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CUNEO 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64.995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29.566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94.561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2800">
                <a:tc>
                  <a:txBody>
                    <a:bodyPr lIns="72000" rIns="612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CUNEO 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28.719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13.660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42.379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2800">
                <a:tc>
                  <a:txBody>
                    <a:bodyPr lIns="72000" rIns="612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NOVARA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55.431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23.834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79.265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2800">
                <a:tc>
                  <a:txBody>
                    <a:bodyPr lIns="72000" rIns="612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TORINO 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77.424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37.425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114.849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2800">
                <a:tc>
                  <a:txBody>
                    <a:bodyPr lIns="72000" rIns="612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TORINO 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80.182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35.307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115.489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2800">
                <a:tc>
                  <a:txBody>
                    <a:bodyPr lIns="72000" rIns="612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TORINO 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51.806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23.155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74.961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2800">
                <a:tc>
                  <a:txBody>
                    <a:bodyPr lIns="72000" rIns="612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VERBANO-CUSIO-OSSOLA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30.023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15.385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45.408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2800">
                <a:tc>
                  <a:txBody>
                    <a:bodyPr lIns="72000" rIns="612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VERCELLI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29.458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16.509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45.967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2800">
                <a:tc>
                  <a:txBody>
                    <a:bodyPr lIns="72000" rIns="612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AOU CITTA' DELLA SALUTE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16.941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15.649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32.590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2800">
                <a:tc>
                  <a:txBody>
                    <a:bodyPr lIns="72000" rIns="612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AOU S. LUIGI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3.569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2.693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6.262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2800">
                <a:tc>
                  <a:txBody>
                    <a:bodyPr lIns="72000" rIns="612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ASO AL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3.733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3.700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7.433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2800">
                <a:tc>
                  <a:txBody>
                    <a:bodyPr lIns="72000" rIns="612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ASO CN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3.225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2.760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5.985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2800">
                <a:tc>
                  <a:txBody>
                    <a:bodyPr lIns="72000" rIns="612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ASO MAURIZIANO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4.542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4.094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8.636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2800">
                <a:tc>
                  <a:txBody>
                    <a:bodyPr lIns="72000" rIns="612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ASO NO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cac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4.645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cac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4.183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cac9d9"/>
                      </a:solidFill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8.828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cac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8560">
                <a:tc>
                  <a:txBody>
                    <a:bodyPr lIns="72000" rIns="0" tIns="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Totale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cac9d9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725.007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cac9d9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356.684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cac9d9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1.081.691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cac9d9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</a:tr>
            </a:tbl>
          </a:graphicData>
        </a:graphic>
      </p:graphicFrame>
      <p:sp>
        <p:nvSpPr>
          <p:cNvPr id="130" name="CustomShape 3"/>
          <p:cNvSpPr/>
          <p:nvPr/>
        </p:nvSpPr>
        <p:spPr>
          <a:xfrm>
            <a:off x="5886720" y="3939480"/>
            <a:ext cx="1410120" cy="210960"/>
          </a:xfrm>
          <a:prstGeom prst="rect">
            <a:avLst/>
          </a:prstGeom>
          <a:noFill/>
          <a:ln w="126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</a:pPr>
            <a:r>
              <a:rPr b="0" lang="it-IT" sz="800" spc="-1" strike="noStrike">
                <a:solidFill>
                  <a:srgbClr val="222a35"/>
                </a:solidFill>
                <a:latin typeface="Calibri Light"/>
                <a:ea typeface="MS PGothic"/>
              </a:rPr>
              <a:t>Vengono conteggiate tutte</a:t>
            </a:r>
            <a:br/>
            <a:r>
              <a:rPr b="0" lang="it-IT" sz="800" spc="-1" strike="noStrike">
                <a:solidFill>
                  <a:srgbClr val="222a35"/>
                </a:solidFill>
                <a:latin typeface="Calibri Light"/>
                <a:ea typeface="MS PGothic"/>
              </a:rPr>
              <a:t>le categorie di rischio</a:t>
            </a:r>
            <a:endParaRPr b="0" lang="it-IT" sz="800" spc="-1" strike="noStrike">
              <a:latin typeface="Arial"/>
            </a:endParaRPr>
          </a:p>
        </p:txBody>
      </p:sp>
      <p:grpSp>
        <p:nvGrpSpPr>
          <p:cNvPr id="131" name="Group 4"/>
          <p:cNvGrpSpPr/>
          <p:nvPr/>
        </p:nvGrpSpPr>
        <p:grpSpPr>
          <a:xfrm>
            <a:off x="5871600" y="1094760"/>
            <a:ext cx="3920760" cy="947520"/>
            <a:chOff x="5871600" y="1094760"/>
            <a:chExt cx="3920760" cy="947520"/>
          </a:xfrm>
        </p:grpSpPr>
        <p:sp>
          <p:nvSpPr>
            <p:cNvPr id="132" name="CustomShape 5"/>
            <p:cNvSpPr/>
            <p:nvPr/>
          </p:nvSpPr>
          <p:spPr>
            <a:xfrm>
              <a:off x="5886720" y="1094760"/>
              <a:ext cx="1979640" cy="15012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>
              <a:spAutoFit/>
            </a:bodyPr>
            <a:p>
              <a:pPr>
                <a:lnSpc>
                  <a:spcPts val="1179"/>
                </a:lnSpc>
              </a:pPr>
              <a:r>
                <a:rPr b="0" lang="it-IT" sz="1000" spc="-1" strike="noStrike">
                  <a:solidFill>
                    <a:srgbClr val="000000"/>
                  </a:solidFill>
                  <a:latin typeface="Calibri Light"/>
                  <a:ea typeface="MS PGothic"/>
                </a:rPr>
                <a:t>TOTALE SOMMINISTRAZIONI</a:t>
              </a:r>
              <a:endParaRPr b="0" lang="it-IT" sz="1000" spc="-1" strike="noStrike">
                <a:latin typeface="Arial"/>
              </a:endParaRPr>
            </a:p>
          </p:txBody>
        </p:sp>
        <p:sp>
          <p:nvSpPr>
            <p:cNvPr id="133" name="CustomShape 6"/>
            <p:cNvSpPr/>
            <p:nvPr/>
          </p:nvSpPr>
          <p:spPr>
            <a:xfrm>
              <a:off x="5871600" y="1231200"/>
              <a:ext cx="1780200" cy="39348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r>
                <a:rPr b="1" lang="it-IT" sz="3000" spc="-1" strike="noStrike">
                  <a:solidFill>
                    <a:srgbClr val="000000"/>
                  </a:solidFill>
                  <a:latin typeface="Calibri"/>
                  <a:ea typeface="MS PGothic"/>
                </a:rPr>
                <a:t>1.081.691</a:t>
              </a:r>
              <a:endParaRPr b="0" lang="it-IT" sz="3000" spc="-1" strike="noStrike">
                <a:latin typeface="Arial"/>
              </a:endParaRPr>
            </a:p>
          </p:txBody>
        </p:sp>
        <p:sp>
          <p:nvSpPr>
            <p:cNvPr id="134" name="Line 7"/>
            <p:cNvSpPr/>
            <p:nvPr/>
          </p:nvSpPr>
          <p:spPr>
            <a:xfrm flipV="1">
              <a:off x="5886720" y="1618200"/>
              <a:ext cx="3905640" cy="18720"/>
            </a:xfrm>
            <a:prstGeom prst="line">
              <a:avLst/>
            </a:prstGeom>
            <a:ln w="396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</p:sp>
        <p:sp>
          <p:nvSpPr>
            <p:cNvPr id="135" name="CustomShape 8"/>
            <p:cNvSpPr/>
            <p:nvPr/>
          </p:nvSpPr>
          <p:spPr>
            <a:xfrm>
              <a:off x="5892480" y="1696320"/>
              <a:ext cx="1007640" cy="14940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>
              <a:spAutoFit/>
            </a:bodyPr>
            <a:p>
              <a:pPr>
                <a:lnSpc>
                  <a:spcPts val="1179"/>
                </a:lnSpc>
              </a:pPr>
              <a:r>
                <a:rPr b="0" lang="it-IT" sz="900" spc="-1" strike="noStrike">
                  <a:solidFill>
                    <a:srgbClr val="000000"/>
                  </a:solidFill>
                  <a:latin typeface="Calibri Light"/>
                  <a:ea typeface="MS PGothic"/>
                </a:rPr>
                <a:t>Prima dose</a:t>
              </a:r>
              <a:endParaRPr b="0" lang="it-IT" sz="900" spc="-1" strike="noStrike">
                <a:latin typeface="Arial"/>
              </a:endParaRPr>
            </a:p>
          </p:txBody>
        </p:sp>
        <p:sp>
          <p:nvSpPr>
            <p:cNvPr id="136" name="CustomShape 9"/>
            <p:cNvSpPr/>
            <p:nvPr/>
          </p:nvSpPr>
          <p:spPr>
            <a:xfrm>
              <a:off x="5892480" y="1835280"/>
              <a:ext cx="1069560" cy="20628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r>
                <a:rPr b="1" lang="it-IT" sz="900" spc="-1" strike="noStrike">
                  <a:solidFill>
                    <a:srgbClr val="000000"/>
                  </a:solidFill>
                  <a:latin typeface="Calibri"/>
                  <a:ea typeface="MS PGothic"/>
                </a:rPr>
                <a:t>725.007</a:t>
              </a:r>
              <a:endParaRPr b="0" lang="it-IT" sz="900" spc="-1" strike="noStrike">
                <a:latin typeface="Arial"/>
              </a:endParaRPr>
            </a:p>
          </p:txBody>
        </p:sp>
        <p:sp>
          <p:nvSpPr>
            <p:cNvPr id="137" name="CustomShape 10"/>
            <p:cNvSpPr/>
            <p:nvPr/>
          </p:nvSpPr>
          <p:spPr>
            <a:xfrm>
              <a:off x="6839280" y="1696320"/>
              <a:ext cx="1187640" cy="14940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>
              <a:spAutoFit/>
            </a:bodyPr>
            <a:p>
              <a:pPr>
                <a:lnSpc>
                  <a:spcPts val="1179"/>
                </a:lnSpc>
              </a:pPr>
              <a:r>
                <a:rPr b="0" lang="it-IT" sz="900" spc="-1" strike="noStrike">
                  <a:solidFill>
                    <a:srgbClr val="000000"/>
                  </a:solidFill>
                  <a:latin typeface="Calibri Light"/>
                  <a:ea typeface="MS PGothic"/>
                </a:rPr>
                <a:t>Seconda dose</a:t>
              </a:r>
              <a:endParaRPr b="0" lang="it-IT" sz="900" spc="-1" strike="noStrike">
                <a:latin typeface="Arial"/>
              </a:endParaRPr>
            </a:p>
          </p:txBody>
        </p:sp>
        <p:sp>
          <p:nvSpPr>
            <p:cNvPr id="138" name="CustomShape 11"/>
            <p:cNvSpPr/>
            <p:nvPr/>
          </p:nvSpPr>
          <p:spPr>
            <a:xfrm>
              <a:off x="6839280" y="1836000"/>
              <a:ext cx="1187640" cy="20628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r>
                <a:rPr b="1" lang="it-IT" sz="900" spc="-1" strike="noStrike">
                  <a:solidFill>
                    <a:srgbClr val="000000"/>
                  </a:solidFill>
                  <a:latin typeface="Calibri"/>
                  <a:ea typeface="MS PGothic"/>
                </a:rPr>
                <a:t>356.684</a:t>
              </a:r>
              <a:endParaRPr b="0" lang="it-IT" sz="900" spc="-1" strike="noStrike">
                <a:latin typeface="Arial"/>
              </a:endParaRPr>
            </a:p>
          </p:txBody>
        </p:sp>
      </p:grpSp>
      <p:sp>
        <p:nvSpPr>
          <p:cNvPr id="139" name="CustomShape 12"/>
          <p:cNvSpPr/>
          <p:nvPr/>
        </p:nvSpPr>
        <p:spPr>
          <a:xfrm>
            <a:off x="412920" y="4624920"/>
            <a:ext cx="2878200" cy="149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1179"/>
              </a:lnSpc>
            </a:pPr>
            <a:r>
              <a:rPr b="0" lang="it-IT" sz="800" spc="-1" strike="noStrike">
                <a:solidFill>
                  <a:srgbClr val="000000"/>
                </a:solidFill>
                <a:latin typeface="Calibri Light"/>
                <a:ea typeface="MS PGothic"/>
              </a:rPr>
              <a:t>Data aggiornamento: 13/04/2021 h. 17:30:00 – Fonte dati: SIRVa</a:t>
            </a:r>
            <a:endParaRPr b="0" lang="it-IT" sz="800" spc="-1" strike="noStrike">
              <a:latin typeface="Arial"/>
            </a:endParaRPr>
          </a:p>
        </p:txBody>
      </p:sp>
      <p:grpSp>
        <p:nvGrpSpPr>
          <p:cNvPr id="140" name="Group 13"/>
          <p:cNvGrpSpPr/>
          <p:nvPr/>
        </p:nvGrpSpPr>
        <p:grpSpPr>
          <a:xfrm>
            <a:off x="5871600" y="2579760"/>
            <a:ext cx="3920760" cy="947880"/>
            <a:chOff x="5871600" y="2579760"/>
            <a:chExt cx="3920760" cy="947880"/>
          </a:xfrm>
        </p:grpSpPr>
        <p:sp>
          <p:nvSpPr>
            <p:cNvPr id="141" name="CustomShape 14"/>
            <p:cNvSpPr/>
            <p:nvPr/>
          </p:nvSpPr>
          <p:spPr>
            <a:xfrm>
              <a:off x="5886720" y="2579760"/>
              <a:ext cx="3199320" cy="15012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>
              <a:spAutoFit/>
            </a:bodyPr>
            <a:p>
              <a:pPr>
                <a:lnSpc>
                  <a:spcPts val="1179"/>
                </a:lnSpc>
              </a:pPr>
              <a:r>
                <a:rPr b="0" lang="it-IT" sz="1000" spc="-1" strike="noStrike">
                  <a:solidFill>
                    <a:srgbClr val="000000"/>
                  </a:solidFill>
                  <a:latin typeface="Calibri"/>
                  <a:ea typeface="MS PGothic"/>
                </a:rPr>
                <a:t>Media giornaliera somministrazioni dal 09/04 al 13/04 </a:t>
              </a:r>
              <a:endParaRPr b="0" lang="it-IT" sz="1000" spc="-1" strike="noStrike">
                <a:latin typeface="Arial"/>
              </a:endParaRPr>
            </a:p>
          </p:txBody>
        </p:sp>
        <p:sp>
          <p:nvSpPr>
            <p:cNvPr id="142" name="CustomShape 15"/>
            <p:cNvSpPr/>
            <p:nvPr/>
          </p:nvSpPr>
          <p:spPr>
            <a:xfrm>
              <a:off x="5871600" y="2716200"/>
              <a:ext cx="1780200" cy="39348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r>
                <a:rPr b="1" lang="it-IT" sz="3000" spc="-1" strike="noStrike">
                  <a:solidFill>
                    <a:srgbClr val="000000"/>
                  </a:solidFill>
                  <a:latin typeface="Calibri"/>
                  <a:ea typeface="MS PGothic"/>
                </a:rPr>
                <a:t>24.622</a:t>
              </a:r>
              <a:endParaRPr b="0" lang="it-IT" sz="3000" spc="-1" strike="noStrike">
                <a:latin typeface="Arial"/>
              </a:endParaRPr>
            </a:p>
          </p:txBody>
        </p:sp>
        <p:sp>
          <p:nvSpPr>
            <p:cNvPr id="143" name="Line 16"/>
            <p:cNvSpPr/>
            <p:nvPr/>
          </p:nvSpPr>
          <p:spPr>
            <a:xfrm flipV="1">
              <a:off x="5886720" y="3103560"/>
              <a:ext cx="3905640" cy="18720"/>
            </a:xfrm>
            <a:prstGeom prst="line">
              <a:avLst/>
            </a:prstGeom>
            <a:ln w="396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</p:sp>
        <p:sp>
          <p:nvSpPr>
            <p:cNvPr id="144" name="CustomShape 17"/>
            <p:cNvSpPr/>
            <p:nvPr/>
          </p:nvSpPr>
          <p:spPr>
            <a:xfrm>
              <a:off x="5892480" y="3181680"/>
              <a:ext cx="624240" cy="14940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>
              <a:spAutoFit/>
            </a:bodyPr>
            <a:p>
              <a:pPr>
                <a:lnSpc>
                  <a:spcPts val="1179"/>
                </a:lnSpc>
              </a:pPr>
              <a:r>
                <a:rPr b="0" lang="it-IT" sz="900" spc="-1" strike="noStrike">
                  <a:solidFill>
                    <a:srgbClr val="000000"/>
                  </a:solidFill>
                  <a:latin typeface="Calibri Light"/>
                  <a:ea typeface="MS PGothic"/>
                </a:rPr>
                <a:t>Astrazeneca</a:t>
              </a:r>
              <a:endParaRPr b="0" lang="it-IT" sz="900" spc="-1" strike="noStrike">
                <a:latin typeface="Arial"/>
              </a:endParaRPr>
            </a:p>
          </p:txBody>
        </p:sp>
        <p:sp>
          <p:nvSpPr>
            <p:cNvPr id="145" name="CustomShape 18"/>
            <p:cNvSpPr/>
            <p:nvPr/>
          </p:nvSpPr>
          <p:spPr>
            <a:xfrm>
              <a:off x="5892480" y="3320280"/>
              <a:ext cx="624240" cy="20628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r>
                <a:rPr b="1" lang="it-IT" sz="900" spc="-1" strike="noStrike">
                  <a:solidFill>
                    <a:srgbClr val="000000"/>
                  </a:solidFill>
                  <a:latin typeface="Calibri"/>
                  <a:ea typeface="MS PGothic"/>
                </a:rPr>
                <a:t>9.469</a:t>
              </a:r>
              <a:endParaRPr b="0" lang="it-IT" sz="900" spc="-1" strike="noStrike">
                <a:latin typeface="Arial"/>
              </a:endParaRPr>
            </a:p>
          </p:txBody>
        </p:sp>
        <p:sp>
          <p:nvSpPr>
            <p:cNvPr id="146" name="CustomShape 19"/>
            <p:cNvSpPr/>
            <p:nvPr/>
          </p:nvSpPr>
          <p:spPr>
            <a:xfrm>
              <a:off x="6839280" y="3181680"/>
              <a:ext cx="493920" cy="14940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>
              <a:spAutoFit/>
            </a:bodyPr>
            <a:p>
              <a:pPr>
                <a:lnSpc>
                  <a:spcPts val="1179"/>
                </a:lnSpc>
              </a:pPr>
              <a:r>
                <a:rPr b="0" lang="it-IT" sz="900" spc="-1" strike="noStrike">
                  <a:solidFill>
                    <a:srgbClr val="000000"/>
                  </a:solidFill>
                  <a:latin typeface="Calibri Light"/>
                  <a:ea typeface="MS PGothic"/>
                </a:rPr>
                <a:t>Moderna</a:t>
              </a:r>
              <a:endParaRPr b="0" lang="it-IT" sz="900" spc="-1" strike="noStrike">
                <a:latin typeface="Arial"/>
              </a:endParaRPr>
            </a:p>
          </p:txBody>
        </p:sp>
        <p:sp>
          <p:nvSpPr>
            <p:cNvPr id="147" name="CustomShape 20"/>
            <p:cNvSpPr/>
            <p:nvPr/>
          </p:nvSpPr>
          <p:spPr>
            <a:xfrm>
              <a:off x="6839280" y="3321360"/>
              <a:ext cx="536400" cy="20628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r>
                <a:rPr b="1" lang="it-IT" sz="900" spc="-1" strike="noStrike">
                  <a:solidFill>
                    <a:srgbClr val="000000"/>
                  </a:solidFill>
                  <a:latin typeface="Calibri"/>
                  <a:ea typeface="MS PGothic"/>
                </a:rPr>
                <a:t>1.536</a:t>
              </a:r>
              <a:endParaRPr b="0" lang="it-IT" sz="900" spc="-1" strike="noStrike">
                <a:latin typeface="Arial"/>
              </a:endParaRPr>
            </a:p>
          </p:txBody>
        </p:sp>
        <p:sp>
          <p:nvSpPr>
            <p:cNvPr id="148" name="CustomShape 21"/>
            <p:cNvSpPr/>
            <p:nvPr/>
          </p:nvSpPr>
          <p:spPr>
            <a:xfrm>
              <a:off x="7648560" y="3181680"/>
              <a:ext cx="493920" cy="14940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>
              <a:spAutoFit/>
            </a:bodyPr>
            <a:p>
              <a:pPr>
                <a:lnSpc>
                  <a:spcPts val="1179"/>
                </a:lnSpc>
              </a:pPr>
              <a:r>
                <a:rPr b="0" lang="it-IT" sz="900" spc="-1" strike="noStrike">
                  <a:solidFill>
                    <a:srgbClr val="000000"/>
                  </a:solidFill>
                  <a:latin typeface="Calibri Light"/>
                  <a:ea typeface="MS PGothic"/>
                </a:rPr>
                <a:t>Pfizer</a:t>
              </a:r>
              <a:endParaRPr b="0" lang="it-IT" sz="900" spc="-1" strike="noStrike">
                <a:latin typeface="Arial"/>
              </a:endParaRPr>
            </a:p>
          </p:txBody>
        </p:sp>
        <p:sp>
          <p:nvSpPr>
            <p:cNvPr id="149" name="CustomShape 22"/>
            <p:cNvSpPr/>
            <p:nvPr/>
          </p:nvSpPr>
          <p:spPr>
            <a:xfrm>
              <a:off x="7648560" y="3321360"/>
              <a:ext cx="536400" cy="20628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r>
                <a:rPr b="1" lang="it-IT" sz="900" spc="-1" strike="noStrike">
                  <a:solidFill>
                    <a:srgbClr val="000000"/>
                  </a:solidFill>
                  <a:latin typeface="Calibri"/>
                  <a:ea typeface="MS PGothic"/>
                </a:rPr>
                <a:t>13.615</a:t>
              </a:r>
              <a:endParaRPr b="0" lang="it-IT" sz="9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CustomShape 1"/>
          <p:cNvSpPr/>
          <p:nvPr/>
        </p:nvSpPr>
        <p:spPr>
          <a:xfrm>
            <a:off x="415800" y="0"/>
            <a:ext cx="7592040" cy="663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</a:pPr>
            <a:r>
              <a:rPr b="1" lang="it-IT" sz="2000" spc="-1" strike="noStrike">
                <a:solidFill>
                  <a:srgbClr val="000000"/>
                </a:solidFill>
                <a:latin typeface="Calibri"/>
                <a:ea typeface="ヒラギノ角ゴ Pro W3"/>
              </a:rPr>
              <a:t>Prime e seconde dosi somministrate per tipologia di vaccino</a:t>
            </a:r>
            <a:endParaRPr b="0" lang="it-IT" sz="2000" spc="-1" strike="noStrike">
              <a:latin typeface="Arial"/>
            </a:endParaRPr>
          </a:p>
        </p:txBody>
      </p:sp>
      <p:graphicFrame>
        <p:nvGraphicFramePr>
          <p:cNvPr id="151" name="Chart 3"/>
          <p:cNvGraphicFramePr/>
          <p:nvPr/>
        </p:nvGraphicFramePr>
        <p:xfrm>
          <a:off x="710280" y="663480"/>
          <a:ext cx="7723080" cy="4250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extShape 1"/>
          <p:cNvSpPr txBox="1"/>
          <p:nvPr/>
        </p:nvSpPr>
        <p:spPr>
          <a:xfrm>
            <a:off x="0" y="0"/>
            <a:ext cx="8233920" cy="66312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42000"/>
          </a:bodyPr>
          <a:p>
            <a:pPr>
              <a:lnSpc>
                <a:spcPct val="90000"/>
              </a:lnSpc>
            </a:pPr>
            <a:br/>
            <a:r>
              <a:rPr b="0" lang="it-IT" sz="4400" spc="-1" strike="noStrike">
                <a:solidFill>
                  <a:srgbClr val="000000"/>
                </a:solidFill>
                <a:latin typeface="Calibri Light"/>
              </a:rPr>
              <a:t> </a:t>
            </a:r>
            <a:endParaRPr b="0" lang="it-IT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3" name="CustomShape 2"/>
          <p:cNvSpPr/>
          <p:nvPr/>
        </p:nvSpPr>
        <p:spPr>
          <a:xfrm>
            <a:off x="415800" y="0"/>
            <a:ext cx="7592040" cy="663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</a:pPr>
            <a:r>
              <a:rPr b="1" lang="it-IT" sz="2000" spc="-1" strike="noStrike">
                <a:solidFill>
                  <a:srgbClr val="000000"/>
                </a:solidFill>
                <a:latin typeface="Calibri"/>
                <a:ea typeface="ヒラギノ角ゴ Pro W3"/>
              </a:rPr>
              <a:t>Prime e seconde dosi totali somministrate</a:t>
            </a:r>
            <a:endParaRPr b="0" lang="it-IT" sz="2000" spc="-1" strike="noStrike">
              <a:latin typeface="Arial"/>
            </a:endParaRPr>
          </a:p>
        </p:txBody>
      </p:sp>
      <p:graphicFrame>
        <p:nvGraphicFramePr>
          <p:cNvPr id="154" name="Chart 2"/>
          <p:cNvGraphicFramePr/>
          <p:nvPr/>
        </p:nvGraphicFramePr>
        <p:xfrm>
          <a:off x="710280" y="663480"/>
          <a:ext cx="7723080" cy="4250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CustomShape 1"/>
          <p:cNvSpPr/>
          <p:nvPr/>
        </p:nvSpPr>
        <p:spPr>
          <a:xfrm>
            <a:off x="5646960" y="0"/>
            <a:ext cx="3496680" cy="514332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6" name="CustomShape 2"/>
          <p:cNvSpPr/>
          <p:nvPr/>
        </p:nvSpPr>
        <p:spPr>
          <a:xfrm>
            <a:off x="6037200" y="1651320"/>
            <a:ext cx="2912400" cy="1496160"/>
          </a:xfrm>
          <a:prstGeom prst="rect">
            <a:avLst/>
          </a:prstGeom>
          <a:noFill/>
          <a:ln w="126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0" rIns="0" tIns="0" bIns="0">
            <a:noAutofit/>
          </a:bodyPr>
          <a:p>
            <a:pPr>
              <a:lnSpc>
                <a:spcPct val="150000"/>
              </a:lnSpc>
            </a:pPr>
            <a:r>
              <a:rPr b="1" lang="it-IT" sz="800" spc="-1" strike="noStrike">
                <a:solidFill>
                  <a:srgbClr val="000000"/>
                </a:solidFill>
                <a:latin typeface="Calibri"/>
                <a:ea typeface="MS PGothic"/>
              </a:rPr>
              <a:t>80</a:t>
            </a:r>
            <a:r>
              <a:rPr b="0" lang="it-IT" sz="800" spc="-1" strike="noStrike">
                <a:solidFill>
                  <a:srgbClr val="000000"/>
                </a:solidFill>
                <a:latin typeface="Calibri"/>
                <a:ea typeface="MS PGothic"/>
              </a:rPr>
              <a:t> - Operatori sanitari del ssr - c19</a:t>
            </a:r>
            <a:br/>
            <a:r>
              <a:rPr b="1" lang="it-IT" sz="800" spc="-1" strike="noStrike">
                <a:solidFill>
                  <a:srgbClr val="000000"/>
                </a:solidFill>
                <a:latin typeface="Calibri"/>
                <a:ea typeface="MS PGothic"/>
              </a:rPr>
              <a:t>81 </a:t>
            </a:r>
            <a:r>
              <a:rPr b="0" lang="it-IT" sz="800" spc="-1" strike="noStrike">
                <a:solidFill>
                  <a:srgbClr val="000000"/>
                </a:solidFill>
                <a:latin typeface="Calibri"/>
                <a:ea typeface="MS PGothic"/>
              </a:rPr>
              <a:t>- Operatori non sanitari ssr - c19</a:t>
            </a:r>
            <a:br/>
            <a:r>
              <a:rPr b="1" lang="it-IT" sz="800" spc="-1" strike="noStrike">
                <a:solidFill>
                  <a:srgbClr val="000000"/>
                </a:solidFill>
                <a:latin typeface="Calibri"/>
                <a:ea typeface="MS PGothic"/>
              </a:rPr>
              <a:t>82</a:t>
            </a:r>
            <a:r>
              <a:rPr b="0" lang="it-IT" sz="800" spc="-1" strike="noStrike">
                <a:solidFill>
                  <a:srgbClr val="000000"/>
                </a:solidFill>
                <a:latin typeface="Calibri"/>
                <a:ea typeface="MS PGothic"/>
              </a:rPr>
              <a:t> - operatori sanitari tirocinanti o borsisti del ssr - c19</a:t>
            </a:r>
            <a:br/>
            <a:r>
              <a:rPr b="1" lang="it-IT" sz="800" spc="-1" strike="noStrike">
                <a:solidFill>
                  <a:srgbClr val="000000"/>
                </a:solidFill>
                <a:latin typeface="Calibri"/>
                <a:ea typeface="MS PGothic"/>
              </a:rPr>
              <a:t>83</a:t>
            </a:r>
            <a:r>
              <a:rPr b="0" lang="it-IT" sz="800" spc="-1" strike="noStrike">
                <a:solidFill>
                  <a:srgbClr val="000000"/>
                </a:solidFill>
                <a:latin typeface="Calibri"/>
                <a:ea typeface="MS PGothic"/>
              </a:rPr>
              <a:t> - operatori sanitari esterni al ssr - c19</a:t>
            </a:r>
            <a:br/>
            <a:r>
              <a:rPr b="0" lang="it-IT" sz="800" spc="-1" strike="noStrike">
                <a:solidFill>
                  <a:srgbClr val="000000"/>
                </a:solidFill>
                <a:latin typeface="Calibri"/>
                <a:ea typeface="MS PGothic"/>
              </a:rPr>
              <a:t>84 - operatori non sanitari esterni al ssr - c19</a:t>
            </a:r>
            <a:br/>
            <a:r>
              <a:rPr b="1" lang="it-IT" sz="800" spc="-1" strike="noStrike">
                <a:solidFill>
                  <a:srgbClr val="000000"/>
                </a:solidFill>
                <a:latin typeface="Calibri"/>
                <a:ea typeface="MS PGothic"/>
              </a:rPr>
              <a:t>85</a:t>
            </a:r>
            <a:r>
              <a:rPr b="0" lang="it-IT" sz="800" spc="-1" strike="noStrike">
                <a:solidFill>
                  <a:srgbClr val="000000"/>
                </a:solidFill>
                <a:latin typeface="Calibri"/>
                <a:ea typeface="MS PGothic"/>
              </a:rPr>
              <a:t> - op. Sanitari/socios strutt sanitaria/sociosanit     </a:t>
            </a:r>
            <a:endParaRPr b="0" lang="it-IT" sz="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800" spc="-1" strike="noStrike">
                <a:solidFill>
                  <a:srgbClr val="000000"/>
                </a:solidFill>
                <a:latin typeface="Calibri"/>
                <a:ea typeface="MS PGothic"/>
              </a:rPr>
              <a:t>        </a:t>
            </a:r>
            <a:r>
              <a:rPr b="0" lang="it-IT" sz="800" spc="-1" strike="noStrike">
                <a:solidFill>
                  <a:srgbClr val="000000"/>
                </a:solidFill>
                <a:latin typeface="Calibri"/>
                <a:ea typeface="MS PGothic"/>
              </a:rPr>
              <a:t>residenziale/semi c19</a:t>
            </a:r>
            <a:br/>
            <a:r>
              <a:rPr b="1" lang="it-IT" sz="800" spc="-1" strike="noStrike">
                <a:solidFill>
                  <a:srgbClr val="000000"/>
                </a:solidFill>
                <a:latin typeface="Calibri"/>
                <a:ea typeface="MS PGothic"/>
              </a:rPr>
              <a:t>87 </a:t>
            </a:r>
            <a:r>
              <a:rPr b="0" lang="it-IT" sz="800" spc="-1" strike="noStrike">
                <a:solidFill>
                  <a:srgbClr val="000000"/>
                </a:solidFill>
                <a:latin typeface="Calibri"/>
                <a:ea typeface="MS PGothic"/>
              </a:rPr>
              <a:t>- operatori esterni strutt sanitaria/sociosanit </a:t>
            </a:r>
            <a:endParaRPr b="0" lang="it-IT" sz="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800" spc="-1" strike="noStrike">
                <a:solidFill>
                  <a:srgbClr val="000000"/>
                </a:solidFill>
                <a:latin typeface="Calibri"/>
                <a:ea typeface="MS PGothic"/>
              </a:rPr>
              <a:t>        </a:t>
            </a:r>
            <a:r>
              <a:rPr b="0" lang="it-IT" sz="800" spc="-1" strike="noStrike">
                <a:solidFill>
                  <a:srgbClr val="000000"/>
                </a:solidFill>
                <a:latin typeface="Calibri"/>
                <a:ea typeface="MS PGothic"/>
              </a:rPr>
              <a:t>residenziale/semi c19</a:t>
            </a:r>
            <a:endParaRPr b="0" lang="it-IT" sz="800" spc="-1" strike="noStrike">
              <a:latin typeface="Arial"/>
            </a:endParaRPr>
          </a:p>
          <a:p>
            <a:pPr>
              <a:lnSpc>
                <a:spcPct val="150000"/>
              </a:lnSpc>
            </a:pPr>
            <a:endParaRPr b="0" lang="it-IT" sz="800" spc="-1" strike="noStrike">
              <a:latin typeface="Arial"/>
            </a:endParaRPr>
          </a:p>
        </p:txBody>
      </p:sp>
      <p:graphicFrame>
        <p:nvGraphicFramePr>
          <p:cNvPr id="157" name="Table 3"/>
          <p:cNvGraphicFramePr/>
          <p:nvPr/>
        </p:nvGraphicFramePr>
        <p:xfrm>
          <a:off x="415800" y="748440"/>
          <a:ext cx="4346640" cy="3634560"/>
        </p:xfrm>
        <a:graphic>
          <a:graphicData uri="http://schemas.openxmlformats.org/drawingml/2006/table">
            <a:tbl>
              <a:tblPr/>
              <a:tblGrid>
                <a:gridCol w="1634760"/>
                <a:gridCol w="903960"/>
                <a:gridCol w="903960"/>
                <a:gridCol w="903960"/>
              </a:tblGrid>
              <a:tr h="172800">
                <a:tc rowSpan="2"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Ente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 gridSpan="3"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ffffff"/>
                          </a:solidFill>
                          <a:latin typeface="Calibri Light"/>
                        </a:rPr>
                        <a:t>PERSONALE SANITARIO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</a:tr>
              <a:tr h="172800">
                <a:tc vMerge="1"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I dosi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II dosi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Totale dosi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</a:tr>
              <a:tr h="172800">
                <a:tc>
                  <a:txBody>
                    <a:bodyPr lIns="72000" rIns="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ALESSANDRIA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14.615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13.089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27.704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2800">
                <a:tc>
                  <a:txBody>
                    <a:bodyPr lIns="72000" rIns="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ASTI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8.517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7.498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16.015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2800">
                <a:tc>
                  <a:txBody>
                    <a:bodyPr lIns="72000" rIns="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BIELLA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6.034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5.626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11.660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2800">
                <a:tc>
                  <a:txBody>
                    <a:bodyPr lIns="72000" rIns="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CITTA' DI TORINO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28.659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24.507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53.166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2800">
                <a:tc>
                  <a:txBody>
                    <a:bodyPr lIns="72000" rIns="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CUNEO 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16.530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14.891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31.421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2800">
                <a:tc>
                  <a:txBody>
                    <a:bodyPr lIns="72000" rIns="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CUNEO 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6.819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5.766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12.585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2800">
                <a:tc>
                  <a:txBody>
                    <a:bodyPr lIns="72000" rIns="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NOVARA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10.164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8.699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18.863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2800">
                <a:tc>
                  <a:txBody>
                    <a:bodyPr lIns="72000" rIns="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TORINO 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17.039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15.131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32.170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2800">
                <a:tc>
                  <a:txBody>
                    <a:bodyPr lIns="72000" rIns="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TORINO 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16.320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14.223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30.543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2800">
                <a:tc>
                  <a:txBody>
                    <a:bodyPr lIns="72000" rIns="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TORINO 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10.513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9.428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19.941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2800">
                <a:tc>
                  <a:txBody>
                    <a:bodyPr lIns="72000" rIns="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VERBANO-CUSIO-OSSOLA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6.592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6.074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12.666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2800">
                <a:tc>
                  <a:txBody>
                    <a:bodyPr lIns="72000" rIns="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VERCELLI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6.913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6.414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13.327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2800">
                <a:tc>
                  <a:txBody>
                    <a:bodyPr lIns="72000" rIns="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AOU CITTA' DELLA SALUTE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16.872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15.649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32.521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2800">
                <a:tc>
                  <a:txBody>
                    <a:bodyPr lIns="72000" rIns="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AOU S. LUIGI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2.788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2.693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5.481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2800">
                <a:tc>
                  <a:txBody>
                    <a:bodyPr lIns="72000" rIns="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ASO AL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3.551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3.521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7.072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2800">
                <a:tc>
                  <a:txBody>
                    <a:bodyPr lIns="72000" rIns="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ASO CN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2.877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2.760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5.637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2800">
                <a:tc>
                  <a:txBody>
                    <a:bodyPr lIns="72000" rIns="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ASO MAURIZIANO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4.199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4.094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8.293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2800">
                <a:tc>
                  <a:txBody>
                    <a:bodyPr lIns="72000" rIns="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ASO NO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cac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4.423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cac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4.183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cac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8.606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cac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8560">
                <a:tc>
                  <a:txBody>
                    <a:bodyPr lIns="72000" rIns="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Totale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cac9d9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183.425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cac9d9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164.246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cac9d9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347.671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cac9d9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</a:tr>
            </a:tbl>
          </a:graphicData>
        </a:graphic>
      </p:graphicFrame>
      <p:sp>
        <p:nvSpPr>
          <p:cNvPr id="158" name="CustomShape 4"/>
          <p:cNvSpPr/>
          <p:nvPr/>
        </p:nvSpPr>
        <p:spPr>
          <a:xfrm>
            <a:off x="6037200" y="1071360"/>
            <a:ext cx="2302560" cy="297360"/>
          </a:xfrm>
          <a:prstGeom prst="rect">
            <a:avLst/>
          </a:prstGeom>
          <a:noFill/>
          <a:ln w="126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0" rIns="0" tIns="0" bIns="0">
            <a:noAutofit/>
          </a:bodyPr>
          <a:p>
            <a:pPr>
              <a:lnSpc>
                <a:spcPct val="100000"/>
              </a:lnSpc>
              <a:spcAft>
                <a:spcPts val="601"/>
              </a:spcAft>
            </a:pPr>
            <a:r>
              <a:rPr b="1" lang="it-IT" sz="1000" spc="-1" strike="noStrike">
                <a:solidFill>
                  <a:srgbClr val="000000"/>
                </a:solidFill>
                <a:latin typeface="Calibri"/>
                <a:ea typeface="MS PGothic"/>
              </a:rPr>
              <a:t>SONO STATE CONTEGGIATE LE SEGUENTI</a:t>
            </a:r>
            <a:br/>
            <a:r>
              <a:rPr b="1" lang="it-IT" sz="1000" spc="-1" strike="noStrike">
                <a:solidFill>
                  <a:srgbClr val="000000"/>
                </a:solidFill>
                <a:latin typeface="Calibri"/>
                <a:ea typeface="MS PGothic"/>
              </a:rPr>
              <a:t>CATEGORIE DI RISCHIO</a:t>
            </a:r>
            <a:endParaRPr b="0" lang="it-IT" sz="1000" spc="-1" strike="noStrike">
              <a:latin typeface="Arial"/>
            </a:endParaRPr>
          </a:p>
        </p:txBody>
      </p:sp>
      <p:sp>
        <p:nvSpPr>
          <p:cNvPr id="159" name="CustomShape 5"/>
          <p:cNvSpPr/>
          <p:nvPr/>
        </p:nvSpPr>
        <p:spPr>
          <a:xfrm>
            <a:off x="6037200" y="3114360"/>
            <a:ext cx="2912400" cy="814320"/>
          </a:xfrm>
          <a:prstGeom prst="rect">
            <a:avLst/>
          </a:prstGeom>
          <a:noFill/>
          <a:ln w="126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0" rIns="0" tIns="0" bIns="0">
            <a:noAutofit/>
          </a:bodyPr>
          <a:p>
            <a:pPr>
              <a:lnSpc>
                <a:spcPct val="150000"/>
              </a:lnSpc>
            </a:pPr>
            <a:r>
              <a:rPr b="1" lang="it-IT" sz="800" spc="-1" strike="noStrike">
                <a:solidFill>
                  <a:srgbClr val="000000"/>
                </a:solidFill>
                <a:latin typeface="Calibri"/>
                <a:ea typeface="MS PGothic"/>
              </a:rPr>
              <a:t>88</a:t>
            </a:r>
            <a:r>
              <a:rPr b="0" lang="it-IT" sz="800" spc="-1" strike="noStrike">
                <a:solidFill>
                  <a:srgbClr val="000000"/>
                </a:solidFill>
                <a:latin typeface="Calibri"/>
                <a:ea typeface="MS PGothic"/>
              </a:rPr>
              <a:t> - Operatori farmacie convenzionate - c19</a:t>
            </a:r>
            <a:br/>
            <a:r>
              <a:rPr b="1" lang="it-IT" sz="800" spc="-1" strike="noStrike">
                <a:solidFill>
                  <a:srgbClr val="000000"/>
                </a:solidFill>
                <a:latin typeface="Calibri"/>
                <a:ea typeface="MS PGothic"/>
              </a:rPr>
              <a:t>89 </a:t>
            </a:r>
            <a:r>
              <a:rPr b="0" lang="it-IT" sz="800" spc="-1" strike="noStrike">
                <a:solidFill>
                  <a:srgbClr val="000000"/>
                </a:solidFill>
                <a:latin typeface="Calibri"/>
                <a:ea typeface="MS PGothic"/>
              </a:rPr>
              <a:t>- personale servizio autoambulanza - c19</a:t>
            </a:r>
            <a:br/>
            <a:r>
              <a:rPr b="1" lang="it-IT" sz="800" spc="-1" strike="noStrike">
                <a:solidFill>
                  <a:srgbClr val="000000"/>
                </a:solidFill>
                <a:latin typeface="Calibri"/>
                <a:ea typeface="MS PGothic"/>
              </a:rPr>
              <a:t>90</a:t>
            </a:r>
            <a:r>
              <a:rPr b="0" lang="it-IT" sz="800" spc="-1" strike="noStrike">
                <a:solidFill>
                  <a:srgbClr val="000000"/>
                </a:solidFill>
                <a:latin typeface="Calibri"/>
                <a:ea typeface="MS PGothic"/>
              </a:rPr>
              <a:t> - operatori non sanitari di rsa - c19</a:t>
            </a:r>
            <a:endParaRPr b="0" lang="it-IT" sz="800" spc="-1" strike="noStrike">
              <a:latin typeface="Arial"/>
            </a:endParaRPr>
          </a:p>
          <a:p>
            <a:pPr>
              <a:lnSpc>
                <a:spcPct val="150000"/>
              </a:lnSpc>
            </a:pPr>
            <a:endParaRPr b="0" lang="it-IT" sz="800" spc="-1" strike="noStrike">
              <a:latin typeface="Arial"/>
            </a:endParaRPr>
          </a:p>
          <a:p>
            <a:pPr>
              <a:lnSpc>
                <a:spcPct val="150000"/>
              </a:lnSpc>
            </a:pPr>
            <a:endParaRPr b="0" lang="it-IT" sz="800" spc="-1" strike="noStrike">
              <a:latin typeface="Arial"/>
            </a:endParaRPr>
          </a:p>
        </p:txBody>
      </p:sp>
      <p:sp>
        <p:nvSpPr>
          <p:cNvPr id="160" name="CustomShape 6"/>
          <p:cNvSpPr/>
          <p:nvPr/>
        </p:nvSpPr>
        <p:spPr>
          <a:xfrm>
            <a:off x="415800" y="0"/>
            <a:ext cx="7592040" cy="663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</a:pPr>
            <a:r>
              <a:rPr b="1" lang="it-IT" sz="2000" spc="-1" strike="noStrike">
                <a:solidFill>
                  <a:srgbClr val="000000"/>
                </a:solidFill>
                <a:latin typeface="Calibri"/>
                <a:ea typeface="ヒラギノ角ゴ Pro W3"/>
              </a:rPr>
              <a:t>Vaccinazioni personale sanitario</a:t>
            </a:r>
            <a:endParaRPr b="0" lang="it-IT" sz="2000" spc="-1" strike="noStrike">
              <a:latin typeface="Arial"/>
            </a:endParaRPr>
          </a:p>
        </p:txBody>
      </p:sp>
      <p:sp>
        <p:nvSpPr>
          <p:cNvPr id="161" name="CustomShape 7"/>
          <p:cNvSpPr/>
          <p:nvPr/>
        </p:nvSpPr>
        <p:spPr>
          <a:xfrm>
            <a:off x="415800" y="4678920"/>
            <a:ext cx="2878200" cy="149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1179"/>
              </a:lnSpc>
            </a:pPr>
            <a:r>
              <a:rPr b="0" lang="it-IT" sz="800" spc="-1" strike="noStrike">
                <a:solidFill>
                  <a:srgbClr val="000000"/>
                </a:solidFill>
                <a:latin typeface="Calibri Light"/>
                <a:ea typeface="MS PGothic"/>
              </a:rPr>
              <a:t>Data aggiornamento: 13/04/2021 h. 17:30:00 – Fonte dati: SIRVa</a:t>
            </a:r>
            <a:endParaRPr b="0" lang="it-IT" sz="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2" name="Table 1"/>
          <p:cNvGraphicFramePr/>
          <p:nvPr/>
        </p:nvGraphicFramePr>
        <p:xfrm>
          <a:off x="401760" y="810720"/>
          <a:ext cx="7965720" cy="2753280"/>
        </p:xfrm>
        <a:graphic>
          <a:graphicData uri="http://schemas.openxmlformats.org/drawingml/2006/table">
            <a:tbl>
              <a:tblPr/>
              <a:tblGrid>
                <a:gridCol w="1636920"/>
                <a:gridCol w="903960"/>
                <a:gridCol w="903960"/>
                <a:gridCol w="903960"/>
                <a:gridCol w="903960"/>
                <a:gridCol w="903960"/>
                <a:gridCol w="903960"/>
                <a:gridCol w="905040"/>
              </a:tblGrid>
              <a:tr h="181800">
                <a:tc rowSpan="2"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Ente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 gridSpan="3"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ffffff"/>
                          </a:solidFill>
                          <a:latin typeface="Calibri Light"/>
                        </a:rPr>
                        <a:t>OSPITI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  <a:tc gridSpan="3"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ffffff"/>
                          </a:solidFill>
                          <a:latin typeface="Calibri Light"/>
                        </a:rPr>
                        <a:t>PERSONALE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  <a:tc rowSpan="2"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Totale dosi somministrate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</a:tr>
              <a:tr h="212400">
                <a:tc vMerge="1"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I dosi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II dosi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Totale dosi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I dosi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II dosi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Totale dosi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 vMerge="1">
                  <a:tcPr marL="90000" marR="90000">
                    <a:solidFill>
                      <a:srgbClr val="729fcf"/>
                    </a:solidFill>
                  </a:tcPr>
                </a:tc>
              </a:tr>
              <a:tr h="181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ALESSANDRIA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4.629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4.075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8.704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4.837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4.562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9.399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18.103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81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ASTI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1.923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1.573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3.496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1.843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1.534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3.377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6.873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81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BIELLA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1.730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1.389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3.119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1.180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973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2.153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5.272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81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CITTA' DI TORINO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3.161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2.876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6.037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2.215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1.834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4.049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10.086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81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CUNEO 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4.848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2.995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7.843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3.852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3.446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7.298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15.141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81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CUNEO 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1.725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1.236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2.961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1.325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1.185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2.510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5.471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81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NOVARA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2.043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1.706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3.749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1.553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1.397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2.950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6.699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81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TORINO 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4.167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3.604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7.771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4.089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3.720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7.809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15.580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81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TORINO 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4.432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3.888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8.320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4.211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3.551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7.762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16.082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81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TORINO 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1.996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1.897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3.893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1.984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1.822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3.806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7.699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81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VERBANO-CUSIO-OSSOLA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1.113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1.068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2.181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1.164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969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2.133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4.314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81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VERCELLI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1.644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1.449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3.093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1.732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1.584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3.316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 "/>
                        </a:rPr>
                        <a:t>6.409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480">
                <a:tc>
                  <a:txBody>
                    <a:bodyPr lIns="72000" rIns="612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Totale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200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 "/>
                        </a:rPr>
                        <a:t>33.411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 "/>
                        </a:rPr>
                        <a:t>27.756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 "/>
                        </a:rPr>
                        <a:t>61.167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 "/>
                        </a:rPr>
                        <a:t>29.985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 "/>
                        </a:rPr>
                        <a:t>26.577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 "/>
                        </a:rPr>
                        <a:t>56.562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 "/>
                        </a:rPr>
                        <a:t>117.729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</a:tr>
            </a:tbl>
          </a:graphicData>
        </a:graphic>
      </p:graphicFrame>
      <p:sp>
        <p:nvSpPr>
          <p:cNvPr id="163" name="TextShape 2"/>
          <p:cNvSpPr txBox="1"/>
          <p:nvPr/>
        </p:nvSpPr>
        <p:spPr>
          <a:xfrm>
            <a:off x="340920" y="4680"/>
            <a:ext cx="5643360" cy="6631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1" lang="it-IT" sz="2000" spc="-1" strike="noStrike">
                <a:solidFill>
                  <a:srgbClr val="000000"/>
                </a:solidFill>
                <a:latin typeface="Calibri"/>
                <a:ea typeface="MS PGothic"/>
              </a:rPr>
              <a:t>Vaccinazioni Strutture Residenziali/Semiresidenziali</a:t>
            </a:r>
            <a:endParaRPr b="0" lang="it-IT" sz="2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4" name="CustomShape 3"/>
          <p:cNvSpPr/>
          <p:nvPr/>
        </p:nvSpPr>
        <p:spPr>
          <a:xfrm>
            <a:off x="401760" y="3880800"/>
            <a:ext cx="7914240" cy="487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ct val="100000"/>
              </a:lnSpc>
            </a:pPr>
            <a:r>
              <a:rPr b="0" lang="it-IT" sz="800" spc="-1" strike="noStrike">
                <a:solidFill>
                  <a:srgbClr val="000000"/>
                </a:solidFill>
                <a:latin typeface="Calibri Light"/>
                <a:ea typeface="MS PGothic"/>
              </a:rPr>
              <a:t>NOTE: «Ospiti» rappresenta il totale delle dosi somministrate agli Ospiti (anziani, disabili, persone affette da dipendenza) delle strutture residenziali e semiresidenziali della ASL; «Personale» rappresenta la somma delle dosi somministrate al personale sanitario e non sanitario delle strutture residenziali e semiresidenziali e delle dosi somministrate al personale esterno, vaccinati</a:t>
            </a:r>
            <a:br/>
            <a:r>
              <a:rPr b="0" lang="it-IT" sz="800" spc="-1" strike="noStrike">
                <a:solidFill>
                  <a:srgbClr val="000000"/>
                </a:solidFill>
                <a:latin typeface="Calibri Light"/>
                <a:ea typeface="MS PGothic"/>
              </a:rPr>
              <a:t>nelle medesime strutture.</a:t>
            </a:r>
            <a:endParaRPr b="0" lang="it-IT" sz="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800" spc="-1" strike="noStrike">
              <a:latin typeface="Arial"/>
            </a:endParaRPr>
          </a:p>
        </p:txBody>
      </p:sp>
      <p:sp>
        <p:nvSpPr>
          <p:cNvPr id="165" name="CustomShape 4"/>
          <p:cNvSpPr/>
          <p:nvPr/>
        </p:nvSpPr>
        <p:spPr>
          <a:xfrm>
            <a:off x="401760" y="4332960"/>
            <a:ext cx="2878200" cy="149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1179"/>
              </a:lnSpc>
            </a:pPr>
            <a:r>
              <a:rPr b="0" lang="it-IT" sz="800" spc="-1" strike="noStrike">
                <a:solidFill>
                  <a:srgbClr val="000000"/>
                </a:solidFill>
                <a:latin typeface="Calibri Light"/>
                <a:ea typeface="MS PGothic"/>
              </a:rPr>
              <a:t>Data aggiornamento: 14/04/2021 h. 09:00:00 – Fonte dati: SIRVa</a:t>
            </a:r>
            <a:endParaRPr b="0" lang="it-IT" sz="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CustomShape 1"/>
          <p:cNvSpPr/>
          <p:nvPr/>
        </p:nvSpPr>
        <p:spPr>
          <a:xfrm>
            <a:off x="381240" y="4166280"/>
            <a:ext cx="5973480" cy="239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ts val="1179"/>
              </a:lnSpc>
            </a:pPr>
            <a:r>
              <a:rPr b="0" lang="it-IT" sz="800" spc="-1" strike="noStrike">
                <a:solidFill>
                  <a:srgbClr val="000000"/>
                </a:solidFill>
                <a:latin typeface="Calibri Light"/>
                <a:ea typeface="MS PGothic"/>
              </a:rPr>
              <a:t>Data aggiornamento: 13/04/2021 h. 07:00:00 – Fonte dati: Piattaforma Preadesioni «Il Piemonte ti vaccina»/Piattaforma Covid</a:t>
            </a:r>
            <a:endParaRPr b="0" lang="it-IT" sz="800" spc="-1" strike="noStrike">
              <a:latin typeface="Arial"/>
            </a:endParaRPr>
          </a:p>
        </p:txBody>
      </p:sp>
      <p:sp>
        <p:nvSpPr>
          <p:cNvPr id="167" name="CustomShape 2"/>
          <p:cNvSpPr/>
          <p:nvPr/>
        </p:nvSpPr>
        <p:spPr>
          <a:xfrm>
            <a:off x="340920" y="4680"/>
            <a:ext cx="5643360" cy="663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1" lang="it-IT" sz="2000" spc="-1" strike="noStrike">
                <a:solidFill>
                  <a:srgbClr val="000000"/>
                </a:solidFill>
                <a:latin typeface="Calibri"/>
                <a:ea typeface="MS PGothic"/>
              </a:rPr>
              <a:t>Quadro preadesioni prime coorti (da febbraio)</a:t>
            </a:r>
            <a:endParaRPr b="0" lang="it-IT" sz="2000" spc="-1" strike="noStrike">
              <a:latin typeface="Arial"/>
            </a:endParaRPr>
          </a:p>
        </p:txBody>
      </p:sp>
      <p:graphicFrame>
        <p:nvGraphicFramePr>
          <p:cNvPr id="168" name="Table 3"/>
          <p:cNvGraphicFramePr/>
          <p:nvPr/>
        </p:nvGraphicFramePr>
        <p:xfrm>
          <a:off x="446400" y="858240"/>
          <a:ext cx="7860600" cy="2882160"/>
        </p:xfrm>
        <a:graphic>
          <a:graphicData uri="http://schemas.openxmlformats.org/drawingml/2006/table">
            <a:tbl>
              <a:tblPr/>
              <a:tblGrid>
                <a:gridCol w="2313000"/>
                <a:gridCol w="2611080"/>
                <a:gridCol w="780480"/>
                <a:gridCol w="1333800"/>
                <a:gridCol w="822240"/>
              </a:tblGrid>
              <a:tr h="618120"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ASL di Domicilio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560" marR="756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Personale Scolastico /</a:t>
                      </a:r>
                      <a:br/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 Universitario /</a:t>
                      </a:r>
                      <a:br/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 Formazione Professionale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560" marR="756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Over 80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560" marR="756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Protezione Civile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560" marR="756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Totale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560" marR="756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007fc3"/>
                    </a:solidFill>
                  </a:tcPr>
                </a:tc>
              </a:tr>
              <a:tr h="173880">
                <a:tc>
                  <a:txBody>
                    <a:bodyPr lIns="72000" rIns="7560" tIns="756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ALESSANDRIA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56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8.094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35.916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900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44.910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</a:tr>
              <a:tr h="173880">
                <a:tc>
                  <a:txBody>
                    <a:bodyPr lIns="72000" rIns="7560" tIns="756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ASTI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56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3.804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15.144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273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19.221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</a:tr>
              <a:tr h="173880">
                <a:tc>
                  <a:txBody>
                    <a:bodyPr lIns="72000" rIns="7560" tIns="756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BIELLA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56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2.947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13.695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206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16.848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</a:tr>
              <a:tr h="173880">
                <a:tc>
                  <a:txBody>
                    <a:bodyPr lIns="72000" rIns="7560" tIns="756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CUNEO 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56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9.461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27.728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1.254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38.443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</a:tr>
              <a:tr h="173880">
                <a:tc>
                  <a:txBody>
                    <a:bodyPr lIns="72000" rIns="7560" tIns="756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CUNEO 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56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3.660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12.325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604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16.589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</a:tr>
              <a:tr h="173880">
                <a:tc>
                  <a:txBody>
                    <a:bodyPr lIns="72000" rIns="7560" tIns="756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NOVARA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56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7.876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24.552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566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32.994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</a:tr>
              <a:tr h="173880">
                <a:tc>
                  <a:txBody>
                    <a:bodyPr lIns="72000" rIns="7560" tIns="756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CITTA' DI TORINO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56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24.362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73.807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396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98.565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</a:tr>
              <a:tr h="173880">
                <a:tc>
                  <a:txBody>
                    <a:bodyPr lIns="72000" rIns="7560" tIns="756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TORINO 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56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11.298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41.857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1.204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54.359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</a:tr>
              <a:tr h="173880">
                <a:tc>
                  <a:txBody>
                    <a:bodyPr lIns="72000" rIns="7560" tIns="756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TORINO 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56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9.569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35.474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1.074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46.117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</a:tr>
              <a:tr h="173880">
                <a:tc>
                  <a:txBody>
                    <a:bodyPr lIns="72000" rIns="7560" tIns="756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TORINO 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56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6.221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21.970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416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28.607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</a:tr>
              <a:tr h="173880">
                <a:tc>
                  <a:txBody>
                    <a:bodyPr lIns="72000" rIns="7560" tIns="756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VERCELLI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56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3.528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13.663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392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17.583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</a:tr>
              <a:tr h="173880">
                <a:tc>
                  <a:txBody>
                    <a:bodyPr lIns="72000" rIns="7560" tIns="756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VERBANO-CUSIO-OSSOLA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56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3.625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13.146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640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17.411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</a:tr>
              <a:tr h="177480">
                <a:tc>
                  <a:txBody>
                    <a:bodyPr lIns="72000" rIns="72000" tIns="756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TOTALE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2000"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94.445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329.277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7.925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431.647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007fc3"/>
                    </a:solidFill>
                  </a:tcPr>
                </a:tc>
              </a:tr>
            </a:tbl>
          </a:graphicData>
        </a:graphic>
      </p:graphicFrame>
      <p:pic>
        <p:nvPicPr>
          <p:cNvPr id="169" name="Immagine 4" descr=""/>
          <p:cNvPicPr/>
          <p:nvPr/>
        </p:nvPicPr>
        <p:blipFill>
          <a:blip r:embed="rId2"/>
          <a:stretch/>
        </p:blipFill>
        <p:spPr>
          <a:xfrm>
            <a:off x="8462880" y="4481640"/>
            <a:ext cx="525600" cy="5320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TextShape 1"/>
          <p:cNvSpPr txBox="1"/>
          <p:nvPr/>
        </p:nvSpPr>
        <p:spPr>
          <a:xfrm>
            <a:off x="6458040" y="4767120"/>
            <a:ext cx="2057040" cy="2743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FE14CF42-CA96-41E9-894B-E4A092B1BCD8}" type="slidenum">
              <a:rPr b="0" lang="it-IT" sz="1050" spc="-1" strike="noStrike">
                <a:solidFill>
                  <a:srgbClr val="8b8b8b"/>
                </a:solidFill>
                <a:latin typeface="Calibri"/>
                <a:ea typeface="MS PGothic"/>
              </a:rPr>
              <a:t>&lt;numero&gt;</a:t>
            </a:fld>
            <a:endParaRPr b="0" lang="it-IT" sz="1050" spc="-1" strike="noStrike">
              <a:latin typeface="Times New Roman"/>
            </a:endParaRPr>
          </a:p>
        </p:txBody>
      </p:sp>
      <p:graphicFrame>
        <p:nvGraphicFramePr>
          <p:cNvPr id="171" name="Table 2"/>
          <p:cNvGraphicFramePr/>
          <p:nvPr/>
        </p:nvGraphicFramePr>
        <p:xfrm>
          <a:off x="431280" y="786960"/>
          <a:ext cx="4346640" cy="2861640"/>
        </p:xfrm>
        <a:graphic>
          <a:graphicData uri="http://schemas.openxmlformats.org/drawingml/2006/table">
            <a:tbl>
              <a:tblPr/>
              <a:tblGrid>
                <a:gridCol w="1634760"/>
                <a:gridCol w="903960"/>
                <a:gridCol w="903960"/>
                <a:gridCol w="903960"/>
              </a:tblGrid>
              <a:tr h="190800">
                <a:tc rowSpan="2"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Ente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 gridSpan="3"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ffffff"/>
                          </a:solidFill>
                          <a:latin typeface="Calibri Light"/>
                        </a:rPr>
                        <a:t>OVER80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</a:tr>
              <a:tr h="190800">
                <a:tc vMerge="1"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I dosi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II dosi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Totale dosi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ALESSANDRIA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33.838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21.993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55.831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ASTI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14.939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10.501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25.440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BIELLA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13.520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11.158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24.678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CITTA' DI TORINO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56.060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30.637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86.697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CUNEO 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27.790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13.453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41.243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CUNEO 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11.647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7.451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19.098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NOVARA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23.142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14.496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37.638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TORINO 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36.969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21.246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58.215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TORINO 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32.324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19.894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52.218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TORINO 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21.236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13.164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34.400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VERBANO-CUSIO-OSSOLA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12.674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8.932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21.606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VERCELLI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13.100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9.362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22.462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44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Totale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297.239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182.287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479.526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</a:tr>
            </a:tbl>
          </a:graphicData>
        </a:graphic>
      </p:graphicFrame>
      <p:sp>
        <p:nvSpPr>
          <p:cNvPr id="172" name="CustomShape 3"/>
          <p:cNvSpPr/>
          <p:nvPr/>
        </p:nvSpPr>
        <p:spPr>
          <a:xfrm>
            <a:off x="415800" y="3951000"/>
            <a:ext cx="4618800" cy="243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ct val="100000"/>
              </a:lnSpc>
            </a:pPr>
            <a:r>
              <a:rPr b="0" lang="it-IT" sz="800" spc="-1" strike="noStrike">
                <a:solidFill>
                  <a:srgbClr val="000000"/>
                </a:solidFill>
                <a:latin typeface="Calibri Light"/>
                <a:ea typeface="MS PGothic"/>
              </a:rPr>
              <a:t>I dati includono anche le dosi somministrate ad ospiti in Strutture Residenziali e Semiresidenziali</a:t>
            </a:r>
            <a:br/>
            <a:r>
              <a:rPr b="0" lang="it-IT" sz="800" spc="-1" strike="noStrike">
                <a:solidFill>
                  <a:srgbClr val="000000"/>
                </a:solidFill>
                <a:latin typeface="Calibri Light"/>
                <a:ea typeface="MS PGothic"/>
              </a:rPr>
              <a:t>con età uguale o superiore ad 80 anni.</a:t>
            </a:r>
            <a:endParaRPr b="0" lang="it-IT" sz="800" spc="-1" strike="noStrike">
              <a:latin typeface="Arial"/>
            </a:endParaRPr>
          </a:p>
        </p:txBody>
      </p:sp>
      <p:sp>
        <p:nvSpPr>
          <p:cNvPr id="173" name="CustomShape 4"/>
          <p:cNvSpPr/>
          <p:nvPr/>
        </p:nvSpPr>
        <p:spPr>
          <a:xfrm>
            <a:off x="340920" y="4680"/>
            <a:ext cx="5643360" cy="663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1" lang="it-IT" sz="2000" spc="-1" strike="noStrike">
                <a:solidFill>
                  <a:srgbClr val="000000"/>
                </a:solidFill>
                <a:latin typeface="Calibri"/>
                <a:ea typeface="MS PGothic"/>
              </a:rPr>
              <a:t>Vaccinazioni over 80</a:t>
            </a:r>
            <a:endParaRPr b="0" lang="it-IT" sz="2000" spc="-1" strike="noStrike">
              <a:latin typeface="Arial"/>
            </a:endParaRPr>
          </a:p>
        </p:txBody>
      </p:sp>
      <p:sp>
        <p:nvSpPr>
          <p:cNvPr id="174" name="CustomShape 5"/>
          <p:cNvSpPr/>
          <p:nvPr/>
        </p:nvSpPr>
        <p:spPr>
          <a:xfrm>
            <a:off x="415800" y="4678920"/>
            <a:ext cx="2878200" cy="149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1179"/>
              </a:lnSpc>
            </a:pPr>
            <a:r>
              <a:rPr b="0" lang="it-IT" sz="800" spc="-1" strike="noStrike">
                <a:solidFill>
                  <a:srgbClr val="000000"/>
                </a:solidFill>
                <a:latin typeface="Calibri Light"/>
                <a:ea typeface="MS PGothic"/>
              </a:rPr>
              <a:t>Data aggiornamento: 13/04/2021 h. 17:30:00 – Fonte dati: SIRVa</a:t>
            </a:r>
            <a:endParaRPr b="0" lang="it-IT" sz="800" spc="-1" strike="noStrike">
              <a:latin typeface="Arial"/>
            </a:endParaRPr>
          </a:p>
        </p:txBody>
      </p:sp>
      <p:sp>
        <p:nvSpPr>
          <p:cNvPr id="175" name="CustomShape 6"/>
          <p:cNvSpPr/>
          <p:nvPr/>
        </p:nvSpPr>
        <p:spPr>
          <a:xfrm>
            <a:off x="5646960" y="0"/>
            <a:ext cx="3496680" cy="514332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6" name="CustomShape 7"/>
          <p:cNvSpPr/>
          <p:nvPr/>
        </p:nvSpPr>
        <p:spPr>
          <a:xfrm>
            <a:off x="6037200" y="1651320"/>
            <a:ext cx="2912400" cy="576000"/>
          </a:xfrm>
          <a:prstGeom prst="rect">
            <a:avLst/>
          </a:prstGeom>
          <a:noFill/>
          <a:ln w="126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0" rIns="0" tIns="0" bIns="0">
            <a:noAutofit/>
          </a:bodyPr>
          <a:p>
            <a:pPr>
              <a:lnSpc>
                <a:spcPct val="100000"/>
              </a:lnSpc>
            </a:pPr>
            <a:r>
              <a:rPr b="1" lang="it-IT" sz="800" spc="-1" strike="noStrike">
                <a:solidFill>
                  <a:srgbClr val="222a35"/>
                </a:solidFill>
                <a:latin typeface="Calibri"/>
                <a:ea typeface="MS PGothic"/>
              </a:rPr>
              <a:t>91</a:t>
            </a:r>
            <a:r>
              <a:rPr b="0" lang="it-IT" sz="800" spc="-1" strike="noStrike">
                <a:solidFill>
                  <a:srgbClr val="222a35"/>
                </a:solidFill>
                <a:latin typeface="Calibri"/>
                <a:ea typeface="MS PGothic"/>
              </a:rPr>
              <a:t> - Età &gt; 80 anni priorità alta - c19</a:t>
            </a:r>
            <a:endParaRPr b="0" lang="it-IT" sz="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it-IT" sz="800" spc="-1" strike="noStrike">
                <a:solidFill>
                  <a:srgbClr val="222a35"/>
                </a:solidFill>
                <a:latin typeface="Calibri"/>
                <a:ea typeface="MS PGothic"/>
              </a:rPr>
              <a:t>92</a:t>
            </a:r>
            <a:r>
              <a:rPr b="0" lang="it-IT" sz="800" spc="-1" strike="noStrike">
                <a:solidFill>
                  <a:srgbClr val="222a35"/>
                </a:solidFill>
                <a:latin typeface="Calibri"/>
                <a:ea typeface="MS PGothic"/>
              </a:rPr>
              <a:t> - età &gt; 80 anni priorità normale - c19</a:t>
            </a:r>
            <a:endParaRPr b="0" lang="it-IT" sz="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br/>
            <a:r>
              <a:rPr b="0" lang="it-IT" sz="800" spc="-1" strike="noStrike">
                <a:solidFill>
                  <a:srgbClr val="222a35"/>
                </a:solidFill>
                <a:latin typeface="Calibri"/>
                <a:ea typeface="MS PGothic"/>
              </a:rPr>
              <a:t>*vedi nota</a:t>
            </a:r>
            <a:endParaRPr b="0" lang="it-IT" sz="800" spc="-1" strike="noStrike">
              <a:latin typeface="Arial"/>
            </a:endParaRPr>
          </a:p>
        </p:txBody>
      </p:sp>
      <p:sp>
        <p:nvSpPr>
          <p:cNvPr id="177" name="CustomShape 8"/>
          <p:cNvSpPr/>
          <p:nvPr/>
        </p:nvSpPr>
        <p:spPr>
          <a:xfrm>
            <a:off x="6037200" y="1071360"/>
            <a:ext cx="2302560" cy="297360"/>
          </a:xfrm>
          <a:prstGeom prst="rect">
            <a:avLst/>
          </a:prstGeom>
          <a:noFill/>
          <a:ln w="126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0" rIns="0" tIns="0" bIns="0">
            <a:noAutofit/>
          </a:bodyPr>
          <a:p>
            <a:pPr>
              <a:lnSpc>
                <a:spcPct val="100000"/>
              </a:lnSpc>
              <a:spcAft>
                <a:spcPts val="601"/>
              </a:spcAft>
            </a:pPr>
            <a:r>
              <a:rPr b="1" lang="it-IT" sz="1000" spc="-1" strike="noStrike">
                <a:solidFill>
                  <a:srgbClr val="000000"/>
                </a:solidFill>
                <a:latin typeface="Calibri"/>
                <a:ea typeface="MS PGothic"/>
              </a:rPr>
              <a:t>SONO STATE CONTEGGIATE LE SEGUENTI</a:t>
            </a:r>
            <a:br/>
            <a:r>
              <a:rPr b="1" lang="it-IT" sz="1000" spc="-1" strike="noStrike">
                <a:solidFill>
                  <a:srgbClr val="000000"/>
                </a:solidFill>
                <a:latin typeface="Calibri"/>
                <a:ea typeface="MS PGothic"/>
              </a:rPr>
              <a:t>CATEGORIE DI RISCHIO</a:t>
            </a:r>
            <a:endParaRPr b="0" lang="it-IT" sz="1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8" name="Table 1"/>
          <p:cNvGraphicFramePr/>
          <p:nvPr/>
        </p:nvGraphicFramePr>
        <p:xfrm>
          <a:off x="431280" y="768240"/>
          <a:ext cx="4346640" cy="2861640"/>
        </p:xfrm>
        <a:graphic>
          <a:graphicData uri="http://schemas.openxmlformats.org/drawingml/2006/table">
            <a:tbl>
              <a:tblPr/>
              <a:tblGrid>
                <a:gridCol w="1634760"/>
                <a:gridCol w="903960"/>
                <a:gridCol w="903960"/>
                <a:gridCol w="903960"/>
              </a:tblGrid>
              <a:tr h="190800">
                <a:tc rowSpan="2"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Ente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 gridSpan="3"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ffffff"/>
                          </a:solidFill>
                          <a:latin typeface="Calibri Light"/>
                        </a:rPr>
                        <a:t>FORZE DELL’ORDINE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</a:tr>
              <a:tr h="190800">
                <a:tc vMerge="1"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I dosi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II dosi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Totale dosi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ALESSANDRIA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1.791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13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1.804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ASTI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756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757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BIELLA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623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623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CITTA' DI TORINO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6.939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120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7.059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CUNEO 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1.581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1.585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CUNEO 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224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226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NOVARA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2.104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2.104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TORINO 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719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8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727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TORINO 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798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800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TORINO 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2.582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2.585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VERBANO-CUSIO-OSSOLA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1.049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1.051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VERCELLI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1.104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17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1.121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44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Totale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Arial"/>
                        </a:rPr>
                        <a:t>20.270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Arial"/>
                        </a:rPr>
                        <a:t>172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Arial"/>
                        </a:rPr>
                        <a:t>20.442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</a:tr>
            </a:tbl>
          </a:graphicData>
        </a:graphic>
      </p:graphicFrame>
      <p:sp>
        <p:nvSpPr>
          <p:cNvPr id="179" name="CustomShape 2"/>
          <p:cNvSpPr/>
          <p:nvPr/>
        </p:nvSpPr>
        <p:spPr>
          <a:xfrm>
            <a:off x="340920" y="4680"/>
            <a:ext cx="5643360" cy="663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1" lang="it-IT" sz="2000" spc="-1" strike="noStrike">
                <a:solidFill>
                  <a:srgbClr val="000000"/>
                </a:solidFill>
                <a:latin typeface="Calibri"/>
                <a:ea typeface="MS PGothic"/>
              </a:rPr>
              <a:t>Vaccinazioni Forze dell’Ordine</a:t>
            </a:r>
            <a:endParaRPr b="0" lang="it-IT" sz="2000" spc="-1" strike="noStrike">
              <a:latin typeface="Arial"/>
            </a:endParaRPr>
          </a:p>
        </p:txBody>
      </p:sp>
      <p:sp>
        <p:nvSpPr>
          <p:cNvPr id="180" name="CustomShape 3"/>
          <p:cNvSpPr/>
          <p:nvPr/>
        </p:nvSpPr>
        <p:spPr>
          <a:xfrm>
            <a:off x="415800" y="4074840"/>
            <a:ext cx="2878200" cy="149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1179"/>
              </a:lnSpc>
            </a:pPr>
            <a:r>
              <a:rPr b="0" lang="it-IT" sz="800" spc="-1" strike="noStrike">
                <a:solidFill>
                  <a:srgbClr val="000000"/>
                </a:solidFill>
                <a:latin typeface="Calibri Light"/>
                <a:ea typeface="MS PGothic"/>
              </a:rPr>
              <a:t>Data aggiornamento: 13/04/2021 h. 17:30:00 – Fonte dati: SIRVa</a:t>
            </a:r>
            <a:endParaRPr b="0" lang="it-IT" sz="800" spc="-1" strike="noStrike">
              <a:latin typeface="Arial"/>
            </a:endParaRPr>
          </a:p>
        </p:txBody>
      </p:sp>
      <p:sp>
        <p:nvSpPr>
          <p:cNvPr id="181" name="CustomShape 4"/>
          <p:cNvSpPr/>
          <p:nvPr/>
        </p:nvSpPr>
        <p:spPr>
          <a:xfrm>
            <a:off x="5646960" y="0"/>
            <a:ext cx="3496680" cy="513864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2" name="CustomShape 5"/>
          <p:cNvSpPr/>
          <p:nvPr/>
        </p:nvSpPr>
        <p:spPr>
          <a:xfrm>
            <a:off x="6037200" y="1651320"/>
            <a:ext cx="2912400" cy="2420640"/>
          </a:xfrm>
          <a:prstGeom prst="rect">
            <a:avLst/>
          </a:prstGeom>
          <a:noFill/>
          <a:ln w="126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0" rIns="0" tIns="0" bIns="0">
            <a:noAutofit/>
          </a:bodyPr>
          <a:p>
            <a:pPr>
              <a:lnSpc>
                <a:spcPct val="100000"/>
              </a:lnSpc>
            </a:pPr>
            <a:r>
              <a:rPr b="1" lang="it-IT" sz="800" spc="-1" strike="noStrike">
                <a:solidFill>
                  <a:srgbClr val="222a35"/>
                </a:solidFill>
                <a:latin typeface="Calibri"/>
                <a:ea typeface="MS PGothic"/>
              </a:rPr>
              <a:t>60 </a:t>
            </a:r>
            <a:r>
              <a:rPr b="0" lang="it-IT" sz="800" spc="-1" strike="noStrike">
                <a:solidFill>
                  <a:srgbClr val="222a35"/>
                </a:solidFill>
                <a:latin typeface="Calibri"/>
                <a:ea typeface="MS PGothic"/>
              </a:rPr>
              <a:t>- Guardia di Finanza - c19</a:t>
            </a:r>
            <a:endParaRPr b="0" lang="it-IT" sz="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it-IT" sz="800" spc="-1" strike="noStrike">
                <a:solidFill>
                  <a:srgbClr val="222a35"/>
                </a:solidFill>
                <a:latin typeface="Calibri"/>
                <a:ea typeface="MS PGothic"/>
              </a:rPr>
              <a:t>61</a:t>
            </a:r>
            <a:r>
              <a:rPr b="0" lang="it-IT" sz="800" spc="-1" strike="noStrike">
                <a:solidFill>
                  <a:srgbClr val="222a35"/>
                </a:solidFill>
                <a:latin typeface="Calibri"/>
                <a:ea typeface="MS PGothic"/>
              </a:rPr>
              <a:t> - Carabinieri - c19</a:t>
            </a:r>
            <a:endParaRPr b="0" lang="it-IT" sz="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it-IT" sz="800" spc="-1" strike="noStrike">
                <a:solidFill>
                  <a:srgbClr val="222a35"/>
                </a:solidFill>
                <a:latin typeface="Calibri"/>
                <a:ea typeface="MS PGothic"/>
              </a:rPr>
              <a:t>62</a:t>
            </a:r>
            <a:r>
              <a:rPr b="0" lang="it-IT" sz="800" spc="-1" strike="noStrike">
                <a:solidFill>
                  <a:srgbClr val="222a35"/>
                </a:solidFill>
                <a:latin typeface="Calibri"/>
                <a:ea typeface="MS PGothic"/>
              </a:rPr>
              <a:t> - Polizia di Stato - c19</a:t>
            </a:r>
            <a:endParaRPr b="0" lang="it-IT" sz="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it-IT" sz="800" spc="-1" strike="noStrike">
                <a:solidFill>
                  <a:srgbClr val="222a35"/>
                </a:solidFill>
                <a:latin typeface="Calibri"/>
                <a:ea typeface="MS PGothic"/>
              </a:rPr>
              <a:t>63</a:t>
            </a:r>
            <a:r>
              <a:rPr b="0" lang="it-IT" sz="800" spc="-1" strike="noStrike">
                <a:solidFill>
                  <a:srgbClr val="222a35"/>
                </a:solidFill>
                <a:latin typeface="Calibri"/>
                <a:ea typeface="MS PGothic"/>
              </a:rPr>
              <a:t> - Polizia Penitenziaria - c19</a:t>
            </a:r>
            <a:endParaRPr b="0" lang="it-IT" sz="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it-IT" sz="800" spc="-1" strike="noStrike">
                <a:solidFill>
                  <a:srgbClr val="222a35"/>
                </a:solidFill>
                <a:latin typeface="Calibri"/>
                <a:ea typeface="MS PGothic"/>
              </a:rPr>
              <a:t>64</a:t>
            </a:r>
            <a:r>
              <a:rPr b="0" lang="it-IT" sz="800" spc="-1" strike="noStrike">
                <a:solidFill>
                  <a:srgbClr val="222a35"/>
                </a:solidFill>
                <a:latin typeface="Calibri"/>
                <a:ea typeface="MS PGothic"/>
              </a:rPr>
              <a:t> - Polizia Municipale - c19</a:t>
            </a:r>
            <a:endParaRPr b="0" lang="it-IT" sz="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it-IT" sz="800" spc="-1" strike="noStrike">
                <a:solidFill>
                  <a:srgbClr val="222a35"/>
                </a:solidFill>
                <a:latin typeface="Calibri"/>
                <a:ea typeface="MS PGothic"/>
              </a:rPr>
              <a:t>65</a:t>
            </a:r>
            <a:r>
              <a:rPr b="0" lang="it-IT" sz="800" spc="-1" strike="noStrike">
                <a:solidFill>
                  <a:srgbClr val="222a35"/>
                </a:solidFill>
                <a:latin typeface="Calibri"/>
                <a:ea typeface="MS PGothic"/>
              </a:rPr>
              <a:t> - Vigili del Fuoco - c19</a:t>
            </a:r>
            <a:endParaRPr b="0" lang="it-IT" sz="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it-IT" sz="800" spc="-1" strike="noStrike">
                <a:solidFill>
                  <a:srgbClr val="222a35"/>
                </a:solidFill>
                <a:latin typeface="Calibri"/>
                <a:ea typeface="MS PGothic"/>
              </a:rPr>
              <a:t>66</a:t>
            </a:r>
            <a:r>
              <a:rPr b="0" lang="it-IT" sz="800" spc="-1" strike="noStrike">
                <a:solidFill>
                  <a:srgbClr val="222a35"/>
                </a:solidFill>
                <a:latin typeface="Calibri"/>
                <a:ea typeface="MS PGothic"/>
              </a:rPr>
              <a:t> - Esercito e Aviazione - c19</a:t>
            </a:r>
            <a:endParaRPr b="0" lang="it-IT" sz="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800" spc="-1" strike="noStrike">
              <a:latin typeface="Arial"/>
            </a:endParaRPr>
          </a:p>
        </p:txBody>
      </p:sp>
      <p:sp>
        <p:nvSpPr>
          <p:cNvPr id="183" name="CustomShape 6"/>
          <p:cNvSpPr/>
          <p:nvPr/>
        </p:nvSpPr>
        <p:spPr>
          <a:xfrm>
            <a:off x="6037200" y="1071360"/>
            <a:ext cx="2302560" cy="297360"/>
          </a:xfrm>
          <a:prstGeom prst="rect">
            <a:avLst/>
          </a:prstGeom>
          <a:noFill/>
          <a:ln w="126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0" rIns="0" tIns="0" bIns="0">
            <a:noAutofit/>
          </a:bodyPr>
          <a:p>
            <a:pPr>
              <a:lnSpc>
                <a:spcPct val="100000"/>
              </a:lnSpc>
              <a:spcAft>
                <a:spcPts val="601"/>
              </a:spcAft>
            </a:pPr>
            <a:r>
              <a:rPr b="1" lang="it-IT" sz="1000" spc="-1" strike="noStrike">
                <a:solidFill>
                  <a:srgbClr val="000000"/>
                </a:solidFill>
                <a:latin typeface="Calibri"/>
                <a:ea typeface="MS PGothic"/>
              </a:rPr>
              <a:t>SONO STATE CONTEGGIATE LE SEGUENTI</a:t>
            </a:r>
            <a:br/>
            <a:r>
              <a:rPr b="1" lang="it-IT" sz="1000" spc="-1" strike="noStrike">
                <a:solidFill>
                  <a:srgbClr val="000000"/>
                </a:solidFill>
                <a:latin typeface="Calibri"/>
                <a:ea typeface="MS PGothic"/>
              </a:rPr>
              <a:t>CATEGORIE DI RISCHIO</a:t>
            </a:r>
            <a:endParaRPr b="0" lang="it-IT" sz="1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TextShape 1"/>
          <p:cNvSpPr txBox="1"/>
          <p:nvPr/>
        </p:nvSpPr>
        <p:spPr>
          <a:xfrm>
            <a:off x="6458040" y="4767120"/>
            <a:ext cx="2057040" cy="2743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1EF53C8F-4962-46D2-B6B6-90335AD435BD}" type="slidenum">
              <a:rPr b="0" lang="it-IT" sz="1050" spc="-1" strike="noStrike">
                <a:solidFill>
                  <a:srgbClr val="8b8b8b"/>
                </a:solidFill>
                <a:latin typeface="Calibri"/>
                <a:ea typeface="MS PGothic"/>
              </a:rPr>
              <a:t>&lt;numero&gt;</a:t>
            </a:fld>
            <a:endParaRPr b="0" lang="it-IT" sz="1050" spc="-1" strike="noStrike">
              <a:latin typeface="Times New Roman"/>
            </a:endParaRPr>
          </a:p>
        </p:txBody>
      </p:sp>
      <p:graphicFrame>
        <p:nvGraphicFramePr>
          <p:cNvPr id="185" name="Table 2"/>
          <p:cNvGraphicFramePr/>
          <p:nvPr/>
        </p:nvGraphicFramePr>
        <p:xfrm>
          <a:off x="420120" y="795960"/>
          <a:ext cx="4354200" cy="2861640"/>
        </p:xfrm>
        <a:graphic>
          <a:graphicData uri="http://schemas.openxmlformats.org/drawingml/2006/table">
            <a:tbl>
              <a:tblPr/>
              <a:tblGrid>
                <a:gridCol w="1634760"/>
                <a:gridCol w="903960"/>
                <a:gridCol w="903960"/>
                <a:gridCol w="911520"/>
              </a:tblGrid>
              <a:tr h="190800">
                <a:tc rowSpan="2"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Ente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 gridSpan="3"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ffffff"/>
                          </a:solidFill>
                          <a:latin typeface="Calibri Light"/>
                        </a:rPr>
                        <a:t>PERSONALE SCOLASTICO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</a:tr>
              <a:tr h="190800">
                <a:tc vMerge="1"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I dosi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II dosi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Totale dosi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ALESSANDRIA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6.967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41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7.008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ASTI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3.317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3.319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BIELLA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2.383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2.385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CITTA' DI TORINO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17.223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110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17.333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CUNEO 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6.889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6.893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CUNEO 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3.352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71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3.423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NOVARA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6.556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6.556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TORINO 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9.220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38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9.258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TORINO 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8.146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49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8.195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TORINO 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5.195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5.199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VERBANO-CUSIO-OSSOLA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3.082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3.098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VERCELLI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2.939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146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3.085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44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Totale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75.269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483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75.752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</a:tr>
            </a:tbl>
          </a:graphicData>
        </a:graphic>
      </p:graphicFrame>
      <p:sp>
        <p:nvSpPr>
          <p:cNvPr id="186" name="CustomShape 3"/>
          <p:cNvSpPr/>
          <p:nvPr/>
        </p:nvSpPr>
        <p:spPr>
          <a:xfrm>
            <a:off x="340920" y="4680"/>
            <a:ext cx="5643360" cy="663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1" lang="it-IT" sz="2000" spc="-1" strike="noStrike">
                <a:solidFill>
                  <a:srgbClr val="000000"/>
                </a:solidFill>
                <a:latin typeface="Calibri"/>
                <a:ea typeface="MS PGothic"/>
              </a:rPr>
              <a:t>Vaccinazioni personale scolastico</a:t>
            </a:r>
            <a:endParaRPr b="0" lang="it-IT" sz="2000" spc="-1" strike="noStrike">
              <a:latin typeface="Arial"/>
            </a:endParaRPr>
          </a:p>
        </p:txBody>
      </p:sp>
      <p:sp>
        <p:nvSpPr>
          <p:cNvPr id="187" name="CustomShape 4"/>
          <p:cNvSpPr/>
          <p:nvPr/>
        </p:nvSpPr>
        <p:spPr>
          <a:xfrm>
            <a:off x="415800" y="4074840"/>
            <a:ext cx="2878200" cy="149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1179"/>
              </a:lnSpc>
            </a:pPr>
            <a:r>
              <a:rPr b="0" lang="it-IT" sz="800" spc="-1" strike="noStrike">
                <a:solidFill>
                  <a:srgbClr val="000000"/>
                </a:solidFill>
                <a:latin typeface="Calibri Light"/>
                <a:ea typeface="MS PGothic"/>
              </a:rPr>
              <a:t>Data aggiornamento: 13/04/2021 h. 17:30:00 – Fonte dati: SIRVa</a:t>
            </a:r>
            <a:endParaRPr b="0" lang="it-IT" sz="800" spc="-1" strike="noStrike">
              <a:latin typeface="Arial"/>
            </a:endParaRPr>
          </a:p>
        </p:txBody>
      </p:sp>
      <p:sp>
        <p:nvSpPr>
          <p:cNvPr id="188" name="CustomShape 5"/>
          <p:cNvSpPr/>
          <p:nvPr/>
        </p:nvSpPr>
        <p:spPr>
          <a:xfrm>
            <a:off x="5646960" y="0"/>
            <a:ext cx="3496680" cy="513864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9" name="CustomShape 6"/>
          <p:cNvSpPr/>
          <p:nvPr/>
        </p:nvSpPr>
        <p:spPr>
          <a:xfrm>
            <a:off x="5932080" y="1651320"/>
            <a:ext cx="3061800" cy="1207800"/>
          </a:xfrm>
          <a:prstGeom prst="rect">
            <a:avLst/>
          </a:prstGeom>
          <a:noFill/>
          <a:ln w="126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0" rIns="0" tIns="0" bIns="0">
            <a:noAutofit/>
          </a:bodyPr>
          <a:p>
            <a:pPr>
              <a:lnSpc>
                <a:spcPct val="100000"/>
              </a:lnSpc>
            </a:pPr>
            <a:r>
              <a:rPr b="1" lang="it-IT" sz="800" spc="-1" strike="noStrike">
                <a:solidFill>
                  <a:srgbClr val="222a35"/>
                </a:solidFill>
                <a:latin typeface="Calibri"/>
                <a:ea typeface="MS PGothic"/>
              </a:rPr>
              <a:t>40</a:t>
            </a:r>
            <a:r>
              <a:rPr b="0" lang="it-IT" sz="800" spc="-1" strike="noStrike">
                <a:solidFill>
                  <a:srgbClr val="222a35"/>
                </a:solidFill>
                <a:latin typeface="Calibri"/>
                <a:ea typeface="MS PGothic"/>
              </a:rPr>
              <a:t> - Personale scolastico docente - c19</a:t>
            </a:r>
            <a:endParaRPr b="0" lang="it-IT" sz="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it-IT" sz="800" spc="-1" strike="noStrike">
                <a:solidFill>
                  <a:srgbClr val="222a35"/>
                </a:solidFill>
                <a:latin typeface="Calibri"/>
                <a:ea typeface="MS PGothic"/>
              </a:rPr>
              <a:t>41</a:t>
            </a:r>
            <a:r>
              <a:rPr b="0" lang="it-IT" sz="800" spc="-1" strike="noStrike">
                <a:solidFill>
                  <a:srgbClr val="222a35"/>
                </a:solidFill>
                <a:latin typeface="Calibri"/>
                <a:ea typeface="MS PGothic"/>
              </a:rPr>
              <a:t> - Personale scolastico non docente - c19</a:t>
            </a:r>
            <a:endParaRPr b="0" lang="it-IT" sz="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it-IT" sz="800" spc="-1" strike="noStrike">
                <a:solidFill>
                  <a:srgbClr val="222a35"/>
                </a:solidFill>
                <a:latin typeface="Calibri"/>
                <a:ea typeface="MS PGothic"/>
              </a:rPr>
              <a:t>42</a:t>
            </a:r>
            <a:r>
              <a:rPr b="0" lang="it-IT" sz="800" spc="-1" strike="noStrike">
                <a:solidFill>
                  <a:srgbClr val="222a35"/>
                </a:solidFill>
                <a:latin typeface="Calibri"/>
                <a:ea typeface="MS PGothic"/>
              </a:rPr>
              <a:t> - Personale universitario docente - c19</a:t>
            </a:r>
            <a:endParaRPr b="0" lang="it-IT" sz="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it-IT" sz="800" spc="-1" strike="noStrike">
                <a:solidFill>
                  <a:srgbClr val="222a35"/>
                </a:solidFill>
                <a:latin typeface="Calibri"/>
                <a:ea typeface="MS PGothic"/>
              </a:rPr>
              <a:t>43</a:t>
            </a:r>
            <a:r>
              <a:rPr b="0" lang="it-IT" sz="800" spc="-1" strike="noStrike">
                <a:solidFill>
                  <a:srgbClr val="222a35"/>
                </a:solidFill>
                <a:latin typeface="Calibri"/>
                <a:ea typeface="MS PGothic"/>
              </a:rPr>
              <a:t> - Personale universitario non docente - c19</a:t>
            </a:r>
            <a:endParaRPr b="0" lang="it-IT" sz="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it-IT" sz="800" spc="-1" strike="noStrike">
                <a:solidFill>
                  <a:srgbClr val="222a35"/>
                </a:solidFill>
                <a:latin typeface="Calibri"/>
                <a:ea typeface="MS PGothic"/>
              </a:rPr>
              <a:t>44</a:t>
            </a:r>
            <a:r>
              <a:rPr b="0" lang="it-IT" sz="800" spc="-1" strike="noStrike">
                <a:solidFill>
                  <a:srgbClr val="222a35"/>
                </a:solidFill>
                <a:latin typeface="Calibri"/>
                <a:ea typeface="MS PGothic"/>
              </a:rPr>
              <a:t> - Personale scuole non paritarie docente - c19</a:t>
            </a:r>
            <a:endParaRPr b="0" lang="it-IT" sz="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it-IT" sz="800" spc="-1" strike="noStrike">
                <a:solidFill>
                  <a:srgbClr val="222a35"/>
                </a:solidFill>
                <a:latin typeface="Calibri"/>
                <a:ea typeface="MS PGothic"/>
              </a:rPr>
              <a:t>45</a:t>
            </a:r>
            <a:r>
              <a:rPr b="0" lang="it-IT" sz="800" spc="-1" strike="noStrike">
                <a:solidFill>
                  <a:srgbClr val="222a35"/>
                </a:solidFill>
                <a:latin typeface="Calibri"/>
                <a:ea typeface="MS PGothic"/>
              </a:rPr>
              <a:t> - Personale scuole non paritarie non docente - c19</a:t>
            </a:r>
            <a:endParaRPr b="0" lang="it-IT" sz="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it-IT" sz="800" spc="-1" strike="noStrike">
                <a:solidFill>
                  <a:srgbClr val="222a35"/>
                </a:solidFill>
                <a:latin typeface="Calibri"/>
                <a:ea typeface="MS PGothic"/>
              </a:rPr>
              <a:t>46</a:t>
            </a:r>
            <a:r>
              <a:rPr b="0" lang="it-IT" sz="800" spc="-1" strike="noStrike">
                <a:solidFill>
                  <a:srgbClr val="222a35"/>
                </a:solidFill>
                <a:latin typeface="Calibri"/>
                <a:ea typeface="MS PGothic"/>
              </a:rPr>
              <a:t> - Personale attività didattiche in corsi di ifp docente c19</a:t>
            </a:r>
            <a:endParaRPr b="0" lang="it-IT" sz="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it-IT" sz="800" spc="-1" strike="noStrike">
                <a:solidFill>
                  <a:srgbClr val="222a35"/>
                </a:solidFill>
                <a:latin typeface="Calibri"/>
                <a:ea typeface="MS PGothic"/>
              </a:rPr>
              <a:t>47</a:t>
            </a:r>
            <a:r>
              <a:rPr b="0" lang="it-IT" sz="800" spc="-1" strike="noStrike">
                <a:solidFill>
                  <a:srgbClr val="222a35"/>
                </a:solidFill>
                <a:latin typeface="Calibri"/>
                <a:ea typeface="MS PGothic"/>
              </a:rPr>
              <a:t> - Personale attività didattiche in corsi di ifp non docente c19</a:t>
            </a:r>
            <a:endParaRPr b="0" lang="it-IT" sz="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800" spc="-1" strike="noStrike">
              <a:latin typeface="Arial"/>
            </a:endParaRPr>
          </a:p>
        </p:txBody>
      </p:sp>
      <p:sp>
        <p:nvSpPr>
          <p:cNvPr id="190" name="CustomShape 7"/>
          <p:cNvSpPr/>
          <p:nvPr/>
        </p:nvSpPr>
        <p:spPr>
          <a:xfrm>
            <a:off x="5932080" y="1071360"/>
            <a:ext cx="2302560" cy="297360"/>
          </a:xfrm>
          <a:prstGeom prst="rect">
            <a:avLst/>
          </a:prstGeom>
          <a:noFill/>
          <a:ln w="126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0" rIns="0" tIns="0" bIns="0">
            <a:noAutofit/>
          </a:bodyPr>
          <a:p>
            <a:pPr>
              <a:lnSpc>
                <a:spcPct val="100000"/>
              </a:lnSpc>
              <a:spcAft>
                <a:spcPts val="601"/>
              </a:spcAft>
            </a:pPr>
            <a:r>
              <a:rPr b="1" lang="it-IT" sz="1000" spc="-1" strike="noStrike">
                <a:solidFill>
                  <a:srgbClr val="000000"/>
                </a:solidFill>
                <a:latin typeface="Calibri"/>
                <a:ea typeface="MS PGothic"/>
              </a:rPr>
              <a:t>SONO STATE CONTEGGIATE LE SEGUENTI</a:t>
            </a:r>
            <a:br/>
            <a:r>
              <a:rPr b="1" lang="it-IT" sz="1000" spc="-1" strike="noStrike">
                <a:solidFill>
                  <a:srgbClr val="000000"/>
                </a:solidFill>
                <a:latin typeface="Calibri"/>
                <a:ea typeface="MS PGothic"/>
              </a:rPr>
              <a:t>CATEGORIE DI RISCHIO</a:t>
            </a:r>
            <a:endParaRPr b="0" lang="it-IT" sz="1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extShape 1"/>
          <p:cNvSpPr txBox="1"/>
          <p:nvPr/>
        </p:nvSpPr>
        <p:spPr>
          <a:xfrm>
            <a:off x="6458040" y="4767120"/>
            <a:ext cx="2057040" cy="2743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4BDA07D8-CFAC-4AC9-8987-A03743F3AA16}" type="slidenum">
              <a:rPr b="0" lang="it-IT" sz="1050" spc="-1" strike="noStrike">
                <a:solidFill>
                  <a:srgbClr val="8b8b8b"/>
                </a:solidFill>
                <a:latin typeface="Calibri"/>
                <a:ea typeface="MS PGothic"/>
              </a:rPr>
              <a:t>&lt;numero&gt;</a:t>
            </a:fld>
            <a:endParaRPr b="0" lang="it-IT" sz="1050" spc="-1" strike="noStrike">
              <a:latin typeface="Times New Roman"/>
            </a:endParaRPr>
          </a:p>
        </p:txBody>
      </p:sp>
      <p:graphicFrame>
        <p:nvGraphicFramePr>
          <p:cNvPr id="192" name="Table 2"/>
          <p:cNvGraphicFramePr/>
          <p:nvPr/>
        </p:nvGraphicFramePr>
        <p:xfrm>
          <a:off x="415800" y="762480"/>
          <a:ext cx="4346640" cy="2861640"/>
        </p:xfrm>
        <a:graphic>
          <a:graphicData uri="http://schemas.openxmlformats.org/drawingml/2006/table">
            <a:tbl>
              <a:tblPr/>
              <a:tblGrid>
                <a:gridCol w="1634760"/>
                <a:gridCol w="903960"/>
                <a:gridCol w="903960"/>
                <a:gridCol w="903960"/>
              </a:tblGrid>
              <a:tr h="190800">
                <a:tc rowSpan="2"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Ente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 gridSpan="3"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ffffff"/>
                          </a:solidFill>
                          <a:latin typeface="Calibri Light"/>
                        </a:rPr>
                        <a:t>PROTEZIONE CIVILE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</a:tr>
              <a:tr h="190800">
                <a:tc vMerge="1"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I dosi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II dosi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Totale dosi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ALESSANDRIA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769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61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830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ASTI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222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251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BIELLA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178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178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CITTA' DI TORINO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252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259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CUNEO 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1.090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1.109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CUNEO 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554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573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NOVARA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547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547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TORINO 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1.051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39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1.090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TORINO 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1.049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8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1.057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TORINO 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363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363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VERBANO-CUSIO-OSSOLA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537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538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VERCELLI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405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30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435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44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Totale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7.017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213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7.230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</a:tr>
            </a:tbl>
          </a:graphicData>
        </a:graphic>
      </p:graphicFrame>
      <p:sp>
        <p:nvSpPr>
          <p:cNvPr id="193" name="CustomShape 3"/>
          <p:cNvSpPr/>
          <p:nvPr/>
        </p:nvSpPr>
        <p:spPr>
          <a:xfrm>
            <a:off x="415800" y="4074840"/>
            <a:ext cx="2878200" cy="149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1179"/>
              </a:lnSpc>
            </a:pPr>
            <a:r>
              <a:rPr b="0" lang="it-IT" sz="800" spc="-1" strike="noStrike">
                <a:solidFill>
                  <a:srgbClr val="000000"/>
                </a:solidFill>
                <a:latin typeface="Calibri Light"/>
                <a:ea typeface="MS PGothic"/>
              </a:rPr>
              <a:t>Data aggiornamento: 13/04/2021 h. 17:30:00 – Fonte dati: SIRVa</a:t>
            </a:r>
            <a:endParaRPr b="0" lang="it-IT" sz="800" spc="-1" strike="noStrike">
              <a:latin typeface="Arial"/>
            </a:endParaRPr>
          </a:p>
        </p:txBody>
      </p:sp>
      <p:sp>
        <p:nvSpPr>
          <p:cNvPr id="194" name="CustomShape 4"/>
          <p:cNvSpPr/>
          <p:nvPr/>
        </p:nvSpPr>
        <p:spPr>
          <a:xfrm>
            <a:off x="340920" y="4680"/>
            <a:ext cx="5643360" cy="663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1" lang="it-IT" sz="2000" spc="-1" strike="noStrike">
                <a:solidFill>
                  <a:srgbClr val="000000"/>
                </a:solidFill>
                <a:latin typeface="Calibri"/>
                <a:ea typeface="MS PGothic"/>
              </a:rPr>
              <a:t>Vaccinazioni Protezione Civile</a:t>
            </a:r>
            <a:endParaRPr b="0" lang="it-IT" sz="2000" spc="-1" strike="noStrike">
              <a:latin typeface="Arial"/>
            </a:endParaRPr>
          </a:p>
        </p:txBody>
      </p:sp>
      <p:sp>
        <p:nvSpPr>
          <p:cNvPr id="195" name="CustomShape 5"/>
          <p:cNvSpPr/>
          <p:nvPr/>
        </p:nvSpPr>
        <p:spPr>
          <a:xfrm>
            <a:off x="6458040" y="4767120"/>
            <a:ext cx="2057040" cy="27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71C63C67-00B8-4F44-932F-D045171FF8CC}" type="slidenum">
              <a:rPr b="0" lang="it-IT" sz="1050" spc="-1" strike="noStrike">
                <a:solidFill>
                  <a:srgbClr val="000000"/>
                </a:solidFill>
                <a:latin typeface="Calibri"/>
                <a:ea typeface="MS PGothic"/>
              </a:rPr>
              <a:t>&lt;numero&gt;</a:t>
            </a:fld>
            <a:endParaRPr b="0" lang="it-IT" sz="1050" spc="-1" strike="noStrike">
              <a:latin typeface="Arial"/>
            </a:endParaRPr>
          </a:p>
        </p:txBody>
      </p:sp>
      <p:sp>
        <p:nvSpPr>
          <p:cNvPr id="196" name="CustomShape 6"/>
          <p:cNvSpPr/>
          <p:nvPr/>
        </p:nvSpPr>
        <p:spPr>
          <a:xfrm>
            <a:off x="5646960" y="0"/>
            <a:ext cx="3496680" cy="513864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7" name="CustomShape 7"/>
          <p:cNvSpPr/>
          <p:nvPr/>
        </p:nvSpPr>
        <p:spPr>
          <a:xfrm>
            <a:off x="5932080" y="1651320"/>
            <a:ext cx="3061800" cy="1207800"/>
          </a:xfrm>
          <a:prstGeom prst="rect">
            <a:avLst/>
          </a:prstGeom>
          <a:noFill/>
          <a:ln w="126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0" rIns="0" tIns="0" bIns="0">
            <a:noAutofit/>
          </a:bodyPr>
          <a:p>
            <a:pPr>
              <a:lnSpc>
                <a:spcPct val="100000"/>
              </a:lnSpc>
            </a:pPr>
            <a:r>
              <a:rPr b="1" lang="it-IT" sz="800" spc="-1" strike="noStrike">
                <a:solidFill>
                  <a:srgbClr val="222a35"/>
                </a:solidFill>
                <a:latin typeface="Calibri"/>
                <a:ea typeface="MS PGothic"/>
              </a:rPr>
              <a:t>67</a:t>
            </a:r>
            <a:r>
              <a:rPr b="0" lang="it-IT" sz="800" spc="-1" strike="noStrike">
                <a:solidFill>
                  <a:srgbClr val="222a35"/>
                </a:solidFill>
                <a:latin typeface="Calibri"/>
                <a:ea typeface="MS PGothic"/>
              </a:rPr>
              <a:t>- Protezione civile p1 - c19</a:t>
            </a:r>
            <a:endParaRPr b="0" lang="it-IT" sz="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it-IT" sz="800" spc="-1" strike="noStrike">
                <a:solidFill>
                  <a:srgbClr val="222a35"/>
                </a:solidFill>
                <a:latin typeface="Calibri"/>
                <a:ea typeface="MS PGothic"/>
              </a:rPr>
              <a:t>68</a:t>
            </a:r>
            <a:r>
              <a:rPr b="0" lang="it-IT" sz="800" spc="-1" strike="noStrike">
                <a:solidFill>
                  <a:srgbClr val="222a35"/>
                </a:solidFill>
                <a:latin typeface="Calibri"/>
                <a:ea typeface="MS PGothic"/>
              </a:rPr>
              <a:t>- Protezione civile p2 - c19</a:t>
            </a:r>
            <a:endParaRPr b="0" lang="it-IT" sz="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800" spc="-1" strike="noStrike">
              <a:latin typeface="Arial"/>
            </a:endParaRPr>
          </a:p>
        </p:txBody>
      </p:sp>
      <p:sp>
        <p:nvSpPr>
          <p:cNvPr id="198" name="CustomShape 8"/>
          <p:cNvSpPr/>
          <p:nvPr/>
        </p:nvSpPr>
        <p:spPr>
          <a:xfrm>
            <a:off x="5932080" y="1071360"/>
            <a:ext cx="2302560" cy="297360"/>
          </a:xfrm>
          <a:prstGeom prst="rect">
            <a:avLst/>
          </a:prstGeom>
          <a:noFill/>
          <a:ln w="126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0" rIns="0" tIns="0" bIns="0">
            <a:noAutofit/>
          </a:bodyPr>
          <a:p>
            <a:pPr>
              <a:lnSpc>
                <a:spcPct val="100000"/>
              </a:lnSpc>
              <a:spcAft>
                <a:spcPts val="601"/>
              </a:spcAft>
            </a:pPr>
            <a:r>
              <a:rPr b="1" lang="it-IT" sz="1000" spc="-1" strike="noStrike">
                <a:solidFill>
                  <a:srgbClr val="000000"/>
                </a:solidFill>
                <a:latin typeface="Calibri"/>
                <a:ea typeface="MS PGothic"/>
              </a:rPr>
              <a:t>SONO STATE CONTEGGIATE LE SEGUENTI</a:t>
            </a:r>
            <a:br/>
            <a:r>
              <a:rPr b="1" lang="it-IT" sz="1000" spc="-1" strike="noStrike">
                <a:solidFill>
                  <a:srgbClr val="000000"/>
                </a:solidFill>
                <a:latin typeface="Calibri"/>
                <a:ea typeface="MS PGothic"/>
              </a:rPr>
              <a:t>CATEGORIE DI RISCHIO</a:t>
            </a:r>
            <a:endParaRPr b="0" lang="it-IT" sz="1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CustomShape 1"/>
          <p:cNvSpPr/>
          <p:nvPr/>
        </p:nvSpPr>
        <p:spPr>
          <a:xfrm>
            <a:off x="363240" y="4207680"/>
            <a:ext cx="6818760" cy="212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it-IT" sz="800" spc="-1" strike="noStrike">
                <a:solidFill>
                  <a:srgbClr val="000000"/>
                </a:solidFill>
                <a:latin typeface="Calibri Light"/>
                <a:ea typeface="MS PGothic"/>
              </a:rPr>
              <a:t>E’ prevista la raccolta delle preadesioni per le persone affette da varie patologie entro il mese di aprile (età compresa tra i 16 e i 60 anni)</a:t>
            </a:r>
            <a:endParaRPr b="0" lang="it-IT" sz="800" spc="-1" strike="noStrike">
              <a:latin typeface="Arial"/>
            </a:endParaRPr>
          </a:p>
        </p:txBody>
      </p:sp>
      <p:sp>
        <p:nvSpPr>
          <p:cNvPr id="200" name="CustomShape 2"/>
          <p:cNvSpPr/>
          <p:nvPr/>
        </p:nvSpPr>
        <p:spPr>
          <a:xfrm>
            <a:off x="340920" y="4680"/>
            <a:ext cx="5643360" cy="663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1" lang="it-IT" sz="2000" spc="-1" strike="noStrike">
                <a:solidFill>
                  <a:srgbClr val="000000"/>
                </a:solidFill>
                <a:latin typeface="Calibri"/>
                <a:ea typeface="MS PGothic"/>
              </a:rPr>
              <a:t>Preadesioni nuove coorti (da marzo)</a:t>
            </a:r>
            <a:endParaRPr b="0" lang="it-IT" sz="2000" spc="-1" strike="noStrike">
              <a:latin typeface="Arial"/>
            </a:endParaRPr>
          </a:p>
        </p:txBody>
      </p:sp>
      <p:graphicFrame>
        <p:nvGraphicFramePr>
          <p:cNvPr id="201" name="Table 3"/>
          <p:cNvGraphicFramePr/>
          <p:nvPr/>
        </p:nvGraphicFramePr>
        <p:xfrm>
          <a:off x="423720" y="1065240"/>
          <a:ext cx="7886520" cy="2525400"/>
        </p:xfrm>
        <a:graphic>
          <a:graphicData uri="http://schemas.openxmlformats.org/drawingml/2006/table">
            <a:tbl>
              <a:tblPr/>
              <a:tblGrid>
                <a:gridCol w="2208600"/>
                <a:gridCol w="1514880"/>
                <a:gridCol w="1225440"/>
                <a:gridCol w="1271880"/>
                <a:gridCol w="1109880"/>
                <a:gridCol w="555840"/>
              </a:tblGrid>
              <a:tr h="541080">
                <a:tc>
                  <a:txBody>
                    <a:bodyPr lIns="6840" rIns="6840" tIns="68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ASL di Domicilio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6840" marR="684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6840" rIns="6840" tIns="68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Soggetti estremamente vulnerabili e con grave disabilità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6840" marR="684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6840" rIns="6840" tIns="68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Conviventi di soggetti ad alto rischio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6840" marR="684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6840" rIns="6840" tIns="68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Soggetti con età compresa tra 70 e 79 anni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6840" marR="684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6840" rIns="6840" tIns="68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Soggetti con età compresa tra 60 e 69 anni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6840" marR="684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6840" rIns="6840" tIns="68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Totale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6840" marR="684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007fc3"/>
                    </a:solidFill>
                  </a:tcPr>
                </a:tc>
              </a:tr>
              <a:tr h="152640">
                <a:tc>
                  <a:txBody>
                    <a:bodyPr lIns="72000" rIns="6840" tIns="684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ALESSANDRIA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684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17.229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4.596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26.456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16.442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64.723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</a:tr>
              <a:tr h="152640">
                <a:tc>
                  <a:txBody>
                    <a:bodyPr lIns="72000" rIns="6840" tIns="684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ASTI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684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7.415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2.076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12.187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7.471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29.149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</a:tr>
              <a:tr h="152640">
                <a:tc>
                  <a:txBody>
                    <a:bodyPr lIns="72000" rIns="6840" tIns="684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BIELLA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684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5.374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1.889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9.473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5.745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22.481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</a:tr>
              <a:tr h="152640">
                <a:tc>
                  <a:txBody>
                    <a:bodyPr lIns="72000" rIns="6840" tIns="684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CUNEO 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684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11.829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4.140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25.473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17.116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58.558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</a:tr>
              <a:tr h="152640">
                <a:tc>
                  <a:txBody>
                    <a:bodyPr lIns="72000" rIns="6840" tIns="684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CUNEO 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684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6.583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2.297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8.926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6.315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24.121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</a:tr>
              <a:tr h="152640">
                <a:tc>
                  <a:txBody>
                    <a:bodyPr lIns="72000" rIns="6840" tIns="684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NOVARA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684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12.665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4.216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20.152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16.165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53.198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</a:tr>
              <a:tr h="152640">
                <a:tc>
                  <a:txBody>
                    <a:bodyPr lIns="72000" rIns="6840" tIns="684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CITTA' DI TORINO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684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33.777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10.374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47.574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29.558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121.283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</a:tr>
              <a:tr h="152640">
                <a:tc>
                  <a:txBody>
                    <a:bodyPr lIns="72000" rIns="6840" tIns="684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TORINO 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684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20.223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6.590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35.188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22.783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84.784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</a:tr>
              <a:tr h="152640">
                <a:tc>
                  <a:txBody>
                    <a:bodyPr lIns="72000" rIns="6840" tIns="684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TORINO 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684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20.477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5.954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29.637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19.777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75.845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</a:tr>
              <a:tr h="152640">
                <a:tc>
                  <a:txBody>
                    <a:bodyPr lIns="72000" rIns="6840" tIns="684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TORINO 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684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11.440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3.539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19.128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12.402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46.509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</a:tr>
              <a:tr h="152640">
                <a:tc>
                  <a:txBody>
                    <a:bodyPr lIns="72000" rIns="6840" tIns="684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VERCELLI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684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5.628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1.789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10.711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6.827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24.955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</a:tr>
              <a:tr h="152640">
                <a:tc>
                  <a:txBody>
                    <a:bodyPr lIns="72000" rIns="6840" tIns="684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VERBANO-CUSIO-OSSOLA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684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5.580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1.616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11.263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7.114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25.573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noFill/>
                  </a:tcPr>
                </a:tc>
              </a:tr>
              <a:tr h="152640">
                <a:tc>
                  <a:txBody>
                    <a:bodyPr lIns="72000" rIns="72000" tIns="684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TOTALE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2000"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158.220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49.076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256.168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167.715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631.179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007fc3"/>
                    </a:solidFill>
                  </a:tcPr>
                </a:tc>
              </a:tr>
            </a:tbl>
          </a:graphicData>
        </a:graphic>
      </p:graphicFrame>
      <p:pic>
        <p:nvPicPr>
          <p:cNvPr id="202" name="Immagine 4" descr=""/>
          <p:cNvPicPr/>
          <p:nvPr/>
        </p:nvPicPr>
        <p:blipFill>
          <a:blip r:embed="rId2"/>
          <a:stretch/>
        </p:blipFill>
        <p:spPr>
          <a:xfrm>
            <a:off x="8462880" y="4481640"/>
            <a:ext cx="525600" cy="532080"/>
          </a:xfrm>
          <a:prstGeom prst="rect">
            <a:avLst/>
          </a:prstGeom>
          <a:ln>
            <a:noFill/>
          </a:ln>
        </p:spPr>
      </p:pic>
      <p:sp>
        <p:nvSpPr>
          <p:cNvPr id="203" name="CustomShape 4"/>
          <p:cNvSpPr/>
          <p:nvPr/>
        </p:nvSpPr>
        <p:spPr>
          <a:xfrm>
            <a:off x="381960" y="4481640"/>
            <a:ext cx="5973480" cy="239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ts val="1179"/>
              </a:lnSpc>
            </a:pPr>
            <a:r>
              <a:rPr b="0" lang="it-IT" sz="800" spc="-1" strike="noStrike">
                <a:solidFill>
                  <a:srgbClr val="000000"/>
                </a:solidFill>
                <a:latin typeface="Calibri Light"/>
                <a:ea typeface="MS PGothic"/>
              </a:rPr>
              <a:t>Data aggiornamento: 14/04/2021 h. 10:30:00 – Fonte dati: Piattaforma Preadesioni «Il Piemonte ti vaccina»/Piattaforma Covid-19</a:t>
            </a:r>
            <a:endParaRPr b="0" lang="it-IT" sz="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" name="Table 1"/>
          <p:cNvGraphicFramePr/>
          <p:nvPr/>
        </p:nvGraphicFramePr>
        <p:xfrm>
          <a:off x="415800" y="665640"/>
          <a:ext cx="4405320" cy="3601080"/>
        </p:xfrm>
        <a:graphic>
          <a:graphicData uri="http://schemas.openxmlformats.org/drawingml/2006/table">
            <a:tbl>
              <a:tblPr/>
              <a:tblGrid>
                <a:gridCol w="1657080"/>
                <a:gridCol w="916200"/>
                <a:gridCol w="916200"/>
                <a:gridCol w="916200"/>
              </a:tblGrid>
              <a:tr h="171360">
                <a:tc rowSpan="2"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Ente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 gridSpan="3"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ffffff"/>
                          </a:solidFill>
                          <a:latin typeface="Calibri Light"/>
                        </a:rPr>
                        <a:t>ESTREMAMENTE VULNERABILI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</a:tr>
              <a:tr h="171360">
                <a:tc vMerge="1"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I dosi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II dosi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Totale dosi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</a:tr>
              <a:tr h="171360">
                <a:tc>
                  <a:txBody>
                    <a:bodyPr lIns="72000" rIns="612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ALESSANDRIA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2.712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2.712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1360">
                <a:tc>
                  <a:txBody>
                    <a:bodyPr lIns="72000" rIns="612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ASTI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2.787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119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2.906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1360">
                <a:tc>
                  <a:txBody>
                    <a:bodyPr lIns="72000" rIns="612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BIELLA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2.081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282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2.363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1360">
                <a:tc>
                  <a:txBody>
                    <a:bodyPr lIns="72000" rIns="612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CITTA' DI TORINO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7.761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92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7.853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1360">
                <a:tc>
                  <a:txBody>
                    <a:bodyPr lIns="72000" rIns="612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CUNEO 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1.696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340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2.036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1360">
                <a:tc>
                  <a:txBody>
                    <a:bodyPr lIns="72000" rIns="612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CUNEO 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2.206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2.206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1360">
                <a:tc>
                  <a:txBody>
                    <a:bodyPr lIns="72000" rIns="612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NOVARA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2.738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179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2.917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1360">
                <a:tc>
                  <a:txBody>
                    <a:bodyPr lIns="72000" rIns="612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TORINO 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4.796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43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4.839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1360">
                <a:tc>
                  <a:txBody>
                    <a:bodyPr lIns="72000" rIns="612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TORINO 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6.101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6.106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1360">
                <a:tc>
                  <a:txBody>
                    <a:bodyPr lIns="72000" rIns="612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TORINO 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2.185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90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2.275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1360">
                <a:tc>
                  <a:txBody>
                    <a:bodyPr lIns="72000" rIns="612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VERBANO-CUSIO-OSSOLA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1.263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1.263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1360">
                <a:tc>
                  <a:txBody>
                    <a:bodyPr lIns="72000" rIns="612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VERCELLI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810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146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956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1360">
                <a:tc>
                  <a:txBody>
                    <a:bodyPr lIns="72000" rIns="612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AOU CITTA' DELLA SALUTE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69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69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1360">
                <a:tc>
                  <a:txBody>
                    <a:bodyPr lIns="72000" rIns="612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AOU S. LUIGI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760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760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1360">
                <a:tc>
                  <a:txBody>
                    <a:bodyPr lIns="72000" rIns="612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ASO AL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1360">
                <a:tc>
                  <a:txBody>
                    <a:bodyPr lIns="72000" rIns="612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ASO CN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345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345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1360">
                <a:tc>
                  <a:txBody>
                    <a:bodyPr lIns="72000" rIns="612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ASO MAURIZIANO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343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343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1360">
                <a:tc>
                  <a:txBody>
                    <a:bodyPr lIns="72000" rIns="612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ASO NO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cac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220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cac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cac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220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cac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3880">
                <a:tc>
                  <a:txBody>
                    <a:bodyPr lIns="72000" rIns="612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Totale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200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cac9d9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38.873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cac9d9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1.296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cac9d9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40.169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cac9d9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</a:tr>
            </a:tbl>
          </a:graphicData>
        </a:graphic>
      </p:graphicFrame>
      <p:sp>
        <p:nvSpPr>
          <p:cNvPr id="205" name="CustomShape 2"/>
          <p:cNvSpPr/>
          <p:nvPr/>
        </p:nvSpPr>
        <p:spPr>
          <a:xfrm>
            <a:off x="415800" y="4628880"/>
            <a:ext cx="2878200" cy="149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1179"/>
              </a:lnSpc>
            </a:pPr>
            <a:r>
              <a:rPr b="0" lang="it-IT" sz="800" spc="-1" strike="noStrike">
                <a:solidFill>
                  <a:srgbClr val="000000"/>
                </a:solidFill>
                <a:latin typeface="Calibri Light"/>
                <a:ea typeface="MS PGothic"/>
              </a:rPr>
              <a:t>Data aggiornamento: 13/04/2021 h. 17:30:00 – Fonte dati: SIRVa</a:t>
            </a:r>
            <a:endParaRPr b="0" lang="it-IT" sz="800" spc="-1" strike="noStrike">
              <a:latin typeface="Arial"/>
            </a:endParaRPr>
          </a:p>
        </p:txBody>
      </p:sp>
      <p:sp>
        <p:nvSpPr>
          <p:cNvPr id="206" name="CustomShape 3"/>
          <p:cNvSpPr/>
          <p:nvPr/>
        </p:nvSpPr>
        <p:spPr>
          <a:xfrm>
            <a:off x="340920" y="4680"/>
            <a:ext cx="5643360" cy="663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1" lang="it-IT" sz="2000" spc="-1" strike="noStrike">
                <a:solidFill>
                  <a:srgbClr val="000000"/>
                </a:solidFill>
                <a:latin typeface="Calibri"/>
                <a:ea typeface="MS PGothic"/>
              </a:rPr>
              <a:t>Vaccinazioni estremamente vulnerabili</a:t>
            </a:r>
            <a:endParaRPr b="0" lang="it-IT" sz="2000" spc="-1" strike="noStrike">
              <a:latin typeface="Arial"/>
            </a:endParaRPr>
          </a:p>
        </p:txBody>
      </p:sp>
      <p:sp>
        <p:nvSpPr>
          <p:cNvPr id="207" name="CustomShape 4"/>
          <p:cNvSpPr/>
          <p:nvPr/>
        </p:nvSpPr>
        <p:spPr>
          <a:xfrm>
            <a:off x="5646960" y="0"/>
            <a:ext cx="3496680" cy="513864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8" name="CustomShape 5"/>
          <p:cNvSpPr/>
          <p:nvPr/>
        </p:nvSpPr>
        <p:spPr>
          <a:xfrm>
            <a:off x="5932080" y="1651320"/>
            <a:ext cx="3061800" cy="1207800"/>
          </a:xfrm>
          <a:prstGeom prst="rect">
            <a:avLst/>
          </a:prstGeom>
          <a:noFill/>
          <a:ln w="126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0" rIns="0" tIns="0" bIns="0">
            <a:noAutofit/>
          </a:bodyPr>
          <a:p>
            <a:pPr>
              <a:lnSpc>
                <a:spcPct val="100000"/>
              </a:lnSpc>
            </a:pPr>
            <a:r>
              <a:rPr b="1" lang="it-IT" sz="800" spc="-1" strike="noStrike">
                <a:solidFill>
                  <a:srgbClr val="222a35"/>
                </a:solidFill>
                <a:latin typeface="Calibri"/>
                <a:ea typeface="MS PGothic"/>
              </a:rPr>
              <a:t>31</a:t>
            </a:r>
            <a:r>
              <a:rPr b="0" lang="it-IT" sz="800" spc="-1" strike="noStrike">
                <a:solidFill>
                  <a:srgbClr val="222a35"/>
                </a:solidFill>
                <a:latin typeface="Calibri"/>
                <a:ea typeface="MS PGothic"/>
              </a:rPr>
              <a:t> - Soggetto estremamente vulnerabile - c19</a:t>
            </a:r>
            <a:endParaRPr b="0" lang="it-IT" sz="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800" spc="-1" strike="noStrike">
              <a:latin typeface="Arial"/>
            </a:endParaRPr>
          </a:p>
        </p:txBody>
      </p:sp>
      <p:sp>
        <p:nvSpPr>
          <p:cNvPr id="209" name="CustomShape 6"/>
          <p:cNvSpPr/>
          <p:nvPr/>
        </p:nvSpPr>
        <p:spPr>
          <a:xfrm>
            <a:off x="5932080" y="1071360"/>
            <a:ext cx="2302560" cy="297360"/>
          </a:xfrm>
          <a:prstGeom prst="rect">
            <a:avLst/>
          </a:prstGeom>
          <a:noFill/>
          <a:ln w="126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0" rIns="0" tIns="0" bIns="0">
            <a:noAutofit/>
          </a:bodyPr>
          <a:p>
            <a:pPr>
              <a:lnSpc>
                <a:spcPct val="100000"/>
              </a:lnSpc>
              <a:spcAft>
                <a:spcPts val="601"/>
              </a:spcAft>
            </a:pPr>
            <a:r>
              <a:rPr b="1" lang="it-IT" sz="1000" spc="-1" strike="noStrike">
                <a:solidFill>
                  <a:srgbClr val="000000"/>
                </a:solidFill>
                <a:latin typeface="Calibri"/>
                <a:ea typeface="MS PGothic"/>
              </a:rPr>
              <a:t>SONO STATE CONTEGGIATE LE SEGUENTI</a:t>
            </a:r>
            <a:br/>
            <a:r>
              <a:rPr b="1" lang="it-IT" sz="1000" spc="-1" strike="noStrike">
                <a:solidFill>
                  <a:srgbClr val="000000"/>
                </a:solidFill>
                <a:latin typeface="Calibri"/>
                <a:ea typeface="MS PGothic"/>
              </a:rPr>
              <a:t>CATEGORIE DI RISCHIO</a:t>
            </a:r>
            <a:endParaRPr b="0" lang="it-IT" sz="1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0" name="Table 1"/>
          <p:cNvGraphicFramePr/>
          <p:nvPr/>
        </p:nvGraphicFramePr>
        <p:xfrm>
          <a:off x="408960" y="687960"/>
          <a:ext cx="4346640" cy="2861640"/>
        </p:xfrm>
        <a:graphic>
          <a:graphicData uri="http://schemas.openxmlformats.org/drawingml/2006/table">
            <a:tbl>
              <a:tblPr/>
              <a:tblGrid>
                <a:gridCol w="1634760"/>
                <a:gridCol w="903960"/>
                <a:gridCol w="903960"/>
                <a:gridCol w="903960"/>
              </a:tblGrid>
              <a:tr h="190800">
                <a:tc rowSpan="2"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Ente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 gridSpan="3"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ffffff"/>
                          </a:solidFill>
                          <a:latin typeface="Calibri Light"/>
                        </a:rPr>
                        <a:t>ETÀ 70 - 79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</a:tr>
              <a:tr h="190800">
                <a:tc vMerge="1"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I dosi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II dosi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Totale dosi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ALESSANDRIA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13.143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647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13.790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ASTI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4.075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250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4.325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BIELLA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3.698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189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3.887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CITTA' DI TORINO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9.338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561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9.899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CUNEO 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6.815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494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7.309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CUNEO 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2.517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184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2.701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NOVARA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8.397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233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8.630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TORINO 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6.941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603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7.544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TORINO 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13.251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603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13.854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TORINO 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8.433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259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8.692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VERBANO-CUSIO-OSSOLA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4.614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163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4.777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80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VERCELLI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3.861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213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4.074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440">
                <a:tc>
                  <a:txBody>
                    <a:bodyPr lIns="72000" rIns="72000" tIns="612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Totale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2000"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85.083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4.399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6120" rIns="6120" tIns="612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89.482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6120" marR="612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</a:tr>
            </a:tbl>
          </a:graphicData>
        </a:graphic>
      </p:graphicFrame>
      <p:sp>
        <p:nvSpPr>
          <p:cNvPr id="211" name="CustomShape 2"/>
          <p:cNvSpPr/>
          <p:nvPr/>
        </p:nvSpPr>
        <p:spPr>
          <a:xfrm>
            <a:off x="408960" y="4575240"/>
            <a:ext cx="2878200" cy="149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1179"/>
              </a:lnSpc>
            </a:pPr>
            <a:r>
              <a:rPr b="0" lang="it-IT" sz="800" spc="-1" strike="noStrike">
                <a:solidFill>
                  <a:srgbClr val="000000"/>
                </a:solidFill>
                <a:latin typeface="Calibri Light"/>
                <a:ea typeface="MS PGothic"/>
              </a:rPr>
              <a:t>Data aggiornamento: 13/04/2021 h. 17:30:00 – Fonte dati: SIRVa</a:t>
            </a:r>
            <a:endParaRPr b="0" lang="it-IT" sz="800" spc="-1" strike="noStrike">
              <a:latin typeface="Arial"/>
            </a:endParaRPr>
          </a:p>
        </p:txBody>
      </p:sp>
      <p:sp>
        <p:nvSpPr>
          <p:cNvPr id="212" name="CustomShape 3"/>
          <p:cNvSpPr/>
          <p:nvPr/>
        </p:nvSpPr>
        <p:spPr>
          <a:xfrm>
            <a:off x="340920" y="4680"/>
            <a:ext cx="5643360" cy="663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1" lang="it-IT" sz="2000" spc="-1" strike="noStrike">
                <a:solidFill>
                  <a:srgbClr val="000000"/>
                </a:solidFill>
                <a:latin typeface="Calibri"/>
                <a:ea typeface="MS PGothic"/>
              </a:rPr>
              <a:t>Vaccinazioni soggetti età 70-79 anni</a:t>
            </a:r>
            <a:endParaRPr b="0" lang="it-IT" sz="2000" spc="-1" strike="noStrike">
              <a:latin typeface="Arial"/>
            </a:endParaRPr>
          </a:p>
        </p:txBody>
      </p:sp>
      <p:sp>
        <p:nvSpPr>
          <p:cNvPr id="213" name="CustomShape 4"/>
          <p:cNvSpPr/>
          <p:nvPr/>
        </p:nvSpPr>
        <p:spPr>
          <a:xfrm>
            <a:off x="5646960" y="0"/>
            <a:ext cx="3496680" cy="513864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4" name="CustomShape 5"/>
          <p:cNvSpPr/>
          <p:nvPr/>
        </p:nvSpPr>
        <p:spPr>
          <a:xfrm>
            <a:off x="5932080" y="1651320"/>
            <a:ext cx="3061800" cy="1207800"/>
          </a:xfrm>
          <a:prstGeom prst="rect">
            <a:avLst/>
          </a:prstGeom>
          <a:noFill/>
          <a:ln w="126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0" rIns="0" tIns="0" bIns="0">
            <a:noAutofit/>
          </a:bodyPr>
          <a:p>
            <a:pPr>
              <a:lnSpc>
                <a:spcPct val="100000"/>
              </a:lnSpc>
            </a:pPr>
            <a:r>
              <a:rPr b="1" lang="it-IT" sz="800" spc="-1" strike="noStrike">
                <a:solidFill>
                  <a:srgbClr val="222a35"/>
                </a:solidFill>
                <a:latin typeface="Calibri"/>
                <a:ea typeface="MS PGothic"/>
              </a:rPr>
              <a:t>93</a:t>
            </a:r>
            <a:r>
              <a:rPr b="0" lang="it-IT" sz="800" spc="-1" strike="noStrike">
                <a:solidFill>
                  <a:srgbClr val="222a35"/>
                </a:solidFill>
                <a:latin typeface="Calibri"/>
                <a:ea typeface="MS PGothic"/>
              </a:rPr>
              <a:t> - Età 70-74 anni - c19</a:t>
            </a:r>
            <a:endParaRPr b="0" lang="it-IT" sz="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it-IT" sz="800" spc="-1" strike="noStrike">
                <a:solidFill>
                  <a:srgbClr val="222a35"/>
                </a:solidFill>
                <a:latin typeface="Calibri"/>
                <a:ea typeface="MS PGothic"/>
              </a:rPr>
              <a:t>94</a:t>
            </a:r>
            <a:r>
              <a:rPr b="0" lang="it-IT" sz="800" spc="-1" strike="noStrike">
                <a:solidFill>
                  <a:srgbClr val="222a35"/>
                </a:solidFill>
                <a:latin typeface="Calibri"/>
                <a:ea typeface="MS PGothic"/>
              </a:rPr>
              <a:t> - Età 75-79 anni - c19</a:t>
            </a:r>
            <a:endParaRPr b="0" lang="it-IT" sz="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br/>
            <a:r>
              <a:rPr b="0" lang="it-IT" sz="800" spc="-1" strike="noStrike">
                <a:solidFill>
                  <a:srgbClr val="222a35"/>
                </a:solidFill>
                <a:latin typeface="Calibri"/>
                <a:ea typeface="MS PGothic"/>
              </a:rPr>
              <a:t>*vedi nota</a:t>
            </a:r>
            <a:endParaRPr b="0" lang="it-IT" sz="800" spc="-1" strike="noStrike">
              <a:latin typeface="Arial"/>
            </a:endParaRPr>
          </a:p>
        </p:txBody>
      </p:sp>
      <p:sp>
        <p:nvSpPr>
          <p:cNvPr id="215" name="CustomShape 6"/>
          <p:cNvSpPr/>
          <p:nvPr/>
        </p:nvSpPr>
        <p:spPr>
          <a:xfrm>
            <a:off x="5932080" y="1071360"/>
            <a:ext cx="2302560" cy="297360"/>
          </a:xfrm>
          <a:prstGeom prst="rect">
            <a:avLst/>
          </a:prstGeom>
          <a:noFill/>
          <a:ln w="126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0" rIns="0" tIns="0" bIns="0">
            <a:noAutofit/>
          </a:bodyPr>
          <a:p>
            <a:pPr>
              <a:lnSpc>
                <a:spcPct val="100000"/>
              </a:lnSpc>
              <a:spcAft>
                <a:spcPts val="601"/>
              </a:spcAft>
            </a:pPr>
            <a:r>
              <a:rPr b="1" lang="it-IT" sz="1000" spc="-1" strike="noStrike">
                <a:solidFill>
                  <a:srgbClr val="000000"/>
                </a:solidFill>
                <a:latin typeface="Calibri"/>
                <a:ea typeface="MS PGothic"/>
              </a:rPr>
              <a:t>SONO STATE CONTEGGIATE LE SEGUENTI</a:t>
            </a:r>
            <a:br/>
            <a:r>
              <a:rPr b="1" lang="it-IT" sz="1000" spc="-1" strike="noStrike">
                <a:solidFill>
                  <a:srgbClr val="000000"/>
                </a:solidFill>
                <a:latin typeface="Calibri"/>
                <a:ea typeface="MS PGothic"/>
              </a:rPr>
              <a:t>CATEGORIE DI RISCHIO</a:t>
            </a:r>
            <a:endParaRPr b="0" lang="it-IT" sz="1000" spc="-1" strike="noStrike">
              <a:latin typeface="Arial"/>
            </a:endParaRPr>
          </a:p>
        </p:txBody>
      </p:sp>
      <p:sp>
        <p:nvSpPr>
          <p:cNvPr id="216" name="CustomShape 7"/>
          <p:cNvSpPr/>
          <p:nvPr/>
        </p:nvSpPr>
        <p:spPr>
          <a:xfrm>
            <a:off x="415800" y="3951000"/>
            <a:ext cx="4618800" cy="243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ct val="100000"/>
              </a:lnSpc>
            </a:pPr>
            <a:r>
              <a:rPr b="0" lang="it-IT" sz="800" spc="-1" strike="noStrike">
                <a:solidFill>
                  <a:srgbClr val="000000"/>
                </a:solidFill>
                <a:latin typeface="Calibri Light"/>
                <a:ea typeface="MS PGothic"/>
              </a:rPr>
              <a:t>I dati includono anche le dosi somministrate ad ospiti in Strutture Residenziali e Semiresidenziali</a:t>
            </a:r>
            <a:br/>
            <a:r>
              <a:rPr b="0" lang="it-IT" sz="800" spc="-1" strike="noStrike">
                <a:solidFill>
                  <a:srgbClr val="000000"/>
                </a:solidFill>
                <a:latin typeface="Calibri Light"/>
                <a:ea typeface="MS PGothic"/>
              </a:rPr>
              <a:t>con età compresa tra i 70 e i 79 anni.</a:t>
            </a:r>
            <a:endParaRPr b="0" lang="it-IT" sz="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7" name="Table 1"/>
          <p:cNvGraphicFramePr/>
          <p:nvPr/>
        </p:nvGraphicFramePr>
        <p:xfrm>
          <a:off x="406080" y="663480"/>
          <a:ext cx="8234280" cy="3246480"/>
        </p:xfrm>
        <a:graphic>
          <a:graphicData uri="http://schemas.openxmlformats.org/drawingml/2006/table">
            <a:tbl>
              <a:tblPr/>
              <a:tblGrid>
                <a:gridCol w="2549880"/>
                <a:gridCol w="1136880"/>
                <a:gridCol w="1136880"/>
                <a:gridCol w="1136880"/>
                <a:gridCol w="1136880"/>
                <a:gridCol w="1136880"/>
              </a:tblGrid>
              <a:tr h="238320"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f9f9f9"/>
                          </a:solidFill>
                          <a:latin typeface="Calibri"/>
                        </a:rPr>
                        <a:t> 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f9f9f9"/>
                          </a:solidFill>
                          <a:latin typeface="Calibri"/>
                        </a:rPr>
                        <a:t> 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 gridSpan="4"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f9f9f9"/>
                          </a:solidFill>
                          <a:latin typeface="Calibri Light"/>
                        </a:rPr>
                        <a:t>NUMERO TOTALE ASSISTITI VACCINABILI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</a:tr>
              <a:tr h="449280"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9f9f9"/>
                          </a:solidFill>
                          <a:latin typeface="Calibri"/>
                        </a:rPr>
                        <a:t>ASL Medico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9f9f9"/>
                          </a:solidFill>
                          <a:latin typeface="Calibri"/>
                        </a:rPr>
                        <a:t>Numero Medici Vaccinatori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9f9f9"/>
                          </a:solidFill>
                          <a:latin typeface="Calibri"/>
                        </a:rPr>
                        <a:t>Età 70-79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9f9f9"/>
                          </a:solidFill>
                          <a:latin typeface="Calibri"/>
                        </a:rPr>
                        <a:t>Età 60-69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9f9f9"/>
                          </a:solidFill>
                          <a:latin typeface="Calibri"/>
                        </a:rPr>
                        <a:t>Conviventi / Caregiver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9f9f9"/>
                          </a:solidFill>
                          <a:latin typeface="Calibri"/>
                        </a:rPr>
                        <a:t>Totale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</a:tr>
              <a:tr h="193320">
                <a:tc>
                  <a:txBody>
                    <a:bodyPr lIns="72000" rIns="0" tIns="756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A.S.L. ALESSANDRIA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69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5.056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3.643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678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9.377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3320">
                <a:tc>
                  <a:txBody>
                    <a:bodyPr lIns="72000" rIns="0" tIns="756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A.S.L. ASTI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23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1.978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1.302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138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3.418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3320">
                <a:tc>
                  <a:txBody>
                    <a:bodyPr lIns="72000" rIns="0" tIns="756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A.S.L. BIELLA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32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3.264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1.846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159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5.269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3320">
                <a:tc>
                  <a:txBody>
                    <a:bodyPr lIns="72000" rIns="0" tIns="756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A.S.L. CUNEO 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126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9.415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7.761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378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17.554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3320">
                <a:tc>
                  <a:txBody>
                    <a:bodyPr lIns="72000" rIns="0" tIns="756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A.S.L. CUNEO 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57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4.050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3.386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788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8.224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3320">
                <a:tc>
                  <a:txBody>
                    <a:bodyPr lIns="72000" rIns="0" tIns="756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A.S.L. NOVARA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146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10.695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9.762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1.620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22.077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3320">
                <a:tc>
                  <a:txBody>
                    <a:bodyPr lIns="72000" rIns="0" tIns="756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A.S.L. CITTA' DI TORINO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210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16.923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11.093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2.372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30.388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3320">
                <a:tc>
                  <a:txBody>
                    <a:bodyPr lIns="72000" rIns="0" tIns="756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A.S.L. TORINO 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96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7.606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6.054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978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14.638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3320">
                <a:tc>
                  <a:txBody>
                    <a:bodyPr lIns="72000" rIns="0" tIns="756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A.S.L. TORINO 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124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9.977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7.277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1.446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18.700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3320">
                <a:tc>
                  <a:txBody>
                    <a:bodyPr lIns="72000" rIns="0" tIns="756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A.S.L. TORINO 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85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6.927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5.388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981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13.296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3320">
                <a:tc>
                  <a:txBody>
                    <a:bodyPr lIns="72000" rIns="0" tIns="756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A.S.L. VERCELLI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21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1.441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1.298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198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2.937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3320">
                <a:tc>
                  <a:txBody>
                    <a:bodyPr lIns="72000" rIns="0" tIns="756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333333"/>
                          </a:solidFill>
                          <a:latin typeface="Calibri"/>
                        </a:rPr>
                        <a:t>A.S.L. VERBANO-CUSIO-OSSOLA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9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874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572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107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1.553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39040"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9f9f9"/>
                          </a:solidFill>
                          <a:latin typeface="Calibri"/>
                        </a:rPr>
                        <a:t>TOTALE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560" marR="756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Arial"/>
                        </a:rPr>
                        <a:t>998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Arial"/>
                        </a:rPr>
                        <a:t>78.206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Arial"/>
                        </a:rPr>
                        <a:t>59.382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Arial"/>
                        </a:rPr>
                        <a:t>9.843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Arial"/>
                        </a:rPr>
                        <a:t>147.431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R="72000">
                    <a:lnL w="6480">
                      <a:solidFill>
                        <a:srgbClr val="dddddd"/>
                      </a:solidFill>
                    </a:lnL>
                    <a:lnR w="6480">
                      <a:solidFill>
                        <a:srgbClr val="dddddd"/>
                      </a:solidFill>
                    </a:lnR>
                    <a:lnT w="6480">
                      <a:solidFill>
                        <a:srgbClr val="dddddd"/>
                      </a:solidFill>
                    </a:lnT>
                    <a:lnB w="6480">
                      <a:solidFill>
                        <a:srgbClr val="dddddd"/>
                      </a:solidFill>
                    </a:lnB>
                    <a:solidFill>
                      <a:srgbClr val="007fc3"/>
                    </a:solidFill>
                  </a:tcPr>
                </a:tc>
              </a:tr>
            </a:tbl>
          </a:graphicData>
        </a:graphic>
      </p:graphicFrame>
      <p:sp>
        <p:nvSpPr>
          <p:cNvPr id="218" name="CustomShape 2"/>
          <p:cNvSpPr/>
          <p:nvPr/>
        </p:nvSpPr>
        <p:spPr>
          <a:xfrm>
            <a:off x="415800" y="4346280"/>
            <a:ext cx="2878200" cy="149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1179"/>
              </a:lnSpc>
            </a:pPr>
            <a:r>
              <a:rPr b="0" lang="it-IT" sz="800" spc="-1" strike="noStrike">
                <a:solidFill>
                  <a:srgbClr val="000000"/>
                </a:solidFill>
                <a:latin typeface="Calibri Light"/>
                <a:ea typeface="MS PGothic"/>
              </a:rPr>
              <a:t>Data aggiornamento: 13/04/2021 h. 17:30:00 – Fonte dati: SIRVa</a:t>
            </a:r>
            <a:endParaRPr b="0" lang="it-IT" sz="800" spc="-1" strike="noStrike">
              <a:latin typeface="Arial"/>
            </a:endParaRPr>
          </a:p>
        </p:txBody>
      </p:sp>
      <p:sp>
        <p:nvSpPr>
          <p:cNvPr id="219" name="CustomShape 3"/>
          <p:cNvSpPr/>
          <p:nvPr/>
        </p:nvSpPr>
        <p:spPr>
          <a:xfrm>
            <a:off x="340920" y="4680"/>
            <a:ext cx="5643360" cy="663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1" lang="it-IT" sz="2000" spc="-1" strike="noStrike">
                <a:solidFill>
                  <a:srgbClr val="000000"/>
                </a:solidFill>
                <a:latin typeface="Calibri"/>
                <a:ea typeface="MS PGothic"/>
              </a:rPr>
              <a:t>Medici di Medicina Generale vaccinatori</a:t>
            </a:r>
            <a:endParaRPr b="0" lang="it-IT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CustomShape 1"/>
          <p:cNvSpPr/>
          <p:nvPr/>
        </p:nvSpPr>
        <p:spPr>
          <a:xfrm>
            <a:off x="415800" y="3999240"/>
            <a:ext cx="2878200" cy="149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1179"/>
              </a:lnSpc>
            </a:pPr>
            <a:r>
              <a:rPr b="0" lang="it-IT" sz="800" spc="-1" strike="noStrike">
                <a:solidFill>
                  <a:srgbClr val="000000"/>
                </a:solidFill>
                <a:latin typeface="Calibri Light"/>
                <a:ea typeface="MS PGothic"/>
              </a:rPr>
              <a:t>Data aggiornamento: 13/04/2021 h. 17:30:00 – Fonte dati: SIRVa</a:t>
            </a:r>
            <a:endParaRPr b="0" lang="it-IT" sz="800" spc="-1" strike="noStrike">
              <a:latin typeface="Arial"/>
            </a:endParaRPr>
          </a:p>
        </p:txBody>
      </p:sp>
      <p:sp>
        <p:nvSpPr>
          <p:cNvPr id="221" name="CustomShape 2"/>
          <p:cNvSpPr/>
          <p:nvPr/>
        </p:nvSpPr>
        <p:spPr>
          <a:xfrm>
            <a:off x="340920" y="4680"/>
            <a:ext cx="5643360" cy="663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1" lang="it-IT" sz="2000" spc="-1" strike="noStrike">
                <a:solidFill>
                  <a:srgbClr val="000000"/>
                </a:solidFill>
                <a:latin typeface="Calibri"/>
                <a:ea typeface="MS PGothic"/>
              </a:rPr>
              <a:t>Volontari vaccinatori</a:t>
            </a:r>
            <a:endParaRPr b="0" lang="it-IT" sz="2000" spc="-1" strike="noStrike">
              <a:latin typeface="Arial"/>
            </a:endParaRPr>
          </a:p>
        </p:txBody>
      </p:sp>
      <p:pic>
        <p:nvPicPr>
          <p:cNvPr id="222" name="Immagine 4" descr=""/>
          <p:cNvPicPr/>
          <p:nvPr/>
        </p:nvPicPr>
        <p:blipFill>
          <a:blip r:embed="rId2"/>
          <a:stretch/>
        </p:blipFill>
        <p:spPr>
          <a:xfrm>
            <a:off x="8462880" y="4481640"/>
            <a:ext cx="525600" cy="532080"/>
          </a:xfrm>
          <a:prstGeom prst="rect">
            <a:avLst/>
          </a:prstGeom>
          <a:ln>
            <a:noFill/>
          </a:ln>
        </p:spPr>
      </p:pic>
      <p:graphicFrame>
        <p:nvGraphicFramePr>
          <p:cNvPr id="223" name="Table 3"/>
          <p:cNvGraphicFramePr/>
          <p:nvPr/>
        </p:nvGraphicFramePr>
        <p:xfrm>
          <a:off x="415800" y="668160"/>
          <a:ext cx="7644960" cy="2752920"/>
        </p:xfrm>
        <a:graphic>
          <a:graphicData uri="http://schemas.openxmlformats.org/drawingml/2006/table">
            <a:tbl>
              <a:tblPr/>
              <a:tblGrid>
                <a:gridCol w="2489040"/>
                <a:gridCol w="876240"/>
                <a:gridCol w="812520"/>
                <a:gridCol w="1028520"/>
                <a:gridCol w="812520"/>
                <a:gridCol w="812520"/>
                <a:gridCol w="813600"/>
              </a:tblGrid>
              <a:tr h="429120">
                <a:tc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 </a:t>
                      </a: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Ente 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 </a:t>
                      </a: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Medici 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 </a:t>
                      </a: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Infermieri 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 </a:t>
                      </a: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Odontoiatri 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 </a:t>
                      </a: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OSS 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 </a:t>
                      </a: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Altro 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 </a:t>
                      </a: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Totale 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007fc3"/>
                    </a:solidFill>
                  </a:tcPr>
                </a:tc>
              </a:tr>
              <a:tr h="177480">
                <a:tc>
                  <a:txBody>
                    <a:bodyPr lIns="72000" rIns="0" tIns="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ALESSANDRIA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75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48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11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8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131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b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273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480">
                <a:tc>
                  <a:txBody>
                    <a:bodyPr lIns="72000" rIns="0" tIns="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ASTI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18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9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6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96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b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130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480">
                <a:tc>
                  <a:txBody>
                    <a:bodyPr lIns="72000" rIns="0" tIns="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BIELLA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29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3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19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b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51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480">
                <a:tc>
                  <a:txBody>
                    <a:bodyPr lIns="72000" rIns="0" tIns="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CITTA' DI TORINO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128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31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12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b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172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480">
                <a:tc>
                  <a:txBody>
                    <a:bodyPr lIns="72000" rIns="0" tIns="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CUNEO 1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51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11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8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b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72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480">
                <a:tc>
                  <a:txBody>
                    <a:bodyPr lIns="72000" rIns="0" tIns="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CUNEO 2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27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35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4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59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b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125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480">
                <a:tc>
                  <a:txBody>
                    <a:bodyPr lIns="72000" rIns="0" tIns="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NOVARA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89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61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11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31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b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193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480">
                <a:tc>
                  <a:txBody>
                    <a:bodyPr lIns="72000" rIns="0" tIns="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TORINO 3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19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20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18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14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b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73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480">
                <a:tc>
                  <a:txBody>
                    <a:bodyPr lIns="72000" rIns="0" tIns="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TORINO 4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44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19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4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19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b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86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480">
                <a:tc>
                  <a:txBody>
                    <a:bodyPr lIns="72000" rIns="0" tIns="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TORINO 5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15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10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16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6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b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47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480">
                <a:tc>
                  <a:txBody>
                    <a:bodyPr lIns="72000" rIns="0" tIns="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VERBANO-CUSIO-OSSOLA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25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6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3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b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37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83960">
                <a:tc>
                  <a:txBody>
                    <a:bodyPr lIns="72000" rIns="0" tIns="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b="1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A.S.L. VERCELLI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L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15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rIns="72000" tIns="0" bIns="0" anchor="b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</a:t>
                      </a:r>
                      <a:r>
                        <a:rPr b="0" lang="it-IT" sz="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18 </a:t>
                      </a:r>
                      <a:endParaRPr b="0" lang="it-IT" sz="7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87560">
                <a:tc>
                  <a:txBody>
                    <a:bodyPr lIns="72000" rIns="0" tIns="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 </a:t>
                      </a: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TOTALE 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               </a:t>
                      </a: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535 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             </a:t>
                      </a: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255 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                     </a:t>
                      </a: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68 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               </a:t>
                      </a: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22 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0" rIns="72000" tIns="0" bIns="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             </a:t>
                      </a: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397 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007fc3"/>
                    </a:solidFill>
                  </a:tcPr>
                </a:tc>
                <a:tc>
                  <a:txBody>
                    <a:bodyPr lIns="0" rIns="72000" tIns="0" bIns="0" anchor="b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          </a:t>
                      </a:r>
                      <a:r>
                        <a:rPr b="1" lang="it-IT" sz="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1.277 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R="72000">
                    <a:lnL w="9360">
                      <a:solidFill>
                        <a:srgbClr val="e1e1e1"/>
                      </a:solidFill>
                    </a:lnL>
                    <a:lnR w="9360">
                      <a:solidFill>
                        <a:srgbClr val="e1e1e1"/>
                      </a:solidFill>
                    </a:lnR>
                    <a:lnT w="9360">
                      <a:solidFill>
                        <a:srgbClr val="e1e1e1"/>
                      </a:solidFill>
                    </a:lnT>
                    <a:lnB w="9360">
                      <a:solidFill>
                        <a:srgbClr val="e1e1e1"/>
                      </a:solidFill>
                    </a:lnB>
                    <a:solidFill>
                      <a:srgbClr val="007fc3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517</TotalTime>
  <Application>LibreOffice/6.4.3.2$Windows_X86_64 LibreOffice_project/747b5d0ebf89f41c860ec2a39efd7cb15b54f2d8</Application>
  <Words>3069</Words>
  <Paragraphs>1098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2018-10-31T15:44:16Z</dcterms:created>
  <dc:creator/>
  <dc:description/>
  <dc:language>it-IT</dc:language>
  <cp:lastModifiedBy>LEPRONI Paola 768</cp:lastModifiedBy>
  <cp:lastPrinted>2020-09-29T18:09:01Z</cp:lastPrinted>
  <dcterms:modified xsi:type="dcterms:W3CDTF">2021-04-14T10:05:50Z</dcterms:modified>
  <cp:revision>100</cp:revision>
  <dc:subject/>
  <dc:title>Presentazione standard di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16</vt:i4>
  </property>
  <property fmtid="{D5CDD505-2E9C-101B-9397-08002B2CF9AE}" pid="8" name="PresentationFormat">
    <vt:lpwstr>Presentazione su schermo (16:9)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18</vt:i4>
  </property>
</Properties>
</file>