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theme/themeOverride1.xml" ContentType="application/vnd.openxmlformats-officedocument.themeOverrid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Override PartName="/ppt/charts/chartEx1.xml" ContentType="application/vnd.ms-office.chartex+xml"/>
  <Override PartName="/ppt/charts/colors70.xml" ContentType="application/vnd.ms-office.chartcolorstyle+xml"/>
  <Override PartName="/ppt/charts/style70.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74" r:id="rId3"/>
    <p:sldId id="485" r:id="rId4"/>
    <p:sldId id="262" r:id="rId5"/>
    <p:sldId id="456" r:id="rId6"/>
    <p:sldId id="457" r:id="rId7"/>
    <p:sldId id="442" r:id="rId8"/>
    <p:sldId id="483" r:id="rId9"/>
    <p:sldId id="472" r:id="rId10"/>
    <p:sldId id="474" r:id="rId11"/>
    <p:sldId id="420" r:id="rId12"/>
    <p:sldId id="464" r:id="rId13"/>
    <p:sldId id="268" r:id="rId14"/>
    <p:sldId id="477" r:id="rId15"/>
    <p:sldId id="458" r:id="rId16"/>
    <p:sldId id="408" r:id="rId17"/>
    <p:sldId id="463" r:id="rId18"/>
    <p:sldId id="400" r:id="rId19"/>
    <p:sldId id="281" r:id="rId20"/>
    <p:sldId id="427" r:id="rId21"/>
    <p:sldId id="444" r:id="rId22"/>
    <p:sldId id="459" r:id="rId23"/>
    <p:sldId id="454" r:id="rId24"/>
    <p:sldId id="465" r:id="rId25"/>
    <p:sldId id="476" r:id="rId26"/>
    <p:sldId id="475" r:id="rId27"/>
    <p:sldId id="479" r:id="rId28"/>
    <p:sldId id="451" r:id="rId29"/>
    <p:sldId id="461" r:id="rId30"/>
    <p:sldId id="462" r:id="rId31"/>
    <p:sldId id="460" r:id="rId32"/>
    <p:sldId id="484" r:id="rId33"/>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184" autoAdjust="0"/>
    <p:restoredTop sz="94660"/>
  </p:normalViewPr>
  <p:slideViewPr>
    <p:cSldViewPr snapToGrid="0">
      <p:cViewPr varScale="1">
        <p:scale>
          <a:sx n="162" d="100"/>
          <a:sy n="162" d="100"/>
        </p:scale>
        <p:origin x="52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C:\Users\Valerio\Desktop\1\irs\Asti\Industri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Valerio\Desktop\1\irs\Asti\Industria.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Valerio\Desktop\1\irs\Asti\Industria.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Valerio\Desktop\1\irs\Asti\Clima%20di%20fiducia.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Valerio\Downloads\provincia_at_1trim19.xls"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Valerio\Desktop\1\irs\Asti\Investimenti.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Valerio\Desktop\1\irs\Asti\Valore%20aggiunto.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Valerio\Desktop\1\irs\Asti\Valore%20aggiunto.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Valerio\Desktop\1\irs\Asti\startup.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2" Type="http://schemas.openxmlformats.org/officeDocument/2006/relationships/oleObject" Target="file:////C:\Users\Valerio\Desktop\IRES\Basi%20dati%20grezze\Appendice-Statistica_290818.xlsx" TargetMode="External"/><Relationship Id="rId1" Type="http://schemas.openxmlformats.org/officeDocument/2006/relationships/themeOverride" Target="../theme/themeOverride1.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Valerio\Desktop\1\irs\Asti\Occupati.xlsx" TargetMode="External"/><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Valerio\Downloads\SAU.xls" TargetMode="External"/><Relationship Id="rId2" Type="http://schemas.microsoft.com/office/2011/relationships/chartColorStyle" Target="colors11.xml"/><Relationship Id="rId1" Type="http://schemas.microsoft.com/office/2011/relationships/chartStyle" Target="style11.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Valerio\Desktop\1\irs\Asti\Assunzioni.xlsx" TargetMode="External"/><Relationship Id="rId2" Type="http://schemas.microsoft.com/office/2011/relationships/chartColorStyle" Target="colors12.xml"/><Relationship Id="rId1" Type="http://schemas.microsoft.com/office/2011/relationships/chartStyle" Target="style12.xml"/></Relationships>
</file>

<file path=ppt/charts/_rels/chartEx1.xml.rels><?xml version="1.0" encoding="UTF-8" standalone="yes"?>
<Relationships xmlns="http://schemas.openxmlformats.org/package/2006/relationships"><Relationship Id="rId3" Type="http://schemas.microsoft.com/office/2011/relationships/chartColorStyle" Target="colors70.xml"/><Relationship Id="rId2" Type="http://schemas.microsoft.com/office/2011/relationships/chartStyle" Target="style70.xml"/><Relationship Id="rId1" Type="http://schemas.openxmlformats.org/officeDocument/2006/relationships/oleObject" Target="file:///C:\Users\Valerio\Downloads\e52b4b2b-1a38-414e-8bc7-263f57e40eae.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Sheet1!$F$8</c:f>
              <c:strCache>
                <c:ptCount val="1"/>
                <c:pt idx="0">
                  <c:v>Produzione</c:v>
                </c:pt>
              </c:strCache>
            </c:strRef>
          </c:tx>
          <c:spPr>
            <a:solidFill>
              <a:schemeClr val="accent6"/>
            </a:solidFill>
            <a:ln>
              <a:solidFill>
                <a:schemeClr val="tx1"/>
              </a:solidFill>
            </a:ln>
            <a:effectLst/>
          </c:spPr>
          <c:invertIfNegative val="0"/>
          <c:cat>
            <c:multiLvlStrRef>
              <c:f>Sheet1!$G$6:$O$7</c:f>
              <c:multiLvlStrCache>
                <c:ptCount val="9"/>
                <c:lvl>
                  <c:pt idx="0">
                    <c:v>I</c:v>
                  </c:pt>
                  <c:pt idx="1">
                    <c:v>II</c:v>
                  </c:pt>
                  <c:pt idx="2">
                    <c:v>III</c:v>
                  </c:pt>
                  <c:pt idx="3">
                    <c:v>IV</c:v>
                  </c:pt>
                  <c:pt idx="4">
                    <c:v>I</c:v>
                  </c:pt>
                  <c:pt idx="5">
                    <c:v>II</c:v>
                  </c:pt>
                  <c:pt idx="6">
                    <c:v>III</c:v>
                  </c:pt>
                  <c:pt idx="7">
                    <c:v>IV</c:v>
                  </c:pt>
                  <c:pt idx="8">
                    <c:v>I</c:v>
                  </c:pt>
                </c:lvl>
                <c:lvl>
                  <c:pt idx="0">
                    <c:v>2017</c:v>
                  </c:pt>
                  <c:pt idx="4">
                    <c:v>2018</c:v>
                  </c:pt>
                  <c:pt idx="8">
                    <c:v>2019</c:v>
                  </c:pt>
                </c:lvl>
              </c:multiLvlStrCache>
            </c:multiLvlStrRef>
          </c:cat>
          <c:val>
            <c:numRef>
              <c:f>Sheet1!$G$8:$O$8</c:f>
              <c:numCache>
                <c:formatCode>0.00%</c:formatCode>
                <c:ptCount val="9"/>
                <c:pt idx="0">
                  <c:v>3.4000000000000002E-2</c:v>
                </c:pt>
                <c:pt idx="1">
                  <c:v>3.0000000000000001E-3</c:v>
                </c:pt>
                <c:pt idx="2">
                  <c:v>4.2000000000000003E-2</c:v>
                </c:pt>
                <c:pt idx="3">
                  <c:v>3.9E-2</c:v>
                </c:pt>
                <c:pt idx="4">
                  <c:v>3.9E-2</c:v>
                </c:pt>
                <c:pt idx="5">
                  <c:v>-1.7999999999999999E-2</c:v>
                </c:pt>
                <c:pt idx="6">
                  <c:v>-6.0000000000000001E-3</c:v>
                </c:pt>
                <c:pt idx="7">
                  <c:v>5.0000000000000001E-3</c:v>
                </c:pt>
                <c:pt idx="8">
                  <c:v>-1.2E-2</c:v>
                </c:pt>
              </c:numCache>
            </c:numRef>
          </c:val>
          <c:extLst>
            <c:ext xmlns:c16="http://schemas.microsoft.com/office/drawing/2014/chart" uri="{C3380CC4-5D6E-409C-BE32-E72D297353CC}">
              <c16:uniqueId val="{00000000-D279-4929-943D-1C88C56281BE}"/>
            </c:ext>
          </c:extLst>
        </c:ser>
        <c:ser>
          <c:idx val="1"/>
          <c:order val="1"/>
          <c:tx>
            <c:strRef>
              <c:f>Sheet1!$F$9</c:f>
              <c:strCache>
                <c:ptCount val="1"/>
                <c:pt idx="0">
                  <c:v>Fatturato</c:v>
                </c:pt>
              </c:strCache>
            </c:strRef>
          </c:tx>
          <c:spPr>
            <a:solidFill>
              <a:schemeClr val="accent6">
                <a:lumMod val="20000"/>
                <a:lumOff val="80000"/>
              </a:schemeClr>
            </a:solidFill>
            <a:ln>
              <a:solidFill>
                <a:schemeClr val="tx1"/>
              </a:solidFill>
            </a:ln>
            <a:effectLst/>
          </c:spPr>
          <c:invertIfNegative val="0"/>
          <c:cat>
            <c:multiLvlStrRef>
              <c:f>Sheet1!$G$6:$O$7</c:f>
              <c:multiLvlStrCache>
                <c:ptCount val="9"/>
                <c:lvl>
                  <c:pt idx="0">
                    <c:v>I</c:v>
                  </c:pt>
                  <c:pt idx="1">
                    <c:v>II</c:v>
                  </c:pt>
                  <c:pt idx="2">
                    <c:v>III</c:v>
                  </c:pt>
                  <c:pt idx="3">
                    <c:v>IV</c:v>
                  </c:pt>
                  <c:pt idx="4">
                    <c:v>I</c:v>
                  </c:pt>
                  <c:pt idx="5">
                    <c:v>II</c:v>
                  </c:pt>
                  <c:pt idx="6">
                    <c:v>III</c:v>
                  </c:pt>
                  <c:pt idx="7">
                    <c:v>IV</c:v>
                  </c:pt>
                  <c:pt idx="8">
                    <c:v>I</c:v>
                  </c:pt>
                </c:lvl>
                <c:lvl>
                  <c:pt idx="0">
                    <c:v>2017</c:v>
                  </c:pt>
                  <c:pt idx="4">
                    <c:v>2018</c:v>
                  </c:pt>
                  <c:pt idx="8">
                    <c:v>2019</c:v>
                  </c:pt>
                </c:lvl>
              </c:multiLvlStrCache>
            </c:multiLvlStrRef>
          </c:cat>
          <c:val>
            <c:numRef>
              <c:f>Sheet1!$G$9:$O$9</c:f>
              <c:numCache>
                <c:formatCode>0.00%</c:formatCode>
                <c:ptCount val="9"/>
                <c:pt idx="0">
                  <c:v>2.9000000000000001E-2</c:v>
                </c:pt>
                <c:pt idx="1">
                  <c:v>0</c:v>
                </c:pt>
                <c:pt idx="2">
                  <c:v>3.2000000000000001E-2</c:v>
                </c:pt>
                <c:pt idx="3">
                  <c:v>4.4999999999999998E-2</c:v>
                </c:pt>
                <c:pt idx="4">
                  <c:v>3.2000000000000001E-2</c:v>
                </c:pt>
                <c:pt idx="5">
                  <c:v>2E-3</c:v>
                </c:pt>
                <c:pt idx="6">
                  <c:v>1.7000000000000001E-2</c:v>
                </c:pt>
                <c:pt idx="7">
                  <c:v>-5.0000000000000001E-3</c:v>
                </c:pt>
                <c:pt idx="8">
                  <c:v>-8.0000000000000002E-3</c:v>
                </c:pt>
              </c:numCache>
            </c:numRef>
          </c:val>
          <c:extLst>
            <c:ext xmlns:c16="http://schemas.microsoft.com/office/drawing/2014/chart" uri="{C3380CC4-5D6E-409C-BE32-E72D297353CC}">
              <c16:uniqueId val="{00000001-D279-4929-943D-1C88C56281BE}"/>
            </c:ext>
          </c:extLst>
        </c:ser>
        <c:ser>
          <c:idx val="2"/>
          <c:order val="2"/>
          <c:tx>
            <c:strRef>
              <c:f>Sheet1!$F$10</c:f>
              <c:strCache>
                <c:ptCount val="1"/>
                <c:pt idx="0">
                  <c:v>Ordinativi interni</c:v>
                </c:pt>
              </c:strCache>
            </c:strRef>
          </c:tx>
          <c:spPr>
            <a:solidFill>
              <a:schemeClr val="accent1"/>
            </a:solidFill>
            <a:ln>
              <a:solidFill>
                <a:schemeClr val="tx1"/>
              </a:solidFill>
            </a:ln>
            <a:effectLst/>
          </c:spPr>
          <c:invertIfNegative val="0"/>
          <c:cat>
            <c:multiLvlStrRef>
              <c:f>Sheet1!$G$6:$O$7</c:f>
              <c:multiLvlStrCache>
                <c:ptCount val="9"/>
                <c:lvl>
                  <c:pt idx="0">
                    <c:v>I</c:v>
                  </c:pt>
                  <c:pt idx="1">
                    <c:v>II</c:v>
                  </c:pt>
                  <c:pt idx="2">
                    <c:v>III</c:v>
                  </c:pt>
                  <c:pt idx="3">
                    <c:v>IV</c:v>
                  </c:pt>
                  <c:pt idx="4">
                    <c:v>I</c:v>
                  </c:pt>
                  <c:pt idx="5">
                    <c:v>II</c:v>
                  </c:pt>
                  <c:pt idx="6">
                    <c:v>III</c:v>
                  </c:pt>
                  <c:pt idx="7">
                    <c:v>IV</c:v>
                  </c:pt>
                  <c:pt idx="8">
                    <c:v>I</c:v>
                  </c:pt>
                </c:lvl>
                <c:lvl>
                  <c:pt idx="0">
                    <c:v>2017</c:v>
                  </c:pt>
                  <c:pt idx="4">
                    <c:v>2018</c:v>
                  </c:pt>
                  <c:pt idx="8">
                    <c:v>2019</c:v>
                  </c:pt>
                </c:lvl>
              </c:multiLvlStrCache>
            </c:multiLvlStrRef>
          </c:cat>
          <c:val>
            <c:numRef>
              <c:f>Sheet1!$G$10:$O$10</c:f>
              <c:numCache>
                <c:formatCode>0.00%</c:formatCode>
                <c:ptCount val="9"/>
                <c:pt idx="0">
                  <c:v>7.0000000000000001E-3</c:v>
                </c:pt>
                <c:pt idx="1">
                  <c:v>-1.0999999999999999E-2</c:v>
                </c:pt>
                <c:pt idx="2">
                  <c:v>3.6999999999999998E-2</c:v>
                </c:pt>
                <c:pt idx="3">
                  <c:v>4.5999999999999999E-2</c:v>
                </c:pt>
                <c:pt idx="4">
                  <c:v>1.9E-2</c:v>
                </c:pt>
                <c:pt idx="5">
                  <c:v>-0.02</c:v>
                </c:pt>
                <c:pt idx="6">
                  <c:v>4.0000000000000001E-3</c:v>
                </c:pt>
                <c:pt idx="7">
                  <c:v>-3.0000000000000001E-3</c:v>
                </c:pt>
                <c:pt idx="8">
                  <c:v>-1.9E-2</c:v>
                </c:pt>
              </c:numCache>
            </c:numRef>
          </c:val>
          <c:extLst>
            <c:ext xmlns:c16="http://schemas.microsoft.com/office/drawing/2014/chart" uri="{C3380CC4-5D6E-409C-BE32-E72D297353CC}">
              <c16:uniqueId val="{00000002-D279-4929-943D-1C88C56281BE}"/>
            </c:ext>
          </c:extLst>
        </c:ser>
        <c:ser>
          <c:idx val="3"/>
          <c:order val="3"/>
          <c:tx>
            <c:strRef>
              <c:f>Sheet1!$F$11</c:f>
              <c:strCache>
                <c:ptCount val="1"/>
                <c:pt idx="0">
                  <c:v>Ordinativi esteri</c:v>
                </c:pt>
              </c:strCache>
            </c:strRef>
          </c:tx>
          <c:spPr>
            <a:solidFill>
              <a:schemeClr val="accent1">
                <a:lumMod val="20000"/>
                <a:lumOff val="80000"/>
              </a:schemeClr>
            </a:solidFill>
            <a:ln>
              <a:solidFill>
                <a:schemeClr val="tx1"/>
              </a:solidFill>
            </a:ln>
            <a:effectLst/>
          </c:spPr>
          <c:invertIfNegative val="0"/>
          <c:cat>
            <c:multiLvlStrRef>
              <c:f>Sheet1!$G$6:$O$7</c:f>
              <c:multiLvlStrCache>
                <c:ptCount val="9"/>
                <c:lvl>
                  <c:pt idx="0">
                    <c:v>I</c:v>
                  </c:pt>
                  <c:pt idx="1">
                    <c:v>II</c:v>
                  </c:pt>
                  <c:pt idx="2">
                    <c:v>III</c:v>
                  </c:pt>
                  <c:pt idx="3">
                    <c:v>IV</c:v>
                  </c:pt>
                  <c:pt idx="4">
                    <c:v>I</c:v>
                  </c:pt>
                  <c:pt idx="5">
                    <c:v>II</c:v>
                  </c:pt>
                  <c:pt idx="6">
                    <c:v>III</c:v>
                  </c:pt>
                  <c:pt idx="7">
                    <c:v>IV</c:v>
                  </c:pt>
                  <c:pt idx="8">
                    <c:v>I</c:v>
                  </c:pt>
                </c:lvl>
                <c:lvl>
                  <c:pt idx="0">
                    <c:v>2017</c:v>
                  </c:pt>
                  <c:pt idx="4">
                    <c:v>2018</c:v>
                  </c:pt>
                  <c:pt idx="8">
                    <c:v>2019</c:v>
                  </c:pt>
                </c:lvl>
              </c:multiLvlStrCache>
            </c:multiLvlStrRef>
          </c:cat>
          <c:val>
            <c:numRef>
              <c:f>Sheet1!$G$11:$O$11</c:f>
              <c:numCache>
                <c:formatCode>0.00%</c:formatCode>
                <c:ptCount val="9"/>
                <c:pt idx="0">
                  <c:v>9.0999999999999998E-2</c:v>
                </c:pt>
                <c:pt idx="1">
                  <c:v>4.2999999999999997E-2</c:v>
                </c:pt>
                <c:pt idx="2">
                  <c:v>9.7000000000000003E-2</c:v>
                </c:pt>
                <c:pt idx="3">
                  <c:v>3.3000000000000002E-2</c:v>
                </c:pt>
                <c:pt idx="4">
                  <c:v>0.08</c:v>
                </c:pt>
                <c:pt idx="5">
                  <c:v>6.5000000000000002E-2</c:v>
                </c:pt>
                <c:pt idx="6">
                  <c:v>2.8000000000000001E-2</c:v>
                </c:pt>
                <c:pt idx="7">
                  <c:v>2.3E-2</c:v>
                </c:pt>
                <c:pt idx="8">
                  <c:v>-4.0000000000000001E-3</c:v>
                </c:pt>
              </c:numCache>
            </c:numRef>
          </c:val>
          <c:extLst>
            <c:ext xmlns:c16="http://schemas.microsoft.com/office/drawing/2014/chart" uri="{C3380CC4-5D6E-409C-BE32-E72D297353CC}">
              <c16:uniqueId val="{00000003-D279-4929-943D-1C88C56281BE}"/>
            </c:ext>
          </c:extLst>
        </c:ser>
        <c:dLbls>
          <c:showLegendKey val="0"/>
          <c:showVal val="0"/>
          <c:showCatName val="0"/>
          <c:showSerName val="0"/>
          <c:showPercent val="0"/>
          <c:showBubbleSize val="0"/>
        </c:dLbls>
        <c:gapWidth val="219"/>
        <c:overlap val="-27"/>
        <c:axId val="1945906928"/>
        <c:axId val="116559696"/>
      </c:barChart>
      <c:catAx>
        <c:axId val="1945906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Garamond" panose="02020404030301010803" pitchFamily="18" charset="0"/>
                <a:ea typeface="+mn-ea"/>
                <a:cs typeface="+mn-cs"/>
              </a:defRPr>
            </a:pPr>
            <a:endParaRPr lang="it-IT"/>
          </a:p>
        </c:txPr>
        <c:crossAx val="116559696"/>
        <c:crosses val="autoZero"/>
        <c:auto val="1"/>
        <c:lblAlgn val="ctr"/>
        <c:lblOffset val="100"/>
        <c:noMultiLvlLbl val="0"/>
      </c:catAx>
      <c:valAx>
        <c:axId val="116559696"/>
        <c:scaling>
          <c:orientation val="minMax"/>
        </c:scaling>
        <c:delete val="0"/>
        <c:axPos val="l"/>
        <c:majorGridlines>
          <c:spPr>
            <a:ln w="9525" cap="flat" cmpd="sng" algn="ctr">
              <a:solidFill>
                <a:schemeClr val="tx1">
                  <a:lumMod val="15000"/>
                  <a:lumOff val="85000"/>
                </a:schemeClr>
              </a:solidFill>
              <a:round/>
            </a:ln>
            <a:effectLst/>
          </c:spPr>
        </c:majorGridlines>
        <c:numFmt formatCode="\+###0_ %;\-###\ %"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Garamond" panose="02020404030301010803" pitchFamily="18" charset="0"/>
                <a:ea typeface="+mn-ea"/>
                <a:cs typeface="+mn-cs"/>
              </a:defRPr>
            </a:pPr>
            <a:endParaRPr lang="it-IT"/>
          </a:p>
        </c:txPr>
        <c:crossAx val="194590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Garamond" panose="02020404030301010803" pitchFamily="18" charset="0"/>
              <a:ea typeface="+mn-ea"/>
              <a:cs typeface="+mn-cs"/>
            </a:defRPr>
          </a:pPr>
          <a:endParaRPr lang="it-IT"/>
        </a:p>
      </c:txPr>
    </c:legend>
    <c:plotVisOnly val="1"/>
    <c:dispBlanksAs val="gap"/>
    <c:showDLblsOverMax val="0"/>
  </c:chart>
  <c:spPr>
    <a:noFill/>
    <a:ln>
      <a:noFill/>
    </a:ln>
    <a:effectLst/>
  </c:spPr>
  <c:txPr>
    <a:bodyPr/>
    <a:lstStyle/>
    <a:p>
      <a:pPr>
        <a:defRPr sz="1400">
          <a:solidFill>
            <a:schemeClr val="tx1"/>
          </a:solidFill>
          <a:latin typeface="Garamond" panose="02020404030301010803" pitchFamily="18" charset="0"/>
        </a:defRPr>
      </a:pPr>
      <a:endParaRPr lang="it-I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506146106736657"/>
          <c:y val="3.6941292696677348E-2"/>
          <c:w val="0.4831537620297463"/>
          <c:h val="0.80715091425117969"/>
        </c:manualLayout>
      </c:layout>
      <c:barChart>
        <c:barDir val="bar"/>
        <c:grouping val="clustered"/>
        <c:varyColors val="0"/>
        <c:ser>
          <c:idx val="0"/>
          <c:order val="0"/>
          <c:tx>
            <c:strRef>
              <c:f>Sheet1!$I$22</c:f>
              <c:strCache>
                <c:ptCount val="1"/>
                <c:pt idx="0">
                  <c:v>I 2019</c:v>
                </c:pt>
              </c:strCache>
            </c:strRef>
          </c:tx>
          <c:spPr>
            <a:solidFill>
              <a:schemeClr val="accent6"/>
            </a:solidFill>
            <a:ln>
              <a:solidFill>
                <a:schemeClr val="tx1"/>
              </a:solidFill>
            </a:ln>
            <a:effectLst/>
          </c:spPr>
          <c:invertIfNegative val="0"/>
          <c:dLbls>
            <c:numFmt formatCode="0.0%" sourceLinked="0"/>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Garamond" panose="02020404030301010803" pitchFamily="18" charset="0"/>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Sheet1!$H$23:$H$27</c:f>
              <c:strCache>
                <c:ptCount val="5"/>
                <c:pt idx="0">
                  <c:v>Media dei settori</c:v>
                </c:pt>
                <c:pt idx="1">
                  <c:v>Altre industrie manifatturiere</c:v>
                </c:pt>
                <c:pt idx="2">
                  <c:v>Alimentare</c:v>
                </c:pt>
                <c:pt idx="3">
                  <c:v>Chimica e Gomma</c:v>
                </c:pt>
                <c:pt idx="4">
                  <c:v>Metalmeccanica</c:v>
                </c:pt>
              </c:strCache>
            </c:strRef>
          </c:cat>
          <c:val>
            <c:numRef>
              <c:f>Sheet1!$I$23:$I$27</c:f>
              <c:numCache>
                <c:formatCode>0%</c:formatCode>
                <c:ptCount val="5"/>
                <c:pt idx="0" formatCode="0.00%">
                  <c:v>-1.2E-2</c:v>
                </c:pt>
                <c:pt idx="1">
                  <c:v>-0.01</c:v>
                </c:pt>
                <c:pt idx="2">
                  <c:v>0</c:v>
                </c:pt>
                <c:pt idx="3" formatCode="0.00%">
                  <c:v>-3.1E-2</c:v>
                </c:pt>
                <c:pt idx="4" formatCode="0.00%">
                  <c:v>-1.7999999999999999E-2</c:v>
                </c:pt>
              </c:numCache>
            </c:numRef>
          </c:val>
          <c:extLst>
            <c:ext xmlns:c16="http://schemas.microsoft.com/office/drawing/2014/chart" uri="{C3380CC4-5D6E-409C-BE32-E72D297353CC}">
              <c16:uniqueId val="{00000000-3344-473D-9D83-0915637F80F8}"/>
            </c:ext>
          </c:extLst>
        </c:ser>
        <c:ser>
          <c:idx val="1"/>
          <c:order val="1"/>
          <c:tx>
            <c:strRef>
              <c:f>Sheet1!$J$22</c:f>
              <c:strCache>
                <c:ptCount val="1"/>
                <c:pt idx="0">
                  <c:v>IV 2018</c:v>
                </c:pt>
              </c:strCache>
            </c:strRef>
          </c:tx>
          <c:spPr>
            <a:solidFill>
              <a:schemeClr val="accent6">
                <a:lumMod val="40000"/>
                <a:lumOff val="60000"/>
              </a:schemeClr>
            </a:solidFill>
            <a:ln>
              <a:solidFill>
                <a:schemeClr val="tx1"/>
              </a:solidFill>
            </a:ln>
            <a:effectLst/>
          </c:spPr>
          <c:invertIfNegative val="0"/>
          <c:dLbls>
            <c:numFmt formatCode="0.0%" sourceLinked="0"/>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Garamond" panose="02020404030301010803" pitchFamily="18" charset="0"/>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Sheet1!$H$23:$H$27</c:f>
              <c:strCache>
                <c:ptCount val="5"/>
                <c:pt idx="0">
                  <c:v>Media dei settori</c:v>
                </c:pt>
                <c:pt idx="1">
                  <c:v>Altre industrie manifatturiere</c:v>
                </c:pt>
                <c:pt idx="2">
                  <c:v>Alimentare</c:v>
                </c:pt>
                <c:pt idx="3">
                  <c:v>Chimica e Gomma</c:v>
                </c:pt>
                <c:pt idx="4">
                  <c:v>Metalmeccanica</c:v>
                </c:pt>
              </c:strCache>
            </c:strRef>
          </c:cat>
          <c:val>
            <c:numRef>
              <c:f>Sheet1!$J$23:$J$27</c:f>
              <c:numCache>
                <c:formatCode>0.00%</c:formatCode>
                <c:ptCount val="5"/>
                <c:pt idx="0">
                  <c:v>5.0000000000000001E-3</c:v>
                </c:pt>
                <c:pt idx="1">
                  <c:v>-2E-3</c:v>
                </c:pt>
                <c:pt idx="2" formatCode="0%">
                  <c:v>0</c:v>
                </c:pt>
                <c:pt idx="3">
                  <c:v>-1.6E-2</c:v>
                </c:pt>
                <c:pt idx="4">
                  <c:v>1.9E-2</c:v>
                </c:pt>
              </c:numCache>
            </c:numRef>
          </c:val>
          <c:extLst>
            <c:ext xmlns:c16="http://schemas.microsoft.com/office/drawing/2014/chart" uri="{C3380CC4-5D6E-409C-BE32-E72D297353CC}">
              <c16:uniqueId val="{00000001-3344-473D-9D83-0915637F80F8}"/>
            </c:ext>
          </c:extLst>
        </c:ser>
        <c:dLbls>
          <c:showLegendKey val="0"/>
          <c:showVal val="0"/>
          <c:showCatName val="0"/>
          <c:showSerName val="0"/>
          <c:showPercent val="0"/>
          <c:showBubbleSize val="0"/>
        </c:dLbls>
        <c:gapWidth val="182"/>
        <c:axId val="110910096"/>
        <c:axId val="205435840"/>
      </c:barChart>
      <c:catAx>
        <c:axId val="110910096"/>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Garamond" panose="02020404030301010803" pitchFamily="18" charset="0"/>
                <a:ea typeface="+mn-ea"/>
                <a:cs typeface="+mn-cs"/>
              </a:defRPr>
            </a:pPr>
            <a:endParaRPr lang="it-IT"/>
          </a:p>
        </c:txPr>
        <c:crossAx val="205435840"/>
        <c:crosses val="autoZero"/>
        <c:auto val="1"/>
        <c:lblAlgn val="ctr"/>
        <c:lblOffset val="100"/>
        <c:noMultiLvlLbl val="0"/>
      </c:catAx>
      <c:valAx>
        <c:axId val="20543584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300" b="0" i="0" u="none" strike="noStrike" kern="1200" baseline="0">
                <a:solidFill>
                  <a:schemeClr val="tx1"/>
                </a:solidFill>
                <a:latin typeface="Garamond" panose="02020404030301010803" pitchFamily="18" charset="0"/>
                <a:ea typeface="+mn-ea"/>
                <a:cs typeface="+mn-cs"/>
              </a:defRPr>
            </a:pPr>
            <a:endParaRPr lang="it-IT"/>
          </a:p>
        </c:txPr>
        <c:crossAx val="110910096"/>
        <c:crosses val="autoZero"/>
        <c:crossBetween val="between"/>
      </c:valAx>
      <c:spPr>
        <a:noFill/>
        <a:ln>
          <a:noFill/>
        </a:ln>
        <a:effectLst/>
      </c:spPr>
    </c:plotArea>
    <c:legend>
      <c:legendPos val="b"/>
      <c:layout>
        <c:manualLayout>
          <c:xMode val="edge"/>
          <c:yMode val="edge"/>
          <c:x val="0.33095246514844329"/>
          <c:y val="0.90174313315167054"/>
          <c:w val="0.29817471356499597"/>
          <c:h val="7.5992167033167385E-2"/>
        </c:manualLayout>
      </c:layout>
      <c:overlay val="0"/>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Garamond" panose="02020404030301010803" pitchFamily="18" charset="0"/>
              <a:ea typeface="+mn-ea"/>
              <a:cs typeface="+mn-cs"/>
            </a:defRPr>
          </a:pPr>
          <a:endParaRPr lang="it-IT"/>
        </a:p>
      </c:txPr>
    </c:legend>
    <c:plotVisOnly val="1"/>
    <c:dispBlanksAs val="gap"/>
    <c:showDLblsOverMax val="0"/>
  </c:chart>
  <c:spPr>
    <a:noFill/>
    <a:ln>
      <a:noFill/>
    </a:ln>
    <a:effectLst/>
  </c:spPr>
  <c:txPr>
    <a:bodyPr/>
    <a:lstStyle/>
    <a:p>
      <a:pPr>
        <a:defRPr sz="1300">
          <a:solidFill>
            <a:schemeClr val="tx1"/>
          </a:solidFill>
          <a:latin typeface="Garamond" panose="02020404030301010803" pitchFamily="18" charset="0"/>
        </a:defRPr>
      </a:pPr>
      <a:endParaRPr lang="it-I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308468020444815"/>
          <c:y val="3.5237237158461124E-2"/>
          <c:w val="0.63051478819231077"/>
          <c:h val="0.77933191005499736"/>
        </c:manualLayout>
      </c:layout>
      <c:barChart>
        <c:barDir val="bar"/>
        <c:grouping val="clustered"/>
        <c:varyColors val="0"/>
        <c:ser>
          <c:idx val="0"/>
          <c:order val="0"/>
          <c:tx>
            <c:strRef>
              <c:f>Sheet1!$N$27</c:f>
              <c:strCache>
                <c:ptCount val="1"/>
                <c:pt idx="0">
                  <c:v>I 2019</c:v>
                </c:pt>
              </c:strCache>
            </c:strRef>
          </c:tx>
          <c:spPr>
            <a:solidFill>
              <a:schemeClr val="accent5">
                <a:lumMod val="75000"/>
              </a:schemeClr>
            </a:solidFill>
            <a:ln>
              <a:solidFill>
                <a:schemeClr val="tx1"/>
              </a:solidFill>
            </a:ln>
            <a:effectLst/>
          </c:spPr>
          <c:invertIfNegative val="0"/>
          <c:dPt>
            <c:idx val="0"/>
            <c:invertIfNegative val="0"/>
            <c:bubble3D val="0"/>
            <c:spPr>
              <a:solidFill>
                <a:schemeClr val="accent3">
                  <a:lumMod val="75000"/>
                </a:schemeClr>
              </a:solidFill>
              <a:ln>
                <a:solidFill>
                  <a:schemeClr val="tx1"/>
                </a:solidFill>
              </a:ln>
              <a:effectLst/>
            </c:spPr>
            <c:extLst>
              <c:ext xmlns:c16="http://schemas.microsoft.com/office/drawing/2014/chart" uri="{C3380CC4-5D6E-409C-BE32-E72D297353CC}">
                <c16:uniqueId val="{00000003-F8E9-4CC2-A149-CAC88FC1055A}"/>
              </c:ext>
            </c:extLst>
          </c:dPt>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Garamond" panose="02020404030301010803" pitchFamily="18" charset="0"/>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Sheet1!$M$28:$M$36</c:f>
              <c:strCache>
                <c:ptCount val="9"/>
                <c:pt idx="0">
                  <c:v>Piemonte</c:v>
                </c:pt>
                <c:pt idx="1">
                  <c:v>Vercelli</c:v>
                </c:pt>
                <c:pt idx="2">
                  <c:v>Verbano-Cusio-Ossola</c:v>
                </c:pt>
                <c:pt idx="3">
                  <c:v>Torino</c:v>
                </c:pt>
                <c:pt idx="4">
                  <c:v>Novara</c:v>
                </c:pt>
                <c:pt idx="5">
                  <c:v>Cuneo</c:v>
                </c:pt>
                <c:pt idx="6">
                  <c:v>Biella</c:v>
                </c:pt>
                <c:pt idx="7">
                  <c:v>Asti</c:v>
                </c:pt>
                <c:pt idx="8">
                  <c:v>Alessandria</c:v>
                </c:pt>
              </c:strCache>
            </c:strRef>
          </c:cat>
          <c:val>
            <c:numRef>
              <c:f>Sheet1!$N$28:$N$36</c:f>
              <c:numCache>
                <c:formatCode>0.0%</c:formatCode>
                <c:ptCount val="9"/>
                <c:pt idx="0">
                  <c:v>-4.0000000000000001E-3</c:v>
                </c:pt>
                <c:pt idx="1">
                  <c:v>-1.2E-2</c:v>
                </c:pt>
                <c:pt idx="2">
                  <c:v>-5.0000000000000001E-3</c:v>
                </c:pt>
                <c:pt idx="3">
                  <c:v>-5.0000000000000001E-3</c:v>
                </c:pt>
                <c:pt idx="4">
                  <c:v>-1.6E-2</c:v>
                </c:pt>
                <c:pt idx="5">
                  <c:v>8.0000000000000002E-3</c:v>
                </c:pt>
                <c:pt idx="6">
                  <c:v>-2.3E-2</c:v>
                </c:pt>
                <c:pt idx="7">
                  <c:v>-1.2E-2</c:v>
                </c:pt>
                <c:pt idx="8">
                  <c:v>1.2E-2</c:v>
                </c:pt>
              </c:numCache>
            </c:numRef>
          </c:val>
          <c:extLst>
            <c:ext xmlns:c16="http://schemas.microsoft.com/office/drawing/2014/chart" uri="{C3380CC4-5D6E-409C-BE32-E72D297353CC}">
              <c16:uniqueId val="{00000000-F8E9-4CC2-A149-CAC88FC1055A}"/>
            </c:ext>
          </c:extLst>
        </c:ser>
        <c:ser>
          <c:idx val="1"/>
          <c:order val="1"/>
          <c:tx>
            <c:strRef>
              <c:f>Sheet1!$O$27</c:f>
              <c:strCache>
                <c:ptCount val="1"/>
                <c:pt idx="0">
                  <c:v>IV 2018</c:v>
                </c:pt>
              </c:strCache>
            </c:strRef>
          </c:tx>
          <c:spPr>
            <a:solidFill>
              <a:schemeClr val="accent5">
                <a:lumMod val="20000"/>
                <a:lumOff val="80000"/>
              </a:schemeClr>
            </a:solidFill>
            <a:ln>
              <a:solidFill>
                <a:schemeClr val="tx1"/>
              </a:solidFill>
            </a:ln>
            <a:effectLst/>
          </c:spPr>
          <c:invertIfNegative val="0"/>
          <c:dPt>
            <c:idx val="0"/>
            <c:invertIfNegative val="0"/>
            <c:bubble3D val="0"/>
            <c:spPr>
              <a:solidFill>
                <a:schemeClr val="accent3">
                  <a:lumMod val="40000"/>
                  <a:lumOff val="60000"/>
                </a:schemeClr>
              </a:solidFill>
              <a:ln>
                <a:solidFill>
                  <a:schemeClr val="tx1"/>
                </a:solidFill>
              </a:ln>
              <a:effectLst/>
            </c:spPr>
            <c:extLst>
              <c:ext xmlns:c16="http://schemas.microsoft.com/office/drawing/2014/chart" uri="{C3380CC4-5D6E-409C-BE32-E72D297353CC}">
                <c16:uniqueId val="{00000002-F8E9-4CC2-A149-CAC88FC1055A}"/>
              </c:ext>
            </c:extLst>
          </c:dPt>
          <c:cat>
            <c:strRef>
              <c:f>Sheet1!$M$28:$M$36</c:f>
              <c:strCache>
                <c:ptCount val="9"/>
                <c:pt idx="0">
                  <c:v>Piemonte</c:v>
                </c:pt>
                <c:pt idx="1">
                  <c:v>Vercelli</c:v>
                </c:pt>
                <c:pt idx="2">
                  <c:v>Verbano-Cusio-Ossola</c:v>
                </c:pt>
                <c:pt idx="3">
                  <c:v>Torino</c:v>
                </c:pt>
                <c:pt idx="4">
                  <c:v>Novara</c:v>
                </c:pt>
                <c:pt idx="5">
                  <c:v>Cuneo</c:v>
                </c:pt>
                <c:pt idx="6">
                  <c:v>Biella</c:v>
                </c:pt>
                <c:pt idx="7">
                  <c:v>Asti</c:v>
                </c:pt>
                <c:pt idx="8">
                  <c:v>Alessandria</c:v>
                </c:pt>
              </c:strCache>
            </c:strRef>
          </c:cat>
          <c:val>
            <c:numRef>
              <c:f>Sheet1!$O$28:$O$36</c:f>
              <c:numCache>
                <c:formatCode>0.0%</c:formatCode>
                <c:ptCount val="9"/>
                <c:pt idx="0">
                  <c:v>-4.0000000000000001E-3</c:v>
                </c:pt>
                <c:pt idx="1">
                  <c:v>-8.0000000000000002E-3</c:v>
                </c:pt>
                <c:pt idx="2">
                  <c:v>-3.0000000000000001E-3</c:v>
                </c:pt>
                <c:pt idx="3">
                  <c:v>-0.01</c:v>
                </c:pt>
                <c:pt idx="4">
                  <c:v>-1.6E-2</c:v>
                </c:pt>
                <c:pt idx="5">
                  <c:v>1.2999999999999999E-2</c:v>
                </c:pt>
                <c:pt idx="6">
                  <c:v>-1.9E-2</c:v>
                </c:pt>
                <c:pt idx="7">
                  <c:v>5.0000000000000001E-3</c:v>
                </c:pt>
                <c:pt idx="8">
                  <c:v>2.8000000000000001E-2</c:v>
                </c:pt>
              </c:numCache>
            </c:numRef>
          </c:val>
          <c:extLst>
            <c:ext xmlns:c16="http://schemas.microsoft.com/office/drawing/2014/chart" uri="{C3380CC4-5D6E-409C-BE32-E72D297353CC}">
              <c16:uniqueId val="{00000001-F8E9-4CC2-A149-CAC88FC1055A}"/>
            </c:ext>
          </c:extLst>
        </c:ser>
        <c:dLbls>
          <c:showLegendKey val="0"/>
          <c:showVal val="0"/>
          <c:showCatName val="0"/>
          <c:showSerName val="0"/>
          <c:showPercent val="0"/>
          <c:showBubbleSize val="0"/>
        </c:dLbls>
        <c:gapWidth val="182"/>
        <c:axId val="241779104"/>
        <c:axId val="116588400"/>
      </c:barChart>
      <c:catAx>
        <c:axId val="241779104"/>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Garamond" panose="02020404030301010803" pitchFamily="18" charset="0"/>
                <a:ea typeface="+mn-ea"/>
                <a:cs typeface="+mn-cs"/>
              </a:defRPr>
            </a:pPr>
            <a:endParaRPr lang="it-IT"/>
          </a:p>
        </c:txPr>
        <c:crossAx val="116588400"/>
        <c:crosses val="autoZero"/>
        <c:auto val="1"/>
        <c:lblAlgn val="ctr"/>
        <c:lblOffset val="100"/>
        <c:noMultiLvlLbl val="0"/>
      </c:catAx>
      <c:valAx>
        <c:axId val="11658840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300" b="0" i="0" u="none" strike="noStrike" kern="1200" baseline="0">
                <a:solidFill>
                  <a:schemeClr val="tx1"/>
                </a:solidFill>
                <a:latin typeface="Garamond" panose="02020404030301010803" pitchFamily="18" charset="0"/>
                <a:ea typeface="+mn-ea"/>
                <a:cs typeface="+mn-cs"/>
              </a:defRPr>
            </a:pPr>
            <a:endParaRPr lang="it-IT"/>
          </a:p>
        </c:txPr>
        <c:crossAx val="24177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Garamond" panose="02020404030301010803" pitchFamily="18" charset="0"/>
              <a:ea typeface="+mn-ea"/>
              <a:cs typeface="+mn-cs"/>
            </a:defRPr>
          </a:pPr>
          <a:endParaRPr lang="it-IT"/>
        </a:p>
      </c:txPr>
    </c:legend>
    <c:plotVisOnly val="1"/>
    <c:dispBlanksAs val="gap"/>
    <c:showDLblsOverMax val="0"/>
  </c:chart>
  <c:spPr>
    <a:noFill/>
    <a:ln>
      <a:noFill/>
    </a:ln>
    <a:effectLst/>
  </c:spPr>
  <c:txPr>
    <a:bodyPr/>
    <a:lstStyle/>
    <a:p>
      <a:pPr>
        <a:defRPr sz="1300">
          <a:solidFill>
            <a:schemeClr val="tx1"/>
          </a:solidFill>
          <a:latin typeface="Garamond" panose="02020404030301010803" pitchFamily="18" charset="0"/>
        </a:defRPr>
      </a:pPr>
      <a:endParaRPr lang="it-IT"/>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377158026879852"/>
          <c:y val="3.9275354251325154E-2"/>
          <c:w val="0.57577908650290988"/>
          <c:h val="0.7821265481073596"/>
        </c:manualLayout>
      </c:layout>
      <c:barChart>
        <c:barDir val="bar"/>
        <c:grouping val="clustered"/>
        <c:varyColors val="0"/>
        <c:ser>
          <c:idx val="0"/>
          <c:order val="0"/>
          <c:tx>
            <c:strRef>
              <c:f>Sheet1!$D$2</c:f>
              <c:strCache>
                <c:ptCount val="1"/>
                <c:pt idx="0">
                  <c:v>I trimestre</c:v>
                </c:pt>
              </c:strCache>
            </c:strRef>
          </c:tx>
          <c:spPr>
            <a:solidFill>
              <a:schemeClr val="accent5"/>
            </a:solidFill>
            <a:ln>
              <a:solidFill>
                <a:schemeClr val="tx1"/>
              </a:solidFill>
            </a:ln>
            <a:effectLst/>
          </c:spPr>
          <c:invertIfNegative val="0"/>
          <c:dLbls>
            <c:dLbl>
              <c:idx val="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9BE-44C0-BAE0-08ECEE9D9894}"/>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Garamond" panose="02020404030301010803" pitchFamily="18" charset="0"/>
                    <a:ea typeface="+mn-ea"/>
                    <a:cs typeface="+mn-cs"/>
                  </a:defRPr>
                </a:pPr>
                <a:endParaRPr lang="it-IT"/>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Sheet1!$C$3:$C$11</c:f>
              <c:strCache>
                <c:ptCount val="9"/>
                <c:pt idx="0">
                  <c:v>Vercelli</c:v>
                </c:pt>
                <c:pt idx="1">
                  <c:v>Verbano-Cusio-Ossola</c:v>
                </c:pt>
                <c:pt idx="2">
                  <c:v>Torino</c:v>
                </c:pt>
                <c:pt idx="3">
                  <c:v>Novara</c:v>
                </c:pt>
                <c:pt idx="4">
                  <c:v>Cuneo</c:v>
                </c:pt>
                <c:pt idx="5">
                  <c:v>Canavese</c:v>
                </c:pt>
                <c:pt idx="6">
                  <c:v>Biella</c:v>
                </c:pt>
                <c:pt idx="7">
                  <c:v>Asti</c:v>
                </c:pt>
                <c:pt idx="8">
                  <c:v>Alessandria</c:v>
                </c:pt>
              </c:strCache>
            </c:strRef>
          </c:cat>
          <c:val>
            <c:numRef>
              <c:f>Sheet1!$D$3:$D$11</c:f>
              <c:numCache>
                <c:formatCode>0.0%</c:formatCode>
                <c:ptCount val="9"/>
                <c:pt idx="0">
                  <c:v>0</c:v>
                </c:pt>
                <c:pt idx="1">
                  <c:v>-0.12</c:v>
                </c:pt>
                <c:pt idx="2">
                  <c:v>-1.7999999999999999E-2</c:v>
                </c:pt>
                <c:pt idx="3">
                  <c:v>-1.0999999999999999E-2</c:v>
                </c:pt>
                <c:pt idx="4">
                  <c:v>-7.0999999999999994E-2</c:v>
                </c:pt>
                <c:pt idx="5">
                  <c:v>3.1E-2</c:v>
                </c:pt>
                <c:pt idx="6">
                  <c:v>-1.6E-2</c:v>
                </c:pt>
                <c:pt idx="7">
                  <c:v>-8.7999999999999995E-2</c:v>
                </c:pt>
                <c:pt idx="8">
                  <c:v>0.06</c:v>
                </c:pt>
              </c:numCache>
            </c:numRef>
          </c:val>
          <c:extLst>
            <c:ext xmlns:c16="http://schemas.microsoft.com/office/drawing/2014/chart" uri="{C3380CC4-5D6E-409C-BE32-E72D297353CC}">
              <c16:uniqueId val="{00000000-99BE-44C0-BAE0-08ECEE9D9894}"/>
            </c:ext>
          </c:extLst>
        </c:ser>
        <c:ser>
          <c:idx val="1"/>
          <c:order val="1"/>
          <c:tx>
            <c:strRef>
              <c:f>Sheet1!$E$2</c:f>
              <c:strCache>
                <c:ptCount val="1"/>
                <c:pt idx="0">
                  <c:v>II trimestre</c:v>
                </c:pt>
              </c:strCache>
            </c:strRef>
          </c:tx>
          <c:spPr>
            <a:solidFill>
              <a:schemeClr val="accent6"/>
            </a:solidFill>
            <a:ln>
              <a:solidFill>
                <a:schemeClr val="tx1"/>
              </a:solidFill>
            </a:ln>
            <a:effectLst/>
          </c:spPr>
          <c:invertIfNegative val="0"/>
          <c:dLbls>
            <c:dLbl>
              <c:idx val="7"/>
              <c:layout>
                <c:manualLayout>
                  <c:x val="-1.6025643047854633E-3"/>
                  <c:y val="-1.63727574076252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9BE-44C0-BAE0-08ECEE9D9894}"/>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Garamond" panose="02020404030301010803" pitchFamily="18" charset="0"/>
                    <a:ea typeface="+mn-ea"/>
                    <a:cs typeface="+mn-cs"/>
                  </a:defRPr>
                </a:pPr>
                <a:endParaRPr lang="it-IT"/>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Sheet1!$C$3:$C$11</c:f>
              <c:strCache>
                <c:ptCount val="9"/>
                <c:pt idx="0">
                  <c:v>Vercelli</c:v>
                </c:pt>
                <c:pt idx="1">
                  <c:v>Verbano-Cusio-Ossola</c:v>
                </c:pt>
                <c:pt idx="2">
                  <c:v>Torino</c:v>
                </c:pt>
                <c:pt idx="3">
                  <c:v>Novara</c:v>
                </c:pt>
                <c:pt idx="4">
                  <c:v>Cuneo</c:v>
                </c:pt>
                <c:pt idx="5">
                  <c:v>Canavese</c:v>
                </c:pt>
                <c:pt idx="6">
                  <c:v>Biella</c:v>
                </c:pt>
                <c:pt idx="7">
                  <c:v>Asti</c:v>
                </c:pt>
                <c:pt idx="8">
                  <c:v>Alessandria</c:v>
                </c:pt>
              </c:strCache>
            </c:strRef>
          </c:cat>
          <c:val>
            <c:numRef>
              <c:f>Sheet1!$E$3:$E$11</c:f>
              <c:numCache>
                <c:formatCode>0.0%</c:formatCode>
                <c:ptCount val="9"/>
                <c:pt idx="0">
                  <c:v>2.3E-2</c:v>
                </c:pt>
                <c:pt idx="1">
                  <c:v>0</c:v>
                </c:pt>
                <c:pt idx="2">
                  <c:v>3.1E-2</c:v>
                </c:pt>
                <c:pt idx="3">
                  <c:v>0.115</c:v>
                </c:pt>
                <c:pt idx="4">
                  <c:v>0.11899999999999999</c:v>
                </c:pt>
                <c:pt idx="5">
                  <c:v>0.15</c:v>
                </c:pt>
                <c:pt idx="6">
                  <c:v>-5.3999999999999999E-2</c:v>
                </c:pt>
                <c:pt idx="7">
                  <c:v>-0.05</c:v>
                </c:pt>
                <c:pt idx="8">
                  <c:v>0.128</c:v>
                </c:pt>
              </c:numCache>
            </c:numRef>
          </c:val>
          <c:extLst>
            <c:ext xmlns:c16="http://schemas.microsoft.com/office/drawing/2014/chart" uri="{C3380CC4-5D6E-409C-BE32-E72D297353CC}">
              <c16:uniqueId val="{00000001-99BE-44C0-BAE0-08ECEE9D9894}"/>
            </c:ext>
          </c:extLst>
        </c:ser>
        <c:dLbls>
          <c:showLegendKey val="0"/>
          <c:showVal val="0"/>
          <c:showCatName val="0"/>
          <c:showSerName val="0"/>
          <c:showPercent val="0"/>
          <c:showBubbleSize val="0"/>
        </c:dLbls>
        <c:gapWidth val="182"/>
        <c:axId val="1141915583"/>
        <c:axId val="1140285871"/>
      </c:barChart>
      <c:catAx>
        <c:axId val="1141915583"/>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Garamond" panose="02020404030301010803" pitchFamily="18" charset="0"/>
                <a:ea typeface="+mn-ea"/>
                <a:cs typeface="+mn-cs"/>
              </a:defRPr>
            </a:pPr>
            <a:endParaRPr lang="it-IT"/>
          </a:p>
        </c:txPr>
        <c:crossAx val="1140285871"/>
        <c:crosses val="autoZero"/>
        <c:auto val="1"/>
        <c:lblAlgn val="ctr"/>
        <c:lblOffset val="100"/>
        <c:noMultiLvlLbl val="0"/>
      </c:catAx>
      <c:valAx>
        <c:axId val="1140285871"/>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Garamond" panose="02020404030301010803" pitchFamily="18" charset="0"/>
                <a:ea typeface="+mn-ea"/>
                <a:cs typeface="+mn-cs"/>
              </a:defRPr>
            </a:pPr>
            <a:endParaRPr lang="it-IT"/>
          </a:p>
        </c:txPr>
        <c:crossAx val="1141915583"/>
        <c:crosses val="autoZero"/>
        <c:crossBetween val="between"/>
      </c:valAx>
      <c:spPr>
        <a:noFill/>
        <a:ln>
          <a:noFill/>
        </a:ln>
        <a:effectLst/>
      </c:spPr>
    </c:plotArea>
    <c:legend>
      <c:legendPos val="l"/>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Garamond" panose="02020404030301010803" pitchFamily="18" charset="0"/>
              <a:ea typeface="+mn-ea"/>
              <a:cs typeface="+mn-cs"/>
            </a:defRPr>
          </a:pPr>
          <a:endParaRPr lang="it-IT"/>
        </a:p>
      </c:txPr>
    </c:legend>
    <c:plotVisOnly val="1"/>
    <c:dispBlanksAs val="gap"/>
    <c:showDLblsOverMax val="0"/>
  </c:chart>
  <c:spPr>
    <a:noFill/>
    <a:ln>
      <a:noFill/>
    </a:ln>
    <a:effectLst/>
  </c:spPr>
  <c:txPr>
    <a:bodyPr/>
    <a:lstStyle/>
    <a:p>
      <a:pPr>
        <a:defRPr sz="1400">
          <a:solidFill>
            <a:schemeClr val="tx1"/>
          </a:solidFill>
          <a:latin typeface="Garamond" panose="02020404030301010803" pitchFamily="18" charset="0"/>
        </a:defRPr>
      </a:pPr>
      <a:endParaRPr lang="it-IT"/>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5"/>
            </a:solidFill>
            <a:ln>
              <a:solidFill>
                <a:schemeClr val="tx1"/>
              </a:solidFill>
            </a:ln>
            <a:effectLst/>
          </c:spPr>
          <c:invertIfNegative val="0"/>
          <c:dPt>
            <c:idx val="0"/>
            <c:invertIfNegative val="0"/>
            <c:bubble3D val="0"/>
            <c:spPr>
              <a:solidFill>
                <a:schemeClr val="accent3"/>
              </a:solidFill>
              <a:ln>
                <a:solidFill>
                  <a:schemeClr val="tx1"/>
                </a:solidFill>
              </a:ln>
              <a:effectLst/>
            </c:spPr>
            <c:extLst>
              <c:ext xmlns:c16="http://schemas.microsoft.com/office/drawing/2014/chart" uri="{C3380CC4-5D6E-409C-BE32-E72D297353CC}">
                <c16:uniqueId val="{0000000A-DBE1-4A0F-A1E7-71DE40D87FB4}"/>
              </c:ext>
            </c:extLst>
          </c:dPt>
          <c:dPt>
            <c:idx val="2"/>
            <c:invertIfNegative val="0"/>
            <c:bubble3D val="0"/>
            <c:spPr>
              <a:solidFill>
                <a:schemeClr val="accent4"/>
              </a:solidFill>
              <a:ln>
                <a:solidFill>
                  <a:schemeClr val="tx1"/>
                </a:solidFill>
              </a:ln>
              <a:effectLst/>
            </c:spPr>
            <c:extLst>
              <c:ext xmlns:c16="http://schemas.microsoft.com/office/drawing/2014/chart" uri="{C3380CC4-5D6E-409C-BE32-E72D297353CC}">
                <c16:uniqueId val="{00000008-DBE1-4A0F-A1E7-71DE40D87FB4}"/>
              </c:ext>
            </c:extLst>
          </c:dPt>
          <c:dPt>
            <c:idx val="3"/>
            <c:invertIfNegative val="0"/>
            <c:bubble3D val="0"/>
            <c:spPr>
              <a:solidFill>
                <a:schemeClr val="accent4"/>
              </a:solidFill>
              <a:ln>
                <a:solidFill>
                  <a:schemeClr val="tx1"/>
                </a:solidFill>
              </a:ln>
              <a:effectLst/>
            </c:spPr>
            <c:extLst>
              <c:ext xmlns:c16="http://schemas.microsoft.com/office/drawing/2014/chart" uri="{C3380CC4-5D6E-409C-BE32-E72D297353CC}">
                <c16:uniqueId val="{00000007-DBE1-4A0F-A1E7-71DE40D87FB4}"/>
              </c:ext>
            </c:extLst>
          </c:dPt>
          <c:dPt>
            <c:idx val="4"/>
            <c:invertIfNegative val="0"/>
            <c:bubble3D val="0"/>
            <c:spPr>
              <a:solidFill>
                <a:schemeClr val="accent4"/>
              </a:solidFill>
              <a:ln>
                <a:solidFill>
                  <a:schemeClr val="tx1"/>
                </a:solidFill>
              </a:ln>
              <a:effectLst/>
            </c:spPr>
            <c:extLst>
              <c:ext xmlns:c16="http://schemas.microsoft.com/office/drawing/2014/chart" uri="{C3380CC4-5D6E-409C-BE32-E72D297353CC}">
                <c16:uniqueId val="{00000006-DBE1-4A0F-A1E7-71DE40D87FB4}"/>
              </c:ext>
            </c:extLst>
          </c:dPt>
          <c:dPt>
            <c:idx val="5"/>
            <c:invertIfNegative val="0"/>
            <c:bubble3D val="0"/>
            <c:spPr>
              <a:solidFill>
                <a:schemeClr val="accent4"/>
              </a:solidFill>
              <a:ln>
                <a:solidFill>
                  <a:schemeClr val="tx1"/>
                </a:solidFill>
              </a:ln>
              <a:effectLst/>
            </c:spPr>
            <c:extLst>
              <c:ext xmlns:c16="http://schemas.microsoft.com/office/drawing/2014/chart" uri="{C3380CC4-5D6E-409C-BE32-E72D297353CC}">
                <c16:uniqueId val="{00000005-DBE1-4A0F-A1E7-71DE40D87FB4}"/>
              </c:ext>
            </c:extLst>
          </c:dPt>
          <c:dPt>
            <c:idx val="6"/>
            <c:invertIfNegative val="0"/>
            <c:bubble3D val="0"/>
            <c:spPr>
              <a:solidFill>
                <a:schemeClr val="accent4"/>
              </a:solidFill>
              <a:ln>
                <a:solidFill>
                  <a:schemeClr val="tx1"/>
                </a:solidFill>
              </a:ln>
              <a:effectLst/>
            </c:spPr>
            <c:extLst>
              <c:ext xmlns:c16="http://schemas.microsoft.com/office/drawing/2014/chart" uri="{C3380CC4-5D6E-409C-BE32-E72D297353CC}">
                <c16:uniqueId val="{0000000B-4B10-4CF4-903C-E11DCF39A77C}"/>
              </c:ext>
            </c:extLst>
          </c:dPt>
          <c:dPt>
            <c:idx val="8"/>
            <c:invertIfNegative val="0"/>
            <c:bubble3D val="0"/>
            <c:spPr>
              <a:solidFill>
                <a:schemeClr val="accent4"/>
              </a:solidFill>
              <a:ln>
                <a:solidFill>
                  <a:schemeClr val="tx1"/>
                </a:solidFill>
              </a:ln>
              <a:effectLst/>
            </c:spPr>
            <c:extLst>
              <c:ext xmlns:c16="http://schemas.microsoft.com/office/drawing/2014/chart" uri="{C3380CC4-5D6E-409C-BE32-E72D297353CC}">
                <c16:uniqueId val="{00000003-DBE1-4A0F-A1E7-71DE40D87FB4}"/>
              </c:ext>
            </c:extLst>
          </c:dPt>
          <c:dPt>
            <c:idx val="9"/>
            <c:invertIfNegative val="0"/>
            <c:bubble3D val="0"/>
            <c:spPr>
              <a:solidFill>
                <a:schemeClr val="accent4"/>
              </a:solidFill>
              <a:ln>
                <a:solidFill>
                  <a:schemeClr val="tx1"/>
                </a:solidFill>
              </a:ln>
              <a:effectLst/>
            </c:spPr>
            <c:extLst>
              <c:ext xmlns:c16="http://schemas.microsoft.com/office/drawing/2014/chart" uri="{C3380CC4-5D6E-409C-BE32-E72D297353CC}">
                <c16:uniqueId val="{00000002-DBE1-4A0F-A1E7-71DE40D87FB4}"/>
              </c:ext>
            </c:extLst>
          </c:dPt>
          <c:dPt>
            <c:idx val="10"/>
            <c:invertIfNegative val="0"/>
            <c:bubble3D val="0"/>
            <c:spPr>
              <a:solidFill>
                <a:schemeClr val="accent4"/>
              </a:solidFill>
              <a:ln>
                <a:solidFill>
                  <a:schemeClr val="tx1"/>
                </a:solidFill>
              </a:ln>
              <a:effectLst/>
            </c:spPr>
            <c:extLst>
              <c:ext xmlns:c16="http://schemas.microsoft.com/office/drawing/2014/chart" uri="{C3380CC4-5D6E-409C-BE32-E72D297353CC}">
                <c16:uniqueId val="{0000000D-DBE1-4A0F-A1E7-71DE40D87FB4}"/>
              </c:ext>
            </c:extLst>
          </c:dPt>
          <c:dPt>
            <c:idx val="12"/>
            <c:invertIfNegative val="0"/>
            <c:bubble3D val="0"/>
            <c:spPr>
              <a:solidFill>
                <a:schemeClr val="bg1"/>
              </a:solidFill>
              <a:ln>
                <a:solidFill>
                  <a:schemeClr val="tx1"/>
                </a:solidFill>
              </a:ln>
              <a:effectLst/>
            </c:spPr>
            <c:extLst>
              <c:ext xmlns:c16="http://schemas.microsoft.com/office/drawing/2014/chart" uri="{C3380CC4-5D6E-409C-BE32-E72D297353CC}">
                <c16:uniqueId val="{0000000F-DBE1-4A0F-A1E7-71DE40D87FB4}"/>
              </c:ext>
            </c:extLst>
          </c:dPt>
          <c:dPt>
            <c:idx val="20"/>
            <c:invertIfNegative val="0"/>
            <c:bubble3D val="0"/>
            <c:spPr>
              <a:solidFill>
                <a:schemeClr val="accent6"/>
              </a:solidFill>
              <a:ln>
                <a:solidFill>
                  <a:schemeClr val="tx1"/>
                </a:solidFill>
              </a:ln>
              <a:effectLst/>
            </c:spPr>
            <c:extLst>
              <c:ext xmlns:c16="http://schemas.microsoft.com/office/drawing/2014/chart" uri="{C3380CC4-5D6E-409C-BE32-E72D297353CC}">
                <c16:uniqueId val="{00000015-4B10-4CF4-903C-E11DCF39A77C}"/>
              </c:ext>
            </c:extLst>
          </c:dPt>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BE1-4A0F-A1E7-71DE40D87FB4}"/>
                </c:ext>
              </c:extLst>
            </c:dLbl>
            <c:dLbl>
              <c:idx val="1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DBE1-4A0F-A1E7-71DE40D87FB4}"/>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DBE1-4A0F-A1E7-71DE40D87FB4}"/>
                </c:ext>
              </c:extLst>
            </c:dLbl>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BE1-4A0F-A1E7-71DE40D87FB4}"/>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4B10-4CF4-903C-E11DCF39A77C}"/>
                </c:ext>
              </c:extLst>
            </c:dLbl>
            <c:dLbl>
              <c:idx val="2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4B10-4CF4-903C-E11DCF39A77C}"/>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Garamond" panose="02020404030301010803" pitchFamily="18" charset="0"/>
                    <a:ea typeface="+mn-ea"/>
                    <a:cs typeface="+mn-cs"/>
                  </a:defRPr>
                </a:pPr>
                <a:endParaRPr lang="it-IT"/>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Settore!$N$23:$N$43</c:f>
              <c:strCache>
                <c:ptCount val="21"/>
                <c:pt idx="0">
                  <c:v>TOTALE</c:v>
                </c:pt>
                <c:pt idx="2">
                  <c:v>Altri servizi</c:v>
                </c:pt>
                <c:pt idx="3">
                  <c:v>Sanità e assistenza</c:v>
                </c:pt>
                <c:pt idx="4">
                  <c:v>Istruzione</c:v>
                </c:pt>
                <c:pt idx="5">
                  <c:v>Servizi tradizionali imprese</c:v>
                </c:pt>
                <c:pt idx="6">
                  <c:v>Servizi avanzati imprese</c:v>
                </c:pt>
                <c:pt idx="7">
                  <c:v>Trasporto e magazzinaggio</c:v>
                </c:pt>
                <c:pt idx="8">
                  <c:v>Alloggio e ristorazione</c:v>
                </c:pt>
                <c:pt idx="9">
                  <c:v>Commercio</c:v>
                </c:pt>
                <c:pt idx="10">
                  <c:v>SERVIZI</c:v>
                </c:pt>
                <c:pt idx="12">
                  <c:v>COSTRUZIONI</c:v>
                </c:pt>
                <c:pt idx="13">
                  <c:v>Altri comparti industriali</c:v>
                </c:pt>
                <c:pt idx="14">
                  <c:v>Metalmeccanico</c:v>
                </c:pt>
                <c:pt idx="15">
                  <c:v>Chimica, Gomma-Plastica</c:v>
                </c:pt>
                <c:pt idx="16">
                  <c:v>Tessile-Abbigliamento-Pelli</c:v>
                </c:pt>
                <c:pt idx="17">
                  <c:v>Alimentare</c:v>
                </c:pt>
                <c:pt idx="18">
                  <c:v>INDUSTRIA IN SENSO STRETTO</c:v>
                </c:pt>
                <c:pt idx="20">
                  <c:v>AGRICOLTURA</c:v>
                </c:pt>
              </c:strCache>
            </c:strRef>
          </c:cat>
          <c:val>
            <c:numRef>
              <c:f>Settore!$O$23:$O$43</c:f>
              <c:numCache>
                <c:formatCode>General</c:formatCode>
                <c:ptCount val="21"/>
                <c:pt idx="0" formatCode="0.0%">
                  <c:v>-2.5701547338054076E-2</c:v>
                </c:pt>
                <c:pt idx="2" formatCode="0.0%">
                  <c:v>-7.291666666666663E-2</c:v>
                </c:pt>
                <c:pt idx="3" formatCode="0.0%">
                  <c:v>-0.1659751037344398</c:v>
                </c:pt>
                <c:pt idx="4" formatCode="0.0%">
                  <c:v>0.20916905444126077</c:v>
                </c:pt>
                <c:pt idx="5" formatCode="0.0%">
                  <c:v>0.24666666666666659</c:v>
                </c:pt>
                <c:pt idx="6" formatCode="0.0%">
                  <c:v>0.32380952380952377</c:v>
                </c:pt>
                <c:pt idx="7" formatCode="0.0%">
                  <c:v>-3.4965034965035446E-3</c:v>
                </c:pt>
                <c:pt idx="8" formatCode="0.0%">
                  <c:v>-4.0892193308550207E-2</c:v>
                </c:pt>
                <c:pt idx="9" formatCode="0.0%">
                  <c:v>-6.2231759656652397E-2</c:v>
                </c:pt>
                <c:pt idx="10" formatCode="0.0%">
                  <c:v>1.6702752861119663E-2</c:v>
                </c:pt>
                <c:pt idx="12" formatCode="0.0%">
                  <c:v>-7.0422535211267623E-2</c:v>
                </c:pt>
                <c:pt idx="13" formatCode="0.0%">
                  <c:v>-0.28282828282828287</c:v>
                </c:pt>
                <c:pt idx="14" formatCode="0.0%">
                  <c:v>-0.22473246135552916</c:v>
                </c:pt>
                <c:pt idx="15" formatCode="0.0%">
                  <c:v>-0.41176470588235292</c:v>
                </c:pt>
                <c:pt idx="16" formatCode="0.0%">
                  <c:v>0.35294117647058831</c:v>
                </c:pt>
                <c:pt idx="17" formatCode="0.0%">
                  <c:v>-6.325301204819278E-2</c:v>
                </c:pt>
                <c:pt idx="18" formatCode="0.0%">
                  <c:v>-0.20791457286432158</c:v>
                </c:pt>
                <c:pt idx="20" formatCode="0.0%">
                  <c:v>5.0347222222222321E-2</c:v>
                </c:pt>
              </c:numCache>
            </c:numRef>
          </c:val>
          <c:extLst>
            <c:ext xmlns:c16="http://schemas.microsoft.com/office/drawing/2014/chart" uri="{C3380CC4-5D6E-409C-BE32-E72D297353CC}">
              <c16:uniqueId val="{00000000-DBE1-4A0F-A1E7-71DE40D87FB4}"/>
            </c:ext>
          </c:extLst>
        </c:ser>
        <c:dLbls>
          <c:showLegendKey val="0"/>
          <c:showVal val="0"/>
          <c:showCatName val="0"/>
          <c:showSerName val="0"/>
          <c:showPercent val="0"/>
          <c:showBubbleSize val="0"/>
        </c:dLbls>
        <c:gapWidth val="182"/>
        <c:axId val="346697872"/>
        <c:axId val="340488048"/>
      </c:barChart>
      <c:catAx>
        <c:axId val="346697872"/>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Garamond" panose="02020404030301010803" pitchFamily="18" charset="0"/>
                <a:ea typeface="+mn-ea"/>
                <a:cs typeface="+mn-cs"/>
              </a:defRPr>
            </a:pPr>
            <a:endParaRPr lang="it-IT"/>
          </a:p>
        </c:txPr>
        <c:crossAx val="340488048"/>
        <c:crosses val="autoZero"/>
        <c:auto val="1"/>
        <c:lblAlgn val="ctr"/>
        <c:lblOffset val="100"/>
        <c:noMultiLvlLbl val="0"/>
      </c:catAx>
      <c:valAx>
        <c:axId val="340488048"/>
        <c:scaling>
          <c:orientation val="minMax"/>
          <c:min val="-0.5"/>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Garamond" panose="02020404030301010803" pitchFamily="18" charset="0"/>
                <a:ea typeface="+mn-ea"/>
                <a:cs typeface="+mn-cs"/>
              </a:defRPr>
            </a:pPr>
            <a:endParaRPr lang="it-IT"/>
          </a:p>
        </c:txPr>
        <c:crossAx val="346697872"/>
        <c:crosses val="autoZero"/>
        <c:crossBetween val="between"/>
      </c:valAx>
      <c:spPr>
        <a:noFill/>
        <a:ln>
          <a:noFill/>
        </a:ln>
        <a:effectLst/>
      </c:spPr>
    </c:plotArea>
    <c:plotVisOnly val="1"/>
    <c:dispBlanksAs val="gap"/>
    <c:showDLblsOverMax val="0"/>
  </c:chart>
  <c:spPr>
    <a:noFill/>
    <a:ln>
      <a:noFill/>
    </a:ln>
    <a:effectLst/>
  </c:spPr>
  <c:txPr>
    <a:bodyPr/>
    <a:lstStyle/>
    <a:p>
      <a:pPr>
        <a:defRPr sz="1400">
          <a:solidFill>
            <a:schemeClr val="tx1"/>
          </a:solidFill>
          <a:latin typeface="Garamond" panose="02020404030301010803" pitchFamily="18" charset="0"/>
        </a:defRPr>
      </a:pPr>
      <a:endParaRPr lang="it-IT"/>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Sheet1!$E$5</c:f>
              <c:strCache>
                <c:ptCount val="1"/>
                <c:pt idx="0">
                  <c:v>2018</c:v>
                </c:pt>
              </c:strCache>
            </c:strRef>
          </c:tx>
          <c:spPr>
            <a:solidFill>
              <a:schemeClr val="accent5">
                <a:lumMod val="60000"/>
                <a:lumOff val="40000"/>
              </a:schemeClr>
            </a:solidFill>
            <a:ln>
              <a:solidFill>
                <a:schemeClr val="tx1"/>
              </a:solidFill>
            </a:ln>
            <a:effectLst/>
          </c:spPr>
          <c:invertIfNegative val="0"/>
          <c:dLbls>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111-4647-8451-12D034D018D7}"/>
                </c:ext>
              </c:extLst>
            </c:dLbl>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4BE-4071-B558-6E1F4689855A}"/>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Garamond" panose="02020404030301010803" pitchFamily="18" charset="0"/>
                    <a:ea typeface="+mn-ea"/>
                    <a:cs typeface="+mn-cs"/>
                  </a:defRPr>
                </a:pPr>
                <a:endParaRPr lang="it-IT"/>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Sheet1!$D$6:$D$15</c:f>
              <c:strCache>
                <c:ptCount val="10"/>
                <c:pt idx="0">
                  <c:v>Alessandria</c:v>
                </c:pt>
                <c:pt idx="1">
                  <c:v>Asti</c:v>
                </c:pt>
                <c:pt idx="2">
                  <c:v>Biella</c:v>
                </c:pt>
                <c:pt idx="3">
                  <c:v>Canavese</c:v>
                </c:pt>
                <c:pt idx="4">
                  <c:v>Cuneo</c:v>
                </c:pt>
                <c:pt idx="5">
                  <c:v>Novara</c:v>
                </c:pt>
                <c:pt idx="6">
                  <c:v>Torino</c:v>
                </c:pt>
                <c:pt idx="7">
                  <c:v>V-C-O</c:v>
                </c:pt>
                <c:pt idx="8">
                  <c:v>Vercelli</c:v>
                </c:pt>
                <c:pt idx="9">
                  <c:v>Piemonte</c:v>
                </c:pt>
              </c:strCache>
            </c:strRef>
          </c:cat>
          <c:val>
            <c:numRef>
              <c:f>Sheet1!$E$6:$E$15</c:f>
              <c:numCache>
                <c:formatCode>0.0%</c:formatCode>
                <c:ptCount val="10"/>
                <c:pt idx="0">
                  <c:v>0.439</c:v>
                </c:pt>
                <c:pt idx="1">
                  <c:v>0.33300000000000002</c:v>
                </c:pt>
                <c:pt idx="2">
                  <c:v>0.26800000000000002</c:v>
                </c:pt>
                <c:pt idx="3">
                  <c:v>0.4</c:v>
                </c:pt>
                <c:pt idx="4">
                  <c:v>0.25800000000000001</c:v>
                </c:pt>
                <c:pt idx="5">
                  <c:v>0.44600000000000001</c:v>
                </c:pt>
                <c:pt idx="6">
                  <c:v>0.28399999999999997</c:v>
                </c:pt>
                <c:pt idx="7">
                  <c:v>0.23100000000000001</c:v>
                </c:pt>
                <c:pt idx="8">
                  <c:v>0.29399999999999998</c:v>
                </c:pt>
                <c:pt idx="9">
                  <c:v>0.311</c:v>
                </c:pt>
              </c:numCache>
            </c:numRef>
          </c:val>
          <c:extLst>
            <c:ext xmlns:c16="http://schemas.microsoft.com/office/drawing/2014/chart" uri="{C3380CC4-5D6E-409C-BE32-E72D297353CC}">
              <c16:uniqueId val="{00000000-BDBF-4D3F-9347-81A9CFD17F23}"/>
            </c:ext>
          </c:extLst>
        </c:ser>
        <c:ser>
          <c:idx val="1"/>
          <c:order val="1"/>
          <c:tx>
            <c:strRef>
              <c:f>Sheet1!$F$5</c:f>
              <c:strCache>
                <c:ptCount val="1"/>
                <c:pt idx="0">
                  <c:v>2019</c:v>
                </c:pt>
              </c:strCache>
            </c:strRef>
          </c:tx>
          <c:spPr>
            <a:solidFill>
              <a:schemeClr val="accent6">
                <a:lumMod val="40000"/>
                <a:lumOff val="60000"/>
              </a:schemeClr>
            </a:solidFill>
            <a:ln>
              <a:solidFill>
                <a:schemeClr val="tx1"/>
              </a:solidFill>
            </a:ln>
            <a:effectLst/>
          </c:spPr>
          <c:invertIfNegative val="0"/>
          <c:dLbls>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111-4647-8451-12D034D018D7}"/>
                </c:ext>
              </c:extLst>
            </c:dLbl>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4BE-4071-B558-6E1F4689855A}"/>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Garamond" panose="02020404030301010803" pitchFamily="18" charset="0"/>
                    <a:ea typeface="+mn-ea"/>
                    <a:cs typeface="+mn-cs"/>
                  </a:defRPr>
                </a:pPr>
                <a:endParaRPr lang="it-IT"/>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Sheet1!$D$6:$D$15</c:f>
              <c:strCache>
                <c:ptCount val="10"/>
                <c:pt idx="0">
                  <c:v>Alessandria</c:v>
                </c:pt>
                <c:pt idx="1">
                  <c:v>Asti</c:v>
                </c:pt>
                <c:pt idx="2">
                  <c:v>Biella</c:v>
                </c:pt>
                <c:pt idx="3">
                  <c:v>Canavese</c:v>
                </c:pt>
                <c:pt idx="4">
                  <c:v>Cuneo</c:v>
                </c:pt>
                <c:pt idx="5">
                  <c:v>Novara</c:v>
                </c:pt>
                <c:pt idx="6">
                  <c:v>Torino</c:v>
                </c:pt>
                <c:pt idx="7">
                  <c:v>V-C-O</c:v>
                </c:pt>
                <c:pt idx="8">
                  <c:v>Vercelli</c:v>
                </c:pt>
                <c:pt idx="9">
                  <c:v>Piemonte</c:v>
                </c:pt>
              </c:strCache>
            </c:strRef>
          </c:cat>
          <c:val>
            <c:numRef>
              <c:f>Sheet1!$F$6:$F$15</c:f>
              <c:numCache>
                <c:formatCode>0.0%</c:formatCode>
                <c:ptCount val="10"/>
                <c:pt idx="0">
                  <c:v>0.26700000000000002</c:v>
                </c:pt>
                <c:pt idx="1">
                  <c:v>0.23100000000000001</c:v>
                </c:pt>
                <c:pt idx="2">
                  <c:v>0.22500000000000001</c:v>
                </c:pt>
                <c:pt idx="3">
                  <c:v>0.36399999999999999</c:v>
                </c:pt>
                <c:pt idx="4">
                  <c:v>0.252</c:v>
                </c:pt>
                <c:pt idx="5">
                  <c:v>0.33700000000000002</c:v>
                </c:pt>
                <c:pt idx="6">
                  <c:v>0.252</c:v>
                </c:pt>
                <c:pt idx="7">
                  <c:v>0.158</c:v>
                </c:pt>
                <c:pt idx="8">
                  <c:v>0.221</c:v>
                </c:pt>
                <c:pt idx="9">
                  <c:v>0.255</c:v>
                </c:pt>
              </c:numCache>
            </c:numRef>
          </c:val>
          <c:extLst>
            <c:ext xmlns:c16="http://schemas.microsoft.com/office/drawing/2014/chart" uri="{C3380CC4-5D6E-409C-BE32-E72D297353CC}">
              <c16:uniqueId val="{00000001-BDBF-4D3F-9347-81A9CFD17F23}"/>
            </c:ext>
          </c:extLst>
        </c:ser>
        <c:dLbls>
          <c:showLegendKey val="0"/>
          <c:showVal val="0"/>
          <c:showCatName val="0"/>
          <c:showSerName val="0"/>
          <c:showPercent val="0"/>
          <c:showBubbleSize val="0"/>
        </c:dLbls>
        <c:gapWidth val="219"/>
        <c:overlap val="-27"/>
        <c:axId val="1137665440"/>
        <c:axId val="1058190384"/>
      </c:barChart>
      <c:catAx>
        <c:axId val="1137665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Garamond" panose="02020404030301010803" pitchFamily="18" charset="0"/>
                <a:ea typeface="+mn-ea"/>
                <a:cs typeface="+mn-cs"/>
              </a:defRPr>
            </a:pPr>
            <a:endParaRPr lang="it-IT"/>
          </a:p>
        </c:txPr>
        <c:crossAx val="1058190384"/>
        <c:crosses val="autoZero"/>
        <c:auto val="1"/>
        <c:lblAlgn val="ctr"/>
        <c:lblOffset val="100"/>
        <c:noMultiLvlLbl val="0"/>
      </c:catAx>
      <c:valAx>
        <c:axId val="10581903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Garamond" panose="02020404030301010803" pitchFamily="18" charset="0"/>
                <a:ea typeface="+mn-ea"/>
                <a:cs typeface="+mn-cs"/>
              </a:defRPr>
            </a:pPr>
            <a:endParaRPr lang="it-IT"/>
          </a:p>
        </c:txPr>
        <c:crossAx val="1137665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Garamond" panose="02020404030301010803" pitchFamily="18" charset="0"/>
              <a:ea typeface="+mn-ea"/>
              <a:cs typeface="+mn-cs"/>
            </a:defRPr>
          </a:pPr>
          <a:endParaRPr lang="it-IT"/>
        </a:p>
      </c:txPr>
    </c:legend>
    <c:plotVisOnly val="1"/>
    <c:dispBlanksAs val="gap"/>
    <c:showDLblsOverMax val="0"/>
  </c:chart>
  <c:spPr>
    <a:noFill/>
    <a:ln>
      <a:noFill/>
    </a:ln>
    <a:effectLst/>
  </c:spPr>
  <c:txPr>
    <a:bodyPr/>
    <a:lstStyle/>
    <a:p>
      <a:pPr>
        <a:defRPr sz="1400">
          <a:solidFill>
            <a:schemeClr val="tx1"/>
          </a:solidFill>
          <a:latin typeface="Garamond" panose="02020404030301010803" pitchFamily="18" charset="0"/>
        </a:defRPr>
      </a:pPr>
      <a:endParaRPr lang="it-IT"/>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6">
                <a:lumMod val="40000"/>
                <a:lumOff val="60000"/>
              </a:schemeClr>
            </a:solidFill>
            <a:ln>
              <a:solidFill>
                <a:schemeClr val="tx1"/>
              </a:solidFill>
            </a:ln>
            <a:effectLst/>
          </c:spPr>
          <c:invertIfNegative val="0"/>
          <c:dPt>
            <c:idx val="8"/>
            <c:invertIfNegative val="0"/>
            <c:bubble3D val="0"/>
            <c:spPr>
              <a:solidFill>
                <a:schemeClr val="accent5">
                  <a:lumMod val="40000"/>
                  <a:lumOff val="60000"/>
                </a:schemeClr>
              </a:solidFill>
              <a:ln>
                <a:solidFill>
                  <a:schemeClr val="tx1"/>
                </a:solidFill>
              </a:ln>
              <a:effectLst/>
            </c:spPr>
            <c:extLst>
              <c:ext xmlns:c16="http://schemas.microsoft.com/office/drawing/2014/chart" uri="{C3380CC4-5D6E-409C-BE32-E72D297353CC}">
                <c16:uniqueId val="{00000001-9A38-41EA-8EE0-4822C837188D}"/>
              </c:ext>
            </c:extLst>
          </c:dPt>
          <c:dLbls>
            <c:numFmt formatCode="#,##0" sourceLinked="0"/>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Garamond" panose="02020404030301010803" pitchFamily="18" charset="0"/>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Sheet1!$N$3:$N$11</c:f>
              <c:strCache>
                <c:ptCount val="9"/>
                <c:pt idx="0">
                  <c:v>Alessandria</c:v>
                </c:pt>
                <c:pt idx="1">
                  <c:v>Asti</c:v>
                </c:pt>
                <c:pt idx="2">
                  <c:v>Biella</c:v>
                </c:pt>
                <c:pt idx="3">
                  <c:v>Cuneo</c:v>
                </c:pt>
                <c:pt idx="4">
                  <c:v>Novara</c:v>
                </c:pt>
                <c:pt idx="5">
                  <c:v>Torino</c:v>
                </c:pt>
                <c:pt idx="6">
                  <c:v>V-C-O</c:v>
                </c:pt>
                <c:pt idx="7">
                  <c:v>Vercelli</c:v>
                </c:pt>
                <c:pt idx="8">
                  <c:v>Piemonte</c:v>
                </c:pt>
              </c:strCache>
            </c:strRef>
          </c:cat>
          <c:val>
            <c:numRef>
              <c:f>Sheet1!$O$3:$O$11</c:f>
              <c:numCache>
                <c:formatCode>General</c:formatCode>
                <c:ptCount val="9"/>
                <c:pt idx="0">
                  <c:v>28000</c:v>
                </c:pt>
                <c:pt idx="1">
                  <c:v>25500</c:v>
                </c:pt>
                <c:pt idx="2">
                  <c:v>26500</c:v>
                </c:pt>
                <c:pt idx="3">
                  <c:v>31900</c:v>
                </c:pt>
                <c:pt idx="4">
                  <c:v>29500</c:v>
                </c:pt>
                <c:pt idx="5">
                  <c:v>31900</c:v>
                </c:pt>
                <c:pt idx="6">
                  <c:v>24000</c:v>
                </c:pt>
                <c:pt idx="7">
                  <c:v>27300</c:v>
                </c:pt>
                <c:pt idx="8">
                  <c:v>28832</c:v>
                </c:pt>
              </c:numCache>
            </c:numRef>
          </c:val>
          <c:extLst>
            <c:ext xmlns:c16="http://schemas.microsoft.com/office/drawing/2014/chart" uri="{C3380CC4-5D6E-409C-BE32-E72D297353CC}">
              <c16:uniqueId val="{00000000-9A38-41EA-8EE0-4822C837188D}"/>
            </c:ext>
          </c:extLst>
        </c:ser>
        <c:dLbls>
          <c:showLegendKey val="0"/>
          <c:showVal val="0"/>
          <c:showCatName val="0"/>
          <c:showSerName val="0"/>
          <c:showPercent val="0"/>
          <c:showBubbleSize val="0"/>
        </c:dLbls>
        <c:gapWidth val="219"/>
        <c:overlap val="-27"/>
        <c:axId val="1045832271"/>
        <c:axId val="911814959"/>
      </c:barChart>
      <c:catAx>
        <c:axId val="10458322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Garamond" panose="02020404030301010803" pitchFamily="18" charset="0"/>
                <a:ea typeface="+mn-ea"/>
                <a:cs typeface="+mn-cs"/>
              </a:defRPr>
            </a:pPr>
            <a:endParaRPr lang="it-IT"/>
          </a:p>
        </c:txPr>
        <c:crossAx val="911814959"/>
        <c:crosses val="autoZero"/>
        <c:auto val="1"/>
        <c:lblAlgn val="ctr"/>
        <c:lblOffset val="100"/>
        <c:noMultiLvlLbl val="0"/>
      </c:catAx>
      <c:valAx>
        <c:axId val="91181495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300" b="0" i="0" u="none" strike="noStrike" kern="1200" baseline="0">
                <a:solidFill>
                  <a:schemeClr val="tx1"/>
                </a:solidFill>
                <a:latin typeface="Garamond" panose="02020404030301010803" pitchFamily="18" charset="0"/>
                <a:ea typeface="+mn-ea"/>
                <a:cs typeface="+mn-cs"/>
              </a:defRPr>
            </a:pPr>
            <a:endParaRPr lang="it-IT"/>
          </a:p>
        </c:txPr>
        <c:crossAx val="1045832271"/>
        <c:crosses val="autoZero"/>
        <c:crossBetween val="between"/>
      </c:valAx>
      <c:spPr>
        <a:noFill/>
        <a:ln>
          <a:noFill/>
        </a:ln>
        <a:effectLst/>
      </c:spPr>
    </c:plotArea>
    <c:plotVisOnly val="1"/>
    <c:dispBlanksAs val="gap"/>
    <c:showDLblsOverMax val="0"/>
  </c:chart>
  <c:spPr>
    <a:noFill/>
    <a:ln>
      <a:noFill/>
    </a:ln>
    <a:effectLst/>
  </c:spPr>
  <c:txPr>
    <a:bodyPr/>
    <a:lstStyle/>
    <a:p>
      <a:pPr>
        <a:defRPr sz="1300">
          <a:solidFill>
            <a:schemeClr val="tx1"/>
          </a:solidFill>
          <a:latin typeface="Garamond" panose="02020404030301010803" pitchFamily="18" charset="0"/>
        </a:defRPr>
      </a:pPr>
      <a:endParaRPr lang="it-IT"/>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Sheet1!$F$2</c:f>
              <c:strCache>
                <c:ptCount val="1"/>
                <c:pt idx="0">
                  <c:v>2016</c:v>
                </c:pt>
              </c:strCache>
            </c:strRef>
          </c:tx>
          <c:spPr>
            <a:solidFill>
              <a:schemeClr val="accent5">
                <a:lumMod val="20000"/>
                <a:lumOff val="80000"/>
              </a:schemeClr>
            </a:solidFill>
            <a:ln>
              <a:solidFill>
                <a:schemeClr val="tx1"/>
              </a:solidFill>
            </a:ln>
            <a:effectLst/>
          </c:spPr>
          <c:invertIfNegative val="0"/>
          <c:dPt>
            <c:idx val="8"/>
            <c:invertIfNegative val="0"/>
            <c:bubble3D val="0"/>
            <c:spPr>
              <a:solidFill>
                <a:schemeClr val="accent6">
                  <a:lumMod val="20000"/>
                  <a:lumOff val="80000"/>
                </a:schemeClr>
              </a:solidFill>
              <a:ln>
                <a:solidFill>
                  <a:schemeClr val="tx1"/>
                </a:solidFill>
              </a:ln>
              <a:effectLst/>
            </c:spPr>
            <c:extLst>
              <c:ext xmlns:c16="http://schemas.microsoft.com/office/drawing/2014/chart" uri="{C3380CC4-5D6E-409C-BE32-E72D297353CC}">
                <c16:uniqueId val="{00000003-E52B-4C17-87BE-8088575788A2}"/>
              </c:ext>
            </c:extLst>
          </c:dPt>
          <c:cat>
            <c:strRef>
              <c:f>Sheet1!$E$3:$E$11</c:f>
              <c:strCache>
                <c:ptCount val="9"/>
                <c:pt idx="0">
                  <c:v>Alessandria</c:v>
                </c:pt>
                <c:pt idx="1">
                  <c:v>Asti</c:v>
                </c:pt>
                <c:pt idx="2">
                  <c:v>Biella</c:v>
                </c:pt>
                <c:pt idx="3">
                  <c:v>Cuneo</c:v>
                </c:pt>
                <c:pt idx="4">
                  <c:v>Novara</c:v>
                </c:pt>
                <c:pt idx="5">
                  <c:v>Torino</c:v>
                </c:pt>
                <c:pt idx="6">
                  <c:v>V-C-O</c:v>
                </c:pt>
                <c:pt idx="7">
                  <c:v>Vercelli</c:v>
                </c:pt>
                <c:pt idx="8">
                  <c:v>Piemonte</c:v>
                </c:pt>
              </c:strCache>
            </c:strRef>
          </c:cat>
          <c:val>
            <c:numRef>
              <c:f>Sheet1!$F$3:$F$11</c:f>
              <c:numCache>
                <c:formatCode>General</c:formatCode>
                <c:ptCount val="9"/>
                <c:pt idx="0">
                  <c:v>24557</c:v>
                </c:pt>
                <c:pt idx="1">
                  <c:v>22375</c:v>
                </c:pt>
                <c:pt idx="2">
                  <c:v>22760</c:v>
                </c:pt>
                <c:pt idx="3">
                  <c:v>27647</c:v>
                </c:pt>
                <c:pt idx="4">
                  <c:v>24980</c:v>
                </c:pt>
                <c:pt idx="5">
                  <c:v>27811</c:v>
                </c:pt>
                <c:pt idx="6">
                  <c:v>21518</c:v>
                </c:pt>
                <c:pt idx="7">
                  <c:v>24433</c:v>
                </c:pt>
                <c:pt idx="8">
                  <c:v>26398</c:v>
                </c:pt>
              </c:numCache>
            </c:numRef>
          </c:val>
          <c:extLst>
            <c:ext xmlns:c16="http://schemas.microsoft.com/office/drawing/2014/chart" uri="{C3380CC4-5D6E-409C-BE32-E72D297353CC}">
              <c16:uniqueId val="{00000000-E52B-4C17-87BE-8088575788A2}"/>
            </c:ext>
          </c:extLst>
        </c:ser>
        <c:ser>
          <c:idx val="1"/>
          <c:order val="1"/>
          <c:tx>
            <c:strRef>
              <c:f>Sheet1!$G$2</c:f>
              <c:strCache>
                <c:ptCount val="1"/>
                <c:pt idx="0">
                  <c:v>2017</c:v>
                </c:pt>
              </c:strCache>
            </c:strRef>
          </c:tx>
          <c:spPr>
            <a:solidFill>
              <a:schemeClr val="accent5"/>
            </a:solidFill>
            <a:ln>
              <a:solidFill>
                <a:schemeClr val="tx1"/>
              </a:solidFill>
            </a:ln>
            <a:effectLst/>
          </c:spPr>
          <c:invertIfNegative val="0"/>
          <c:dPt>
            <c:idx val="8"/>
            <c:invertIfNegative val="0"/>
            <c:bubble3D val="0"/>
            <c:spPr>
              <a:solidFill>
                <a:schemeClr val="accent6"/>
              </a:solidFill>
              <a:ln>
                <a:solidFill>
                  <a:schemeClr val="tx1"/>
                </a:solidFill>
              </a:ln>
              <a:effectLst/>
            </c:spPr>
            <c:extLst>
              <c:ext xmlns:c16="http://schemas.microsoft.com/office/drawing/2014/chart" uri="{C3380CC4-5D6E-409C-BE32-E72D297353CC}">
                <c16:uniqueId val="{00000004-E52B-4C17-87BE-8088575788A2}"/>
              </c:ext>
            </c:extLst>
          </c:dPt>
          <c:cat>
            <c:strRef>
              <c:f>Sheet1!$E$3:$E$11</c:f>
              <c:strCache>
                <c:ptCount val="9"/>
                <c:pt idx="0">
                  <c:v>Alessandria</c:v>
                </c:pt>
                <c:pt idx="1">
                  <c:v>Asti</c:v>
                </c:pt>
                <c:pt idx="2">
                  <c:v>Biella</c:v>
                </c:pt>
                <c:pt idx="3">
                  <c:v>Cuneo</c:v>
                </c:pt>
                <c:pt idx="4">
                  <c:v>Novara</c:v>
                </c:pt>
                <c:pt idx="5">
                  <c:v>Torino</c:v>
                </c:pt>
                <c:pt idx="6">
                  <c:v>V-C-O</c:v>
                </c:pt>
                <c:pt idx="7">
                  <c:v>Vercelli</c:v>
                </c:pt>
                <c:pt idx="8">
                  <c:v>Piemonte</c:v>
                </c:pt>
              </c:strCache>
            </c:strRef>
          </c:cat>
          <c:val>
            <c:numRef>
              <c:f>Sheet1!$G$3:$G$11</c:f>
              <c:numCache>
                <c:formatCode>General</c:formatCode>
                <c:ptCount val="9"/>
                <c:pt idx="0">
                  <c:v>25366</c:v>
                </c:pt>
                <c:pt idx="1">
                  <c:v>22864</c:v>
                </c:pt>
                <c:pt idx="2">
                  <c:v>24143</c:v>
                </c:pt>
                <c:pt idx="3">
                  <c:v>28387</c:v>
                </c:pt>
                <c:pt idx="4">
                  <c:v>26100</c:v>
                </c:pt>
                <c:pt idx="5">
                  <c:v>28324</c:v>
                </c:pt>
                <c:pt idx="6">
                  <c:v>21534</c:v>
                </c:pt>
                <c:pt idx="7">
                  <c:v>24912</c:v>
                </c:pt>
                <c:pt idx="8">
                  <c:v>27037</c:v>
                </c:pt>
              </c:numCache>
            </c:numRef>
          </c:val>
          <c:extLst>
            <c:ext xmlns:c16="http://schemas.microsoft.com/office/drawing/2014/chart" uri="{C3380CC4-5D6E-409C-BE32-E72D297353CC}">
              <c16:uniqueId val="{00000001-E52B-4C17-87BE-8088575788A2}"/>
            </c:ext>
          </c:extLst>
        </c:ser>
        <c:ser>
          <c:idx val="2"/>
          <c:order val="2"/>
          <c:tx>
            <c:strRef>
              <c:f>Sheet1!$H$2</c:f>
              <c:strCache>
                <c:ptCount val="1"/>
                <c:pt idx="0">
                  <c:v>2018</c:v>
                </c:pt>
              </c:strCache>
            </c:strRef>
          </c:tx>
          <c:spPr>
            <a:solidFill>
              <a:schemeClr val="accent5">
                <a:lumMod val="50000"/>
              </a:schemeClr>
            </a:solidFill>
            <a:ln>
              <a:solidFill>
                <a:schemeClr val="tx1"/>
              </a:solidFill>
            </a:ln>
            <a:effectLst/>
          </c:spPr>
          <c:invertIfNegative val="0"/>
          <c:dPt>
            <c:idx val="8"/>
            <c:invertIfNegative val="0"/>
            <c:bubble3D val="0"/>
            <c:spPr>
              <a:solidFill>
                <a:schemeClr val="accent6">
                  <a:lumMod val="50000"/>
                </a:schemeClr>
              </a:solidFill>
              <a:ln>
                <a:solidFill>
                  <a:schemeClr val="tx1"/>
                </a:solidFill>
              </a:ln>
              <a:effectLst/>
            </c:spPr>
            <c:extLst>
              <c:ext xmlns:c16="http://schemas.microsoft.com/office/drawing/2014/chart" uri="{C3380CC4-5D6E-409C-BE32-E72D297353CC}">
                <c16:uniqueId val="{00000005-E52B-4C17-87BE-8088575788A2}"/>
              </c:ext>
            </c:extLst>
          </c:dPt>
          <c:dLbls>
            <c:numFmt formatCode="#,##0" sourceLinked="0"/>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Garamond" panose="02020404030301010803" pitchFamily="18" charset="0"/>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Sheet1!$E$3:$E$11</c:f>
              <c:strCache>
                <c:ptCount val="9"/>
                <c:pt idx="0">
                  <c:v>Alessandria</c:v>
                </c:pt>
                <c:pt idx="1">
                  <c:v>Asti</c:v>
                </c:pt>
                <c:pt idx="2">
                  <c:v>Biella</c:v>
                </c:pt>
                <c:pt idx="3">
                  <c:v>Cuneo</c:v>
                </c:pt>
                <c:pt idx="4">
                  <c:v>Novara</c:v>
                </c:pt>
                <c:pt idx="5">
                  <c:v>Torino</c:v>
                </c:pt>
                <c:pt idx="6">
                  <c:v>V-C-O</c:v>
                </c:pt>
                <c:pt idx="7">
                  <c:v>Vercelli</c:v>
                </c:pt>
                <c:pt idx="8">
                  <c:v>Piemonte</c:v>
                </c:pt>
              </c:strCache>
            </c:strRef>
          </c:cat>
          <c:val>
            <c:numRef>
              <c:f>Sheet1!$H$3:$H$11</c:f>
              <c:numCache>
                <c:formatCode>General</c:formatCode>
                <c:ptCount val="9"/>
                <c:pt idx="0">
                  <c:v>25682</c:v>
                </c:pt>
                <c:pt idx="1">
                  <c:v>23271</c:v>
                </c:pt>
                <c:pt idx="2">
                  <c:v>24379</c:v>
                </c:pt>
                <c:pt idx="3">
                  <c:v>28894</c:v>
                </c:pt>
                <c:pt idx="4">
                  <c:v>26468</c:v>
                </c:pt>
                <c:pt idx="5">
                  <c:v>29342</c:v>
                </c:pt>
                <c:pt idx="6">
                  <c:v>21964</c:v>
                </c:pt>
                <c:pt idx="7">
                  <c:v>25132</c:v>
                </c:pt>
                <c:pt idx="8">
                  <c:v>27750</c:v>
                </c:pt>
              </c:numCache>
            </c:numRef>
          </c:val>
          <c:extLst>
            <c:ext xmlns:c16="http://schemas.microsoft.com/office/drawing/2014/chart" uri="{C3380CC4-5D6E-409C-BE32-E72D297353CC}">
              <c16:uniqueId val="{00000002-E52B-4C17-87BE-8088575788A2}"/>
            </c:ext>
          </c:extLst>
        </c:ser>
        <c:dLbls>
          <c:showLegendKey val="0"/>
          <c:showVal val="0"/>
          <c:showCatName val="0"/>
          <c:showSerName val="0"/>
          <c:showPercent val="0"/>
          <c:showBubbleSize val="0"/>
        </c:dLbls>
        <c:gapWidth val="219"/>
        <c:overlap val="-27"/>
        <c:axId val="1873958704"/>
        <c:axId val="1804892976"/>
      </c:barChart>
      <c:catAx>
        <c:axId val="1873958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Garamond" panose="02020404030301010803" pitchFamily="18" charset="0"/>
                <a:ea typeface="+mn-ea"/>
                <a:cs typeface="+mn-cs"/>
              </a:defRPr>
            </a:pPr>
            <a:endParaRPr lang="it-IT"/>
          </a:p>
        </c:txPr>
        <c:crossAx val="1804892976"/>
        <c:crosses val="autoZero"/>
        <c:auto val="1"/>
        <c:lblAlgn val="ctr"/>
        <c:lblOffset val="100"/>
        <c:noMultiLvlLbl val="0"/>
      </c:catAx>
      <c:valAx>
        <c:axId val="1804892976"/>
        <c:scaling>
          <c:orientation val="minMax"/>
          <c:max val="300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300" b="0" i="0" u="none" strike="noStrike" kern="1200" baseline="0">
                <a:solidFill>
                  <a:schemeClr val="tx1"/>
                </a:solidFill>
                <a:latin typeface="Garamond" panose="02020404030301010803" pitchFamily="18" charset="0"/>
                <a:ea typeface="+mn-ea"/>
                <a:cs typeface="+mn-cs"/>
              </a:defRPr>
            </a:pPr>
            <a:endParaRPr lang="it-IT"/>
          </a:p>
        </c:txPr>
        <c:crossAx val="1873958704"/>
        <c:crosses val="autoZero"/>
        <c:crossBetween val="between"/>
      </c:valAx>
      <c:spPr>
        <a:noFill/>
        <a:ln>
          <a:noFill/>
        </a:ln>
        <a:effectLst/>
      </c:spPr>
    </c:plotArea>
    <c:legend>
      <c:legendPos val="b"/>
      <c:layout>
        <c:manualLayout>
          <c:xMode val="edge"/>
          <c:yMode val="edge"/>
          <c:x val="0.4211463255121865"/>
          <c:y val="0.89715442964917358"/>
          <c:w val="0.16503374899501047"/>
          <c:h val="7.5698239713226853E-2"/>
        </c:manualLayout>
      </c:layout>
      <c:overlay val="0"/>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Garamond" panose="02020404030301010803" pitchFamily="18" charset="0"/>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300">
          <a:solidFill>
            <a:schemeClr val="tx1"/>
          </a:solidFill>
          <a:latin typeface="Garamond" panose="02020404030301010803" pitchFamily="18" charset="0"/>
        </a:defRPr>
      </a:pPr>
      <a:endParaRPr lang="it-IT"/>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5"/>
            </a:solidFill>
            <a:ln>
              <a:solidFill>
                <a:schemeClr val="tx1"/>
              </a:solidFill>
            </a:ln>
            <a:effectLst/>
          </c:spPr>
          <c:invertIfNegative val="0"/>
          <c:dPt>
            <c:idx val="8"/>
            <c:invertIfNegative val="0"/>
            <c:bubble3D val="0"/>
            <c:spPr>
              <a:solidFill>
                <a:schemeClr val="accent6">
                  <a:lumMod val="40000"/>
                  <a:lumOff val="60000"/>
                </a:schemeClr>
              </a:solidFill>
              <a:ln>
                <a:solidFill>
                  <a:schemeClr val="tx1"/>
                </a:solidFill>
              </a:ln>
              <a:effectLst/>
            </c:spPr>
            <c:extLst>
              <c:ext xmlns:c16="http://schemas.microsoft.com/office/drawing/2014/chart" uri="{C3380CC4-5D6E-409C-BE32-E72D297353CC}">
                <c16:uniqueId val="{00000001-004B-4BE7-B16E-2ADB22CFF60E}"/>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Garamond" panose="02020404030301010803" pitchFamily="18" charset="0"/>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Sheet1!$E$2:$E$10</c:f>
              <c:strCache>
                <c:ptCount val="9"/>
                <c:pt idx="0">
                  <c:v>Alessandria</c:v>
                </c:pt>
                <c:pt idx="1">
                  <c:v>Asti</c:v>
                </c:pt>
                <c:pt idx="2">
                  <c:v>Biella</c:v>
                </c:pt>
                <c:pt idx="3">
                  <c:v>Cuneo</c:v>
                </c:pt>
                <c:pt idx="4">
                  <c:v>Novara</c:v>
                </c:pt>
                <c:pt idx="5">
                  <c:v>Torino</c:v>
                </c:pt>
                <c:pt idx="6">
                  <c:v>V-C-O</c:v>
                </c:pt>
                <c:pt idx="7">
                  <c:v>Vercelli</c:v>
                </c:pt>
                <c:pt idx="8">
                  <c:v>Piemonte</c:v>
                </c:pt>
              </c:strCache>
            </c:strRef>
          </c:cat>
          <c:val>
            <c:numRef>
              <c:f>Sheet1!$F$2:$F$10</c:f>
              <c:numCache>
                <c:formatCode>General</c:formatCode>
                <c:ptCount val="9"/>
                <c:pt idx="0">
                  <c:v>0.5</c:v>
                </c:pt>
                <c:pt idx="1">
                  <c:v>0.4</c:v>
                </c:pt>
                <c:pt idx="2">
                  <c:v>0.9</c:v>
                </c:pt>
                <c:pt idx="3">
                  <c:v>0.8</c:v>
                </c:pt>
                <c:pt idx="4">
                  <c:v>1.5</c:v>
                </c:pt>
                <c:pt idx="5">
                  <c:v>1.7</c:v>
                </c:pt>
                <c:pt idx="6">
                  <c:v>0.6</c:v>
                </c:pt>
                <c:pt idx="7">
                  <c:v>0.3</c:v>
                </c:pt>
                <c:pt idx="8">
                  <c:v>1.2</c:v>
                </c:pt>
              </c:numCache>
            </c:numRef>
          </c:val>
          <c:extLst>
            <c:ext xmlns:c16="http://schemas.microsoft.com/office/drawing/2014/chart" uri="{C3380CC4-5D6E-409C-BE32-E72D297353CC}">
              <c16:uniqueId val="{00000000-004B-4BE7-B16E-2ADB22CFF60E}"/>
            </c:ext>
          </c:extLst>
        </c:ser>
        <c:dLbls>
          <c:showLegendKey val="0"/>
          <c:showVal val="0"/>
          <c:showCatName val="0"/>
          <c:showSerName val="0"/>
          <c:showPercent val="0"/>
          <c:showBubbleSize val="0"/>
        </c:dLbls>
        <c:gapWidth val="219"/>
        <c:overlap val="-27"/>
        <c:axId val="1564227839"/>
        <c:axId val="469213247"/>
      </c:barChart>
      <c:catAx>
        <c:axId val="15642278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Garamond" panose="02020404030301010803" pitchFamily="18" charset="0"/>
                <a:ea typeface="+mn-ea"/>
                <a:cs typeface="+mn-cs"/>
              </a:defRPr>
            </a:pPr>
            <a:endParaRPr lang="it-IT"/>
          </a:p>
        </c:txPr>
        <c:crossAx val="469213247"/>
        <c:crosses val="autoZero"/>
        <c:auto val="1"/>
        <c:lblAlgn val="ctr"/>
        <c:lblOffset val="100"/>
        <c:noMultiLvlLbl val="0"/>
      </c:catAx>
      <c:valAx>
        <c:axId val="46921324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Garamond" panose="02020404030301010803" pitchFamily="18" charset="0"/>
                <a:ea typeface="+mn-ea"/>
                <a:cs typeface="+mn-cs"/>
              </a:defRPr>
            </a:pPr>
            <a:endParaRPr lang="it-IT"/>
          </a:p>
        </c:txPr>
        <c:crossAx val="1564227839"/>
        <c:crosses val="autoZero"/>
        <c:crossBetween val="between"/>
      </c:valAx>
      <c:spPr>
        <a:noFill/>
        <a:ln>
          <a:noFill/>
        </a:ln>
        <a:effectLst/>
      </c:spPr>
    </c:plotArea>
    <c:plotVisOnly val="1"/>
    <c:dispBlanksAs val="gap"/>
    <c:showDLblsOverMax val="0"/>
  </c:chart>
  <c:spPr>
    <a:noFill/>
    <a:ln>
      <a:noFill/>
    </a:ln>
    <a:effectLst/>
  </c:spPr>
  <c:txPr>
    <a:bodyPr/>
    <a:lstStyle/>
    <a:p>
      <a:pPr>
        <a:defRPr sz="1200" b="0">
          <a:solidFill>
            <a:schemeClr val="tx1"/>
          </a:solidFill>
          <a:latin typeface="Garamond" panose="02020404030301010803" pitchFamily="18" charset="0"/>
        </a:defRPr>
      </a:pPr>
      <a:endParaRPr lang="it-IT"/>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3613227202568183E-2"/>
          <c:y val="4.7117206834513092E-2"/>
          <c:w val="0.89206886233434191"/>
          <c:h val="0.66934850851030381"/>
        </c:manualLayout>
      </c:layout>
      <c:barChart>
        <c:barDir val="col"/>
        <c:grouping val="clustered"/>
        <c:varyColors val="0"/>
        <c:ser>
          <c:idx val="0"/>
          <c:order val="0"/>
          <c:tx>
            <c:strRef>
              <c:f>Foglio1!$B$15</c:f>
              <c:strCache>
                <c:ptCount val="1"/>
                <c:pt idx="0">
                  <c:v>Industria + Servizi</c:v>
                </c:pt>
              </c:strCache>
            </c:strRef>
          </c:tx>
          <c:spPr>
            <a:solidFill>
              <a:sysClr val="window" lastClr="FFFFFF"/>
            </a:solidFill>
            <a:ln>
              <a:solidFill>
                <a:schemeClr val="tx1"/>
              </a:solidFill>
            </a:ln>
            <a:effectLst/>
          </c:spPr>
          <c:invertIfNegative val="0"/>
          <c:dLbls>
            <c:dLbl>
              <c:idx val="3"/>
              <c:layout>
                <c:manualLayout>
                  <c:x val="-7.2464719084027601E-3"/>
                  <c:y val="9.857447340274454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3A5-47B0-9F0A-5803744B7AC6}"/>
                </c:ext>
              </c:extLst>
            </c:dLbl>
            <c:dLbl>
              <c:idx val="4"/>
              <c:layout>
                <c:manualLayout>
                  <c:x val="-1.2077294685990338E-2"/>
                  <c:y val="-3.285815780091478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3A5-47B0-9F0A-5803744B7AC6}"/>
                </c:ext>
              </c:extLst>
            </c:dLbl>
            <c:numFmt formatCode="0.0%" sourceLinked="0"/>
            <c:spPr>
              <a:noFill/>
              <a:ln>
                <a:noFill/>
              </a:ln>
              <a:effectLst/>
            </c:spPr>
            <c:txPr>
              <a:bodyPr rot="0" vert="horz"/>
              <a:lstStyle/>
              <a:p>
                <a:pPr>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Foglio1!$A$16:$A$24</c:f>
              <c:strCache>
                <c:ptCount val="9"/>
                <c:pt idx="0">
                  <c:v>Alessandria</c:v>
                </c:pt>
                <c:pt idx="1">
                  <c:v>Asti</c:v>
                </c:pt>
                <c:pt idx="2">
                  <c:v>Biella</c:v>
                </c:pt>
                <c:pt idx="3">
                  <c:v>Cuneo</c:v>
                </c:pt>
                <c:pt idx="4">
                  <c:v>Novara</c:v>
                </c:pt>
                <c:pt idx="5">
                  <c:v>Torino</c:v>
                </c:pt>
                <c:pt idx="6">
                  <c:v>Verbano-Cusio-Ossola</c:v>
                </c:pt>
                <c:pt idx="7">
                  <c:v>Vercelli</c:v>
                </c:pt>
                <c:pt idx="8">
                  <c:v>Piemonte</c:v>
                </c:pt>
              </c:strCache>
            </c:strRef>
          </c:cat>
          <c:val>
            <c:numRef>
              <c:f>Foglio1!$B$16:$B$24</c:f>
              <c:numCache>
                <c:formatCode>0.00</c:formatCode>
                <c:ptCount val="9"/>
                <c:pt idx="0">
                  <c:v>0.40189665644208084</c:v>
                </c:pt>
                <c:pt idx="1">
                  <c:v>0.38528470952550853</c:v>
                </c:pt>
                <c:pt idx="2">
                  <c:v>0.40541929320615538</c:v>
                </c:pt>
                <c:pt idx="3">
                  <c:v>0.36799350110235662</c:v>
                </c:pt>
                <c:pt idx="4">
                  <c:v>0.40477431655879803</c:v>
                </c:pt>
                <c:pt idx="5">
                  <c:v>0.41214207280415122</c:v>
                </c:pt>
                <c:pt idx="6">
                  <c:v>0.37592198588568543</c:v>
                </c:pt>
                <c:pt idx="7">
                  <c:v>0.41876146495825345</c:v>
                </c:pt>
                <c:pt idx="8">
                  <c:v>0.40243819189751062</c:v>
                </c:pt>
              </c:numCache>
            </c:numRef>
          </c:val>
          <c:extLst>
            <c:ext xmlns:c16="http://schemas.microsoft.com/office/drawing/2014/chart" uri="{C3380CC4-5D6E-409C-BE32-E72D297353CC}">
              <c16:uniqueId val="{00000002-23A5-47B0-9F0A-5803744B7AC6}"/>
            </c:ext>
          </c:extLst>
        </c:ser>
        <c:ser>
          <c:idx val="1"/>
          <c:order val="1"/>
          <c:tx>
            <c:strRef>
              <c:f>Foglio1!$C$15</c:f>
              <c:strCache>
                <c:ptCount val="1"/>
                <c:pt idx="0">
                  <c:v>Industria</c:v>
                </c:pt>
              </c:strCache>
            </c:strRef>
          </c:tx>
          <c:spPr>
            <a:solidFill>
              <a:srgbClr val="5B9BD5"/>
            </a:solidFill>
            <a:ln>
              <a:solidFill>
                <a:schemeClr val="tx1"/>
              </a:solidFill>
            </a:ln>
            <a:effectLst/>
          </c:spPr>
          <c:invertIfNegative val="0"/>
          <c:cat>
            <c:strRef>
              <c:f>Foglio1!$A$16:$A$24</c:f>
              <c:strCache>
                <c:ptCount val="9"/>
                <c:pt idx="0">
                  <c:v>Alessandria</c:v>
                </c:pt>
                <c:pt idx="1">
                  <c:v>Asti</c:v>
                </c:pt>
                <c:pt idx="2">
                  <c:v>Biella</c:v>
                </c:pt>
                <c:pt idx="3">
                  <c:v>Cuneo</c:v>
                </c:pt>
                <c:pt idx="4">
                  <c:v>Novara</c:v>
                </c:pt>
                <c:pt idx="5">
                  <c:v>Torino</c:v>
                </c:pt>
                <c:pt idx="6">
                  <c:v>Verbano-Cusio-Ossola</c:v>
                </c:pt>
                <c:pt idx="7">
                  <c:v>Vercelli</c:v>
                </c:pt>
                <c:pt idx="8">
                  <c:v>Piemonte</c:v>
                </c:pt>
              </c:strCache>
            </c:strRef>
          </c:cat>
          <c:val>
            <c:numRef>
              <c:f>Foglio1!$C$16:$C$24</c:f>
              <c:numCache>
                <c:formatCode>0.00</c:formatCode>
                <c:ptCount val="9"/>
                <c:pt idx="0">
                  <c:v>0.42159187426011591</c:v>
                </c:pt>
                <c:pt idx="1">
                  <c:v>0.41285481688695003</c:v>
                </c:pt>
                <c:pt idx="2">
                  <c:v>0.42462483344466423</c:v>
                </c:pt>
                <c:pt idx="3">
                  <c:v>0.37074556249489338</c:v>
                </c:pt>
                <c:pt idx="4">
                  <c:v>0.40717655075874981</c:v>
                </c:pt>
                <c:pt idx="5">
                  <c:v>0.44393356850634924</c:v>
                </c:pt>
                <c:pt idx="6">
                  <c:v>0.39275167843158343</c:v>
                </c:pt>
                <c:pt idx="7">
                  <c:v>0.44969172646380429</c:v>
                </c:pt>
                <c:pt idx="8">
                  <c:v>0.42245690655365453</c:v>
                </c:pt>
              </c:numCache>
            </c:numRef>
          </c:val>
          <c:extLst>
            <c:ext xmlns:c16="http://schemas.microsoft.com/office/drawing/2014/chart" uri="{C3380CC4-5D6E-409C-BE32-E72D297353CC}">
              <c16:uniqueId val="{00000003-23A5-47B0-9F0A-5803744B7AC6}"/>
            </c:ext>
          </c:extLst>
        </c:ser>
        <c:ser>
          <c:idx val="2"/>
          <c:order val="2"/>
          <c:tx>
            <c:strRef>
              <c:f>Foglio1!$D$15</c:f>
              <c:strCache>
                <c:ptCount val="1"/>
                <c:pt idx="0">
                  <c:v>Servizi</c:v>
                </c:pt>
              </c:strCache>
            </c:strRef>
          </c:tx>
          <c:spPr>
            <a:solidFill>
              <a:srgbClr val="70AD47"/>
            </a:solidFill>
            <a:ln>
              <a:solidFill>
                <a:schemeClr val="tx1"/>
              </a:solidFill>
            </a:ln>
            <a:effectLst/>
          </c:spPr>
          <c:invertIfNegative val="0"/>
          <c:cat>
            <c:strRef>
              <c:f>Foglio1!$A$16:$A$24</c:f>
              <c:strCache>
                <c:ptCount val="9"/>
                <c:pt idx="0">
                  <c:v>Alessandria</c:v>
                </c:pt>
                <c:pt idx="1">
                  <c:v>Asti</c:v>
                </c:pt>
                <c:pt idx="2">
                  <c:v>Biella</c:v>
                </c:pt>
                <c:pt idx="3">
                  <c:v>Cuneo</c:v>
                </c:pt>
                <c:pt idx="4">
                  <c:v>Novara</c:v>
                </c:pt>
                <c:pt idx="5">
                  <c:v>Torino</c:v>
                </c:pt>
                <c:pt idx="6">
                  <c:v>Verbano-Cusio-Ossola</c:v>
                </c:pt>
                <c:pt idx="7">
                  <c:v>Vercelli</c:v>
                </c:pt>
                <c:pt idx="8">
                  <c:v>Piemonte</c:v>
                </c:pt>
              </c:strCache>
            </c:strRef>
          </c:cat>
          <c:val>
            <c:numRef>
              <c:f>Foglio1!$D$16:$D$24</c:f>
              <c:numCache>
                <c:formatCode>0.00</c:formatCode>
                <c:ptCount val="9"/>
                <c:pt idx="0">
                  <c:v>0.38136794499828136</c:v>
                </c:pt>
                <c:pt idx="1">
                  <c:v>0.34707442935441268</c:v>
                </c:pt>
                <c:pt idx="2">
                  <c:v>0.38100314855461881</c:v>
                </c:pt>
                <c:pt idx="3">
                  <c:v>0.3622712472623098</c:v>
                </c:pt>
                <c:pt idx="4">
                  <c:v>0.40139996074120182</c:v>
                </c:pt>
                <c:pt idx="5">
                  <c:v>0.38873240665313125</c:v>
                </c:pt>
                <c:pt idx="6">
                  <c:v>0.35748644209730868</c:v>
                </c:pt>
                <c:pt idx="7">
                  <c:v>0.36836440586986868</c:v>
                </c:pt>
                <c:pt idx="8">
                  <c:v>0.38296900534896472</c:v>
                </c:pt>
              </c:numCache>
            </c:numRef>
          </c:val>
          <c:extLst>
            <c:ext xmlns:c16="http://schemas.microsoft.com/office/drawing/2014/chart" uri="{C3380CC4-5D6E-409C-BE32-E72D297353CC}">
              <c16:uniqueId val="{00000004-23A5-47B0-9F0A-5803744B7AC6}"/>
            </c:ext>
          </c:extLst>
        </c:ser>
        <c:dLbls>
          <c:showLegendKey val="0"/>
          <c:showVal val="0"/>
          <c:showCatName val="0"/>
          <c:showSerName val="0"/>
          <c:showPercent val="0"/>
          <c:showBubbleSize val="0"/>
        </c:dLbls>
        <c:gapWidth val="219"/>
        <c:overlap val="-27"/>
        <c:axId val="75988352"/>
        <c:axId val="76006528"/>
      </c:barChart>
      <c:catAx>
        <c:axId val="75988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it-IT"/>
          </a:p>
        </c:txPr>
        <c:crossAx val="76006528"/>
        <c:crosses val="autoZero"/>
        <c:auto val="1"/>
        <c:lblAlgn val="ctr"/>
        <c:lblOffset val="100"/>
        <c:noMultiLvlLbl val="0"/>
      </c:catAx>
      <c:valAx>
        <c:axId val="76006528"/>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vert="horz"/>
          <a:lstStyle/>
          <a:p>
            <a:pPr>
              <a:defRPr/>
            </a:pPr>
            <a:endParaRPr lang="it-IT"/>
          </a:p>
        </c:txPr>
        <c:crossAx val="75988352"/>
        <c:crosses val="autoZero"/>
        <c:crossBetween val="between"/>
      </c:valAx>
      <c:spPr>
        <a:noFill/>
        <a:ln>
          <a:noFill/>
        </a:ln>
        <a:effectLst/>
      </c:spPr>
    </c:plotArea>
    <c:legend>
      <c:legendPos val="b"/>
      <c:overlay val="0"/>
      <c:spPr>
        <a:noFill/>
        <a:ln>
          <a:noFill/>
        </a:ln>
        <a:effectLst/>
      </c:spPr>
      <c:txPr>
        <a:bodyPr rot="0" vert="horz"/>
        <a:lstStyle/>
        <a:p>
          <a:pPr>
            <a:defRPr/>
          </a:pPr>
          <a:endParaRPr lang="it-IT"/>
        </a:p>
      </c:txPr>
    </c:legend>
    <c:plotVisOnly val="1"/>
    <c:dispBlanksAs val="gap"/>
    <c:showDLblsOverMax val="0"/>
  </c:chart>
  <c:spPr>
    <a:noFill/>
    <a:ln>
      <a:noFill/>
    </a:ln>
    <a:effectLst/>
  </c:spPr>
  <c:txPr>
    <a:bodyPr/>
    <a:lstStyle/>
    <a:p>
      <a:pPr>
        <a:defRPr sz="1400">
          <a:solidFill>
            <a:schemeClr val="tx1"/>
          </a:solidFill>
          <a:latin typeface="Garamond" panose="02020404030301010803" pitchFamily="18" charset="0"/>
        </a:defRPr>
      </a:pPr>
      <a:endParaRPr lang="it-IT"/>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Foglio1!$A$12</c:f>
              <c:strCache>
                <c:ptCount val="1"/>
                <c:pt idx="0">
                  <c:v>Agricoltura, silvicoltura, pesca</c:v>
                </c:pt>
              </c:strCache>
            </c:strRef>
          </c:tx>
          <c:spPr>
            <a:solidFill>
              <a:schemeClr val="accent6">
                <a:lumMod val="75000"/>
              </a:schemeClr>
            </a:solidFill>
            <a:ln>
              <a:solidFill>
                <a:schemeClr val="tx1"/>
              </a:solidFill>
            </a:ln>
            <a:effectLst/>
          </c:spPr>
          <c:invertIfNegative val="0"/>
          <c:dLbls>
            <c:dLbl>
              <c:idx val="0"/>
              <c:layout>
                <c:manualLayout>
                  <c:x val="3.4480217013196701E-2"/>
                  <c:y val="-1.06998727810402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47F-491D-B652-F244A121F30C}"/>
                </c:ext>
              </c:extLst>
            </c:dLbl>
            <c:dLbl>
              <c:idx val="10"/>
              <c:layout>
                <c:manualLayout>
                  <c:x val="3.3203171938633862E-2"/>
                  <c:y val="3.566624260346720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647F-491D-B652-F244A121F30C}"/>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Garamond" panose="02020404030301010803" pitchFamily="18" charset="0"/>
                    <a:ea typeface="+mn-ea"/>
                    <a:cs typeface="+mn-cs"/>
                  </a:defRPr>
                </a:pPr>
                <a:endParaRPr lang="it-IT"/>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Foglio1!$B$11:$L$11</c:f>
              <c:strCache>
                <c:ptCount val="11"/>
                <c:pt idx="0">
                  <c:v>2008</c:v>
                </c:pt>
                <c:pt idx="1">
                  <c:v>2009</c:v>
                </c:pt>
                <c:pt idx="2">
                  <c:v>2010</c:v>
                </c:pt>
                <c:pt idx="3">
                  <c:v>2011</c:v>
                </c:pt>
                <c:pt idx="4">
                  <c:v>2012</c:v>
                </c:pt>
                <c:pt idx="5">
                  <c:v>2013</c:v>
                </c:pt>
                <c:pt idx="6">
                  <c:v>2014</c:v>
                </c:pt>
                <c:pt idx="7">
                  <c:v>2015</c:v>
                </c:pt>
                <c:pt idx="8">
                  <c:v>2016</c:v>
                </c:pt>
                <c:pt idx="9">
                  <c:v>2017</c:v>
                </c:pt>
                <c:pt idx="10">
                  <c:v>2018</c:v>
                </c:pt>
              </c:strCache>
            </c:strRef>
          </c:cat>
          <c:val>
            <c:numRef>
              <c:f>Foglio1!$B$12:$L$12</c:f>
              <c:numCache>
                <c:formatCode>0.0%</c:formatCode>
                <c:ptCount val="11"/>
                <c:pt idx="0">
                  <c:v>8.5921068242857002E-2</c:v>
                </c:pt>
                <c:pt idx="1">
                  <c:v>6.132970342661765E-2</c:v>
                </c:pt>
                <c:pt idx="2">
                  <c:v>7.0062583135262438E-2</c:v>
                </c:pt>
                <c:pt idx="3">
                  <c:v>8.1387804475724412E-2</c:v>
                </c:pt>
                <c:pt idx="4">
                  <c:v>7.0910233700931385E-2</c:v>
                </c:pt>
                <c:pt idx="5">
                  <c:v>6.5762611343651273E-2</c:v>
                </c:pt>
                <c:pt idx="6">
                  <c:v>6.8671746802436678E-2</c:v>
                </c:pt>
                <c:pt idx="7">
                  <c:v>9.8750339581635441E-2</c:v>
                </c:pt>
                <c:pt idx="8">
                  <c:v>0.12839415571419041</c:v>
                </c:pt>
                <c:pt idx="9">
                  <c:v>0.11487570168404171</c:v>
                </c:pt>
                <c:pt idx="10">
                  <c:v>9.270588235294118E-2</c:v>
                </c:pt>
              </c:numCache>
            </c:numRef>
          </c:val>
          <c:extLst>
            <c:ext xmlns:c16="http://schemas.microsoft.com/office/drawing/2014/chart" uri="{C3380CC4-5D6E-409C-BE32-E72D297353CC}">
              <c16:uniqueId val="{00000000-647F-491D-B652-F244A121F30C}"/>
            </c:ext>
          </c:extLst>
        </c:ser>
        <c:ser>
          <c:idx val="1"/>
          <c:order val="1"/>
          <c:tx>
            <c:strRef>
              <c:f>Foglio1!$A$13</c:f>
              <c:strCache>
                <c:ptCount val="1"/>
                <c:pt idx="0">
                  <c:v>Industria escluse costruzioni</c:v>
                </c:pt>
              </c:strCache>
            </c:strRef>
          </c:tx>
          <c:spPr>
            <a:solidFill>
              <a:schemeClr val="accent6"/>
            </a:solidFill>
            <a:ln>
              <a:solidFill>
                <a:schemeClr val="tx1"/>
              </a:solidFill>
            </a:ln>
            <a:effectLst/>
          </c:spPr>
          <c:invertIfNegative val="0"/>
          <c:dLbls>
            <c:dLbl>
              <c:idx val="0"/>
              <c:layout>
                <c:manualLayout>
                  <c:x val="3.8311352236885227E-2"/>
                  <c:y val="-6.5387356079372735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47F-491D-B652-F244A121F30C}"/>
                </c:ext>
              </c:extLst>
            </c:dLbl>
            <c:dLbl>
              <c:idx val="10"/>
              <c:layout>
                <c:manualLayout>
                  <c:x val="2.9372036714945152E-2"/>
                  <c:y val="-6.5387356079372735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647F-491D-B652-F244A121F30C}"/>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Garamond" panose="02020404030301010803" pitchFamily="18" charset="0"/>
                    <a:ea typeface="+mn-ea"/>
                    <a:cs typeface="+mn-cs"/>
                  </a:defRPr>
                </a:pPr>
                <a:endParaRPr lang="it-IT"/>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Foglio1!$B$11:$L$11</c:f>
              <c:strCache>
                <c:ptCount val="11"/>
                <c:pt idx="0">
                  <c:v>2008</c:v>
                </c:pt>
                <c:pt idx="1">
                  <c:v>2009</c:v>
                </c:pt>
                <c:pt idx="2">
                  <c:v>2010</c:v>
                </c:pt>
                <c:pt idx="3">
                  <c:v>2011</c:v>
                </c:pt>
                <c:pt idx="4">
                  <c:v>2012</c:v>
                </c:pt>
                <c:pt idx="5">
                  <c:v>2013</c:v>
                </c:pt>
                <c:pt idx="6">
                  <c:v>2014</c:v>
                </c:pt>
                <c:pt idx="7">
                  <c:v>2015</c:v>
                </c:pt>
                <c:pt idx="8">
                  <c:v>2016</c:v>
                </c:pt>
                <c:pt idx="9">
                  <c:v>2017</c:v>
                </c:pt>
                <c:pt idx="10">
                  <c:v>2018</c:v>
                </c:pt>
              </c:strCache>
            </c:strRef>
          </c:cat>
          <c:val>
            <c:numRef>
              <c:f>Foglio1!$B$13:$L$13</c:f>
              <c:numCache>
                <c:formatCode>0.0%</c:formatCode>
                <c:ptCount val="11"/>
                <c:pt idx="0">
                  <c:v>0.2384455254387195</c:v>
                </c:pt>
                <c:pt idx="1">
                  <c:v>0.24726953129186807</c:v>
                </c:pt>
                <c:pt idx="2">
                  <c:v>0.23978935432521425</c:v>
                </c:pt>
                <c:pt idx="3">
                  <c:v>0.25409358332875132</c:v>
                </c:pt>
                <c:pt idx="4">
                  <c:v>0.25877378435517973</c:v>
                </c:pt>
                <c:pt idx="5">
                  <c:v>0.27218604226781778</c:v>
                </c:pt>
                <c:pt idx="6">
                  <c:v>0.24745431249578531</c:v>
                </c:pt>
                <c:pt idx="7">
                  <c:v>0.22094313139545413</c:v>
                </c:pt>
                <c:pt idx="8">
                  <c:v>0.24442368848266507</c:v>
                </c:pt>
                <c:pt idx="9">
                  <c:v>0.25054575425465564</c:v>
                </c:pt>
                <c:pt idx="10">
                  <c:v>0.25966140602582499</c:v>
                </c:pt>
              </c:numCache>
            </c:numRef>
          </c:val>
          <c:extLst>
            <c:ext xmlns:c16="http://schemas.microsoft.com/office/drawing/2014/chart" uri="{C3380CC4-5D6E-409C-BE32-E72D297353CC}">
              <c16:uniqueId val="{00000001-647F-491D-B652-F244A121F30C}"/>
            </c:ext>
          </c:extLst>
        </c:ser>
        <c:ser>
          <c:idx val="2"/>
          <c:order val="2"/>
          <c:tx>
            <c:strRef>
              <c:f>Foglio1!$A$14</c:f>
              <c:strCache>
                <c:ptCount val="1"/>
                <c:pt idx="0">
                  <c:v>Costruzioni</c:v>
                </c:pt>
              </c:strCache>
            </c:strRef>
          </c:tx>
          <c:spPr>
            <a:solidFill>
              <a:schemeClr val="accent6">
                <a:lumMod val="20000"/>
                <a:lumOff val="80000"/>
              </a:schemeClr>
            </a:solidFill>
            <a:ln>
              <a:solidFill>
                <a:schemeClr val="tx1"/>
              </a:solidFill>
            </a:ln>
            <a:effectLst/>
          </c:spPr>
          <c:invertIfNegative val="0"/>
          <c:dLbls>
            <c:dLbl>
              <c:idx val="0"/>
              <c:layout>
                <c:manualLayout>
                  <c:x val="3.4480217013196701E-2"/>
                  <c:y val="-7.133248520693507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47F-491D-B652-F244A121F30C}"/>
                </c:ext>
              </c:extLst>
            </c:dLbl>
            <c:dLbl>
              <c:idx val="10"/>
              <c:layout>
                <c:manualLayout>
                  <c:x val="3.3203171938633862E-2"/>
                  <c:y val="1.426649704138688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647F-491D-B652-F244A121F30C}"/>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Garamond" panose="02020404030301010803" pitchFamily="18" charset="0"/>
                    <a:ea typeface="+mn-ea"/>
                    <a:cs typeface="+mn-cs"/>
                  </a:defRPr>
                </a:pPr>
                <a:endParaRPr lang="it-IT"/>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Foglio1!$B$11:$L$11</c:f>
              <c:strCache>
                <c:ptCount val="11"/>
                <c:pt idx="0">
                  <c:v>2008</c:v>
                </c:pt>
                <c:pt idx="1">
                  <c:v>2009</c:v>
                </c:pt>
                <c:pt idx="2">
                  <c:v>2010</c:v>
                </c:pt>
                <c:pt idx="3">
                  <c:v>2011</c:v>
                </c:pt>
                <c:pt idx="4">
                  <c:v>2012</c:v>
                </c:pt>
                <c:pt idx="5">
                  <c:v>2013</c:v>
                </c:pt>
                <c:pt idx="6">
                  <c:v>2014</c:v>
                </c:pt>
                <c:pt idx="7">
                  <c:v>2015</c:v>
                </c:pt>
                <c:pt idx="8">
                  <c:v>2016</c:v>
                </c:pt>
                <c:pt idx="9">
                  <c:v>2017</c:v>
                </c:pt>
                <c:pt idx="10">
                  <c:v>2018</c:v>
                </c:pt>
              </c:strCache>
            </c:strRef>
          </c:cat>
          <c:val>
            <c:numRef>
              <c:f>Foglio1!$B$14:$L$14</c:f>
              <c:numCache>
                <c:formatCode>0.0%</c:formatCode>
                <c:ptCount val="11"/>
                <c:pt idx="0">
                  <c:v>7.8198310916484215E-2</c:v>
                </c:pt>
                <c:pt idx="1">
                  <c:v>9.0301075038317663E-2</c:v>
                </c:pt>
                <c:pt idx="2">
                  <c:v>0.10182297913168627</c:v>
                </c:pt>
                <c:pt idx="3">
                  <c:v>8.8788695221861766E-2</c:v>
                </c:pt>
                <c:pt idx="4">
                  <c:v>7.9138334952288447E-2</c:v>
                </c:pt>
                <c:pt idx="5">
                  <c:v>8.2049293445408816E-2</c:v>
                </c:pt>
                <c:pt idx="6">
                  <c:v>0.10509811855148697</c:v>
                </c:pt>
                <c:pt idx="7">
                  <c:v>9.599972833469167E-2</c:v>
                </c:pt>
                <c:pt idx="8">
                  <c:v>6.1912068850490359E-2</c:v>
                </c:pt>
                <c:pt idx="9">
                  <c:v>6.1837298405061039E-2</c:v>
                </c:pt>
                <c:pt idx="10">
                  <c:v>8.212338593974175E-2</c:v>
                </c:pt>
              </c:numCache>
            </c:numRef>
          </c:val>
          <c:extLst>
            <c:ext xmlns:c16="http://schemas.microsoft.com/office/drawing/2014/chart" uri="{C3380CC4-5D6E-409C-BE32-E72D297353CC}">
              <c16:uniqueId val="{00000002-647F-491D-B652-F244A121F30C}"/>
            </c:ext>
          </c:extLst>
        </c:ser>
        <c:ser>
          <c:idx val="3"/>
          <c:order val="3"/>
          <c:tx>
            <c:strRef>
              <c:f>Foglio1!$A$15</c:f>
              <c:strCache>
                <c:ptCount val="1"/>
                <c:pt idx="0">
                  <c:v>Commercio, alberghi, ristorazioni</c:v>
                </c:pt>
              </c:strCache>
            </c:strRef>
          </c:tx>
          <c:spPr>
            <a:solidFill>
              <a:schemeClr val="accent5">
                <a:lumMod val="60000"/>
                <a:lumOff val="40000"/>
              </a:schemeClr>
            </a:solidFill>
            <a:ln>
              <a:solidFill>
                <a:schemeClr val="tx1"/>
              </a:solidFill>
            </a:ln>
            <a:effectLst/>
          </c:spPr>
          <c:invertIfNegative val="0"/>
          <c:dLbls>
            <c:dLbl>
              <c:idx val="0"/>
              <c:layout>
                <c:manualLayout>
                  <c:x val="3.8311352236885227E-2"/>
                  <c:y val="-3.566624260346720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47F-491D-B652-F244A121F30C}"/>
                </c:ext>
              </c:extLst>
            </c:dLbl>
            <c:dLbl>
              <c:idx val="10"/>
              <c:layout>
                <c:manualLayout>
                  <c:x val="2.9372036714945152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47F-491D-B652-F244A121F30C}"/>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Garamond" panose="02020404030301010803" pitchFamily="18" charset="0"/>
                    <a:ea typeface="+mn-ea"/>
                    <a:cs typeface="+mn-cs"/>
                  </a:defRPr>
                </a:pPr>
                <a:endParaRPr lang="it-IT"/>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Foglio1!$B$11:$L$11</c:f>
              <c:strCache>
                <c:ptCount val="11"/>
                <c:pt idx="0">
                  <c:v>2008</c:v>
                </c:pt>
                <c:pt idx="1">
                  <c:v>2009</c:v>
                </c:pt>
                <c:pt idx="2">
                  <c:v>2010</c:v>
                </c:pt>
                <c:pt idx="3">
                  <c:v>2011</c:v>
                </c:pt>
                <c:pt idx="4">
                  <c:v>2012</c:v>
                </c:pt>
                <c:pt idx="5">
                  <c:v>2013</c:v>
                </c:pt>
                <c:pt idx="6">
                  <c:v>2014</c:v>
                </c:pt>
                <c:pt idx="7">
                  <c:v>2015</c:v>
                </c:pt>
                <c:pt idx="8">
                  <c:v>2016</c:v>
                </c:pt>
                <c:pt idx="9">
                  <c:v>2017</c:v>
                </c:pt>
                <c:pt idx="10">
                  <c:v>2018</c:v>
                </c:pt>
              </c:strCache>
            </c:strRef>
          </c:cat>
          <c:val>
            <c:numRef>
              <c:f>Foglio1!$B$15:$L$15</c:f>
              <c:numCache>
                <c:formatCode>0.0%</c:formatCode>
                <c:ptCount val="11"/>
                <c:pt idx="0">
                  <c:v>0.19203347966304618</c:v>
                </c:pt>
                <c:pt idx="1">
                  <c:v>0.17449275983665419</c:v>
                </c:pt>
                <c:pt idx="2">
                  <c:v>0.17011927865849671</c:v>
                </c:pt>
                <c:pt idx="3">
                  <c:v>0.15325232308791994</c:v>
                </c:pt>
                <c:pt idx="4">
                  <c:v>0.16531626764184904</c:v>
                </c:pt>
                <c:pt idx="5">
                  <c:v>0.17465983872991253</c:v>
                </c:pt>
                <c:pt idx="6">
                  <c:v>0.18796502349000835</c:v>
                </c:pt>
                <c:pt idx="7">
                  <c:v>0.1935049352531015</c:v>
                </c:pt>
                <c:pt idx="8">
                  <c:v>0.16631085017902017</c:v>
                </c:pt>
                <c:pt idx="9">
                  <c:v>0.14108304374944311</c:v>
                </c:pt>
                <c:pt idx="10">
                  <c:v>0.15553515064562409</c:v>
                </c:pt>
              </c:numCache>
            </c:numRef>
          </c:val>
          <c:extLst>
            <c:ext xmlns:c16="http://schemas.microsoft.com/office/drawing/2014/chart" uri="{C3380CC4-5D6E-409C-BE32-E72D297353CC}">
              <c16:uniqueId val="{00000003-647F-491D-B652-F244A121F30C}"/>
            </c:ext>
          </c:extLst>
        </c:ser>
        <c:ser>
          <c:idx val="4"/>
          <c:order val="4"/>
          <c:tx>
            <c:strRef>
              <c:f>Foglio1!$A$16</c:f>
              <c:strCache>
                <c:ptCount val="1"/>
                <c:pt idx="0">
                  <c:v>Altri servizi</c:v>
                </c:pt>
              </c:strCache>
            </c:strRef>
          </c:tx>
          <c:spPr>
            <a:solidFill>
              <a:schemeClr val="accent5"/>
            </a:solidFill>
            <a:ln>
              <a:solidFill>
                <a:schemeClr val="tx1"/>
              </a:solidFill>
            </a:ln>
            <a:effectLst/>
          </c:spPr>
          <c:invertIfNegative val="0"/>
          <c:dLbls>
            <c:dLbl>
              <c:idx val="0"/>
              <c:layout>
                <c:manualLayout>
                  <c:x val="3.575726208775952E-2"/>
                  <c:y val="1.78331213017336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47F-491D-B652-F244A121F30C}"/>
                </c:ext>
              </c:extLst>
            </c:dLbl>
            <c:dLbl>
              <c:idx val="10"/>
              <c:layout>
                <c:manualLayout>
                  <c:x val="2.9372036714945152E-2"/>
                  <c:y val="7.133248520693441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47F-491D-B652-F244A121F30C}"/>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Garamond" panose="02020404030301010803" pitchFamily="18" charset="0"/>
                    <a:ea typeface="+mn-ea"/>
                    <a:cs typeface="+mn-cs"/>
                  </a:defRPr>
                </a:pPr>
                <a:endParaRPr lang="it-IT"/>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Foglio1!$B$11:$L$11</c:f>
              <c:strCache>
                <c:ptCount val="11"/>
                <c:pt idx="0">
                  <c:v>2008</c:v>
                </c:pt>
                <c:pt idx="1">
                  <c:v>2009</c:v>
                </c:pt>
                <c:pt idx="2">
                  <c:v>2010</c:v>
                </c:pt>
                <c:pt idx="3">
                  <c:v>2011</c:v>
                </c:pt>
                <c:pt idx="4">
                  <c:v>2012</c:v>
                </c:pt>
                <c:pt idx="5">
                  <c:v>2013</c:v>
                </c:pt>
                <c:pt idx="6">
                  <c:v>2014</c:v>
                </c:pt>
                <c:pt idx="7">
                  <c:v>2015</c:v>
                </c:pt>
                <c:pt idx="8">
                  <c:v>2016</c:v>
                </c:pt>
                <c:pt idx="9">
                  <c:v>2017</c:v>
                </c:pt>
                <c:pt idx="10">
                  <c:v>2018</c:v>
                </c:pt>
              </c:strCache>
            </c:strRef>
          </c:cat>
          <c:val>
            <c:numRef>
              <c:f>Foglio1!$B$16:$L$16</c:f>
              <c:numCache>
                <c:formatCode>0.0%</c:formatCode>
                <c:ptCount val="11"/>
                <c:pt idx="0">
                  <c:v>0.40540161573889316</c:v>
                </c:pt>
                <c:pt idx="1">
                  <c:v>0.42660693040654235</c:v>
                </c:pt>
                <c:pt idx="2">
                  <c:v>0.41820580474934044</c:v>
                </c:pt>
                <c:pt idx="3">
                  <c:v>0.42247759388574252</c:v>
                </c:pt>
                <c:pt idx="4">
                  <c:v>0.42586137934975149</c:v>
                </c:pt>
                <c:pt idx="5">
                  <c:v>0.40534221421320954</c:v>
                </c:pt>
                <c:pt idx="6">
                  <c:v>0.39081079866028279</c:v>
                </c:pt>
                <c:pt idx="7">
                  <c:v>0.3908018654351173</c:v>
                </c:pt>
                <c:pt idx="8">
                  <c:v>0.39895923677363404</c:v>
                </c:pt>
                <c:pt idx="9">
                  <c:v>0.4316582019067986</c:v>
                </c:pt>
                <c:pt idx="10">
                  <c:v>0.40997417503586803</c:v>
                </c:pt>
              </c:numCache>
            </c:numRef>
          </c:val>
          <c:extLst>
            <c:ext xmlns:c16="http://schemas.microsoft.com/office/drawing/2014/chart" uri="{C3380CC4-5D6E-409C-BE32-E72D297353CC}">
              <c16:uniqueId val="{00000004-647F-491D-B652-F244A121F30C}"/>
            </c:ext>
          </c:extLst>
        </c:ser>
        <c:dLbls>
          <c:showLegendKey val="0"/>
          <c:showVal val="0"/>
          <c:showCatName val="0"/>
          <c:showSerName val="0"/>
          <c:showPercent val="0"/>
          <c:showBubbleSize val="0"/>
        </c:dLbls>
        <c:gapWidth val="282"/>
        <c:overlap val="100"/>
        <c:axId val="1444847904"/>
        <c:axId val="1406479344"/>
      </c:barChart>
      <c:lineChart>
        <c:grouping val="standard"/>
        <c:varyColors val="0"/>
        <c:ser>
          <c:idx val="5"/>
          <c:order val="5"/>
          <c:tx>
            <c:strRef>
              <c:f>Foglio1!$A$17</c:f>
              <c:strCache>
                <c:ptCount val="1"/>
                <c:pt idx="0">
                  <c:v>Indipendenti</c:v>
                </c:pt>
              </c:strCache>
            </c:strRef>
          </c:tx>
          <c:spPr>
            <a:ln w="28575" cap="rnd">
              <a:noFill/>
              <a:round/>
            </a:ln>
            <a:effectLst/>
          </c:spPr>
          <c:marker>
            <c:symbol val="diamond"/>
            <c:size val="14"/>
            <c:spPr>
              <a:solidFill>
                <a:schemeClr val="tx1"/>
              </a:solidFill>
              <a:ln w="9525">
                <a:solidFill>
                  <a:schemeClr val="accent6"/>
                </a:solidFill>
              </a:ln>
              <a:effectLst/>
            </c:spPr>
          </c:marker>
          <c:cat>
            <c:strRef>
              <c:f>Foglio1!$B$11:$L$11</c:f>
              <c:strCache>
                <c:ptCount val="11"/>
                <c:pt idx="0">
                  <c:v>2008</c:v>
                </c:pt>
                <c:pt idx="1">
                  <c:v>2009</c:v>
                </c:pt>
                <c:pt idx="2">
                  <c:v>2010</c:v>
                </c:pt>
                <c:pt idx="3">
                  <c:v>2011</c:v>
                </c:pt>
                <c:pt idx="4">
                  <c:v>2012</c:v>
                </c:pt>
                <c:pt idx="5">
                  <c:v>2013</c:v>
                </c:pt>
                <c:pt idx="6">
                  <c:v>2014</c:v>
                </c:pt>
                <c:pt idx="7">
                  <c:v>2015</c:v>
                </c:pt>
                <c:pt idx="8">
                  <c:v>2016</c:v>
                </c:pt>
                <c:pt idx="9">
                  <c:v>2017</c:v>
                </c:pt>
                <c:pt idx="10">
                  <c:v>2018</c:v>
                </c:pt>
              </c:strCache>
            </c:strRef>
          </c:cat>
          <c:val>
            <c:numRef>
              <c:f>Foglio1!$B$17:$L$17</c:f>
              <c:numCache>
                <c:formatCode>0.0%</c:formatCode>
                <c:ptCount val="11"/>
                <c:pt idx="0">
                  <c:v>0.2853537260146905</c:v>
                </c:pt>
                <c:pt idx="1">
                  <c:v>0.27486896965669511</c:v>
                </c:pt>
                <c:pt idx="2">
                  <c:v>0.2758237205346824</c:v>
                </c:pt>
                <c:pt idx="3">
                  <c:v>0.29075713421674826</c:v>
                </c:pt>
                <c:pt idx="4">
                  <c:v>0.28903491229072625</c:v>
                </c:pt>
                <c:pt idx="5">
                  <c:v>0.28433262240673363</c:v>
                </c:pt>
                <c:pt idx="6">
                  <c:v>0.31830647155348757</c:v>
                </c:pt>
                <c:pt idx="7">
                  <c:v>0.32430046183102418</c:v>
                </c:pt>
                <c:pt idx="8">
                  <c:v>0.28125069495407745</c:v>
                </c:pt>
                <c:pt idx="9">
                  <c:v>0.2494765214292079</c:v>
                </c:pt>
                <c:pt idx="10">
                  <c:v>0.27154088952654232</c:v>
                </c:pt>
              </c:numCache>
            </c:numRef>
          </c:val>
          <c:smooth val="0"/>
          <c:extLst>
            <c:ext xmlns:c16="http://schemas.microsoft.com/office/drawing/2014/chart" uri="{C3380CC4-5D6E-409C-BE32-E72D297353CC}">
              <c16:uniqueId val="{00000005-647F-491D-B652-F244A121F30C}"/>
            </c:ext>
          </c:extLst>
        </c:ser>
        <c:dLbls>
          <c:showLegendKey val="0"/>
          <c:showVal val="0"/>
          <c:showCatName val="0"/>
          <c:showSerName val="0"/>
          <c:showPercent val="0"/>
          <c:showBubbleSize val="0"/>
        </c:dLbls>
        <c:marker val="1"/>
        <c:smooth val="0"/>
        <c:axId val="1444847904"/>
        <c:axId val="1406479344"/>
      </c:lineChart>
      <c:catAx>
        <c:axId val="1444847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Garamond" panose="02020404030301010803" pitchFamily="18" charset="0"/>
                <a:ea typeface="+mn-ea"/>
                <a:cs typeface="+mn-cs"/>
              </a:defRPr>
            </a:pPr>
            <a:endParaRPr lang="it-IT"/>
          </a:p>
        </c:txPr>
        <c:crossAx val="1406479344"/>
        <c:crosses val="autoZero"/>
        <c:auto val="1"/>
        <c:lblAlgn val="ctr"/>
        <c:lblOffset val="100"/>
        <c:noMultiLvlLbl val="0"/>
      </c:catAx>
      <c:valAx>
        <c:axId val="1406479344"/>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Garamond" panose="02020404030301010803" pitchFamily="18" charset="0"/>
                <a:ea typeface="+mn-ea"/>
                <a:cs typeface="+mn-cs"/>
              </a:defRPr>
            </a:pPr>
            <a:endParaRPr lang="it-IT"/>
          </a:p>
        </c:txPr>
        <c:crossAx val="1444847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Garamond" panose="02020404030301010803" pitchFamily="18" charset="0"/>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Garamond" panose="02020404030301010803" pitchFamily="18" charset="0"/>
        </a:defRPr>
      </a:pPr>
      <a:endParaRPr lang="it-IT"/>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SAU!$B$32</c:f>
              <c:strCache>
                <c:ptCount val="1"/>
                <c:pt idx="0">
                  <c:v>Superificie agricola utilzzata</c:v>
                </c:pt>
              </c:strCache>
            </c:strRef>
          </c:tx>
          <c:spPr>
            <a:ln w="47625" cap="rnd">
              <a:solidFill>
                <a:schemeClr val="accent5"/>
              </a:solidFill>
              <a:round/>
            </a:ln>
            <a:effectLst/>
          </c:spPr>
          <c:marker>
            <c:symbol val="none"/>
          </c:marker>
          <c:dLbls>
            <c:dLbl>
              <c:idx val="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B42-4E65-839B-1C9DDFA54724}"/>
                </c:ext>
              </c:extLst>
            </c:dLbl>
            <c:dLbl>
              <c:idx val="1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B42-4E65-839B-1C9DDFA54724}"/>
                </c:ext>
              </c:extLst>
            </c:dLbl>
            <c:numFmt formatCode="#,##0" sourceLinked="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Garamond" panose="02020404030301010803" pitchFamily="18" charset="0"/>
                    <a:ea typeface="+mn-ea"/>
                    <a:cs typeface="+mn-cs"/>
                  </a:defRPr>
                </a:pPr>
                <a:endParaRPr lang="it-IT"/>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SAU!$C$31:$N$31</c:f>
              <c:numCache>
                <c:formatCode>General</c:formatCode>
                <c:ptCount val="12"/>
                <c:pt idx="0">
                  <c:v>2007</c:v>
                </c:pt>
                <c:pt idx="1">
                  <c:v>2008</c:v>
                </c:pt>
                <c:pt idx="2">
                  <c:v>2009</c:v>
                </c:pt>
                <c:pt idx="3">
                  <c:v>2010</c:v>
                </c:pt>
                <c:pt idx="4">
                  <c:v>2011</c:v>
                </c:pt>
                <c:pt idx="5">
                  <c:v>2012</c:v>
                </c:pt>
                <c:pt idx="6">
                  <c:v>2013</c:v>
                </c:pt>
                <c:pt idx="7">
                  <c:v>2014</c:v>
                </c:pt>
                <c:pt idx="8">
                  <c:v>2015</c:v>
                </c:pt>
                <c:pt idx="9">
                  <c:v>2016</c:v>
                </c:pt>
                <c:pt idx="10">
                  <c:v>2017</c:v>
                </c:pt>
                <c:pt idx="11">
                  <c:v>2018</c:v>
                </c:pt>
              </c:numCache>
            </c:numRef>
          </c:cat>
          <c:val>
            <c:numRef>
              <c:f>SAU!$C$32:$N$32</c:f>
              <c:numCache>
                <c:formatCode>General</c:formatCode>
                <c:ptCount val="12"/>
                <c:pt idx="0">
                  <c:v>64982.974000000293</c:v>
                </c:pt>
                <c:pt idx="1">
                  <c:v>64707.909700000397</c:v>
                </c:pt>
                <c:pt idx="2">
                  <c:v>64265.932800000148</c:v>
                </c:pt>
                <c:pt idx="3">
                  <c:v>64313.484600000236</c:v>
                </c:pt>
                <c:pt idx="4">
                  <c:v>63901.739200000222</c:v>
                </c:pt>
                <c:pt idx="5">
                  <c:v>63781.072900000203</c:v>
                </c:pt>
                <c:pt idx="6">
                  <c:v>64867.884300000354</c:v>
                </c:pt>
                <c:pt idx="7">
                  <c:v>64603.873000000327</c:v>
                </c:pt>
                <c:pt idx="8">
                  <c:v>63236.57</c:v>
                </c:pt>
                <c:pt idx="9">
                  <c:v>63300.7</c:v>
                </c:pt>
                <c:pt idx="10">
                  <c:v>62474.96</c:v>
                </c:pt>
                <c:pt idx="11">
                  <c:v>62355.63</c:v>
                </c:pt>
              </c:numCache>
            </c:numRef>
          </c:val>
          <c:smooth val="0"/>
          <c:extLst>
            <c:ext xmlns:c16="http://schemas.microsoft.com/office/drawing/2014/chart" uri="{C3380CC4-5D6E-409C-BE32-E72D297353CC}">
              <c16:uniqueId val="{00000000-AB42-4E65-839B-1C9DDFA54724}"/>
            </c:ext>
          </c:extLst>
        </c:ser>
        <c:dLbls>
          <c:showLegendKey val="0"/>
          <c:showVal val="0"/>
          <c:showCatName val="0"/>
          <c:showSerName val="0"/>
          <c:showPercent val="0"/>
          <c:showBubbleSize val="0"/>
        </c:dLbls>
        <c:smooth val="0"/>
        <c:axId val="774681135"/>
        <c:axId val="786087023"/>
      </c:lineChart>
      <c:catAx>
        <c:axId val="7746811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Garamond" panose="02020404030301010803" pitchFamily="18" charset="0"/>
                <a:ea typeface="+mn-ea"/>
                <a:cs typeface="+mn-cs"/>
              </a:defRPr>
            </a:pPr>
            <a:endParaRPr lang="it-IT"/>
          </a:p>
        </c:txPr>
        <c:crossAx val="786087023"/>
        <c:crosses val="autoZero"/>
        <c:auto val="1"/>
        <c:lblAlgn val="ctr"/>
        <c:lblOffset val="100"/>
        <c:noMultiLvlLbl val="0"/>
      </c:catAx>
      <c:valAx>
        <c:axId val="78608702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Garamond" panose="02020404030301010803" pitchFamily="18" charset="0"/>
                    <a:ea typeface="+mn-ea"/>
                    <a:cs typeface="+mn-cs"/>
                  </a:defRPr>
                </a:pPr>
                <a:r>
                  <a:rPr lang="it-IT" sz="1800"/>
                  <a:t>Ettari</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solidFill>
                  <a:latin typeface="Garamond" panose="02020404030301010803" pitchFamily="18" charset="0"/>
                  <a:ea typeface="+mn-ea"/>
                  <a:cs typeface="+mn-cs"/>
                </a:defRPr>
              </a:pPr>
              <a:endParaRPr lang="it-IT"/>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Garamond" panose="02020404030301010803" pitchFamily="18" charset="0"/>
                <a:ea typeface="+mn-ea"/>
                <a:cs typeface="+mn-cs"/>
              </a:defRPr>
            </a:pPr>
            <a:endParaRPr lang="it-IT"/>
          </a:p>
        </c:txPr>
        <c:crossAx val="774681135"/>
        <c:crosses val="autoZero"/>
        <c:crossBetween val="between"/>
        <c:majorUnit val="1000"/>
      </c:valAx>
      <c:spPr>
        <a:noFill/>
        <a:ln>
          <a:noFill/>
        </a:ln>
        <a:effectLst/>
      </c:spPr>
    </c:plotArea>
    <c:plotVisOnly val="1"/>
    <c:dispBlanksAs val="gap"/>
    <c:showDLblsOverMax val="0"/>
  </c:chart>
  <c:spPr>
    <a:noFill/>
    <a:ln>
      <a:noFill/>
    </a:ln>
    <a:effectLst/>
  </c:spPr>
  <c:txPr>
    <a:bodyPr/>
    <a:lstStyle/>
    <a:p>
      <a:pPr>
        <a:defRPr sz="1600">
          <a:solidFill>
            <a:schemeClr val="tx1"/>
          </a:solidFill>
          <a:latin typeface="Garamond" panose="02020404030301010803" pitchFamily="18" charset="0"/>
        </a:defRPr>
      </a:pPr>
      <a:endParaRPr lang="it-IT"/>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spPr>
            <a:solidFill>
              <a:schemeClr val="accent1"/>
            </a:solidFill>
            <a:ln>
              <a:solidFill>
                <a:schemeClr val="tx1"/>
              </a:solidFill>
            </a:ln>
            <a:effectLst/>
          </c:spPr>
          <c:invertIfNegative val="0"/>
          <c:dPt>
            <c:idx val="0"/>
            <c:invertIfNegative val="0"/>
            <c:bubble3D val="0"/>
            <c:spPr>
              <a:solidFill>
                <a:schemeClr val="accent2">
                  <a:lumMod val="20000"/>
                  <a:lumOff val="80000"/>
                </a:schemeClr>
              </a:solidFill>
              <a:ln>
                <a:solidFill>
                  <a:schemeClr val="tx1"/>
                </a:solidFill>
              </a:ln>
              <a:effectLst/>
            </c:spPr>
            <c:extLst>
              <c:ext xmlns:c16="http://schemas.microsoft.com/office/drawing/2014/chart" uri="{C3380CC4-5D6E-409C-BE32-E72D297353CC}">
                <c16:uniqueId val="{00000000-8A3D-45ED-ABF0-54D163D785FF}"/>
              </c:ext>
            </c:extLst>
          </c:dPt>
          <c:dPt>
            <c:idx val="1"/>
            <c:invertIfNegative val="0"/>
            <c:bubble3D val="0"/>
            <c:spPr>
              <a:solidFill>
                <a:schemeClr val="accent6">
                  <a:lumMod val="20000"/>
                  <a:lumOff val="80000"/>
                </a:schemeClr>
              </a:solidFill>
              <a:ln>
                <a:solidFill>
                  <a:schemeClr val="tx1"/>
                </a:solidFill>
              </a:ln>
              <a:effectLst/>
            </c:spPr>
            <c:extLst>
              <c:ext xmlns:c16="http://schemas.microsoft.com/office/drawing/2014/chart" uri="{C3380CC4-5D6E-409C-BE32-E72D297353CC}">
                <c16:uniqueId val="{00000001-8A3D-45ED-ABF0-54D163D785FF}"/>
              </c:ext>
            </c:extLst>
          </c:dPt>
          <c:dPt>
            <c:idx val="2"/>
            <c:invertIfNegative val="0"/>
            <c:bubble3D val="0"/>
            <c:spPr>
              <a:solidFill>
                <a:schemeClr val="accent5">
                  <a:lumMod val="20000"/>
                  <a:lumOff val="80000"/>
                </a:schemeClr>
              </a:solidFill>
              <a:ln>
                <a:solidFill>
                  <a:schemeClr val="tx1"/>
                </a:solidFill>
              </a:ln>
              <a:effectLst/>
            </c:spPr>
            <c:extLst>
              <c:ext xmlns:c16="http://schemas.microsoft.com/office/drawing/2014/chart" uri="{C3380CC4-5D6E-409C-BE32-E72D297353CC}">
                <c16:uniqueId val="{00000002-8A3D-45ED-ABF0-54D163D785FF}"/>
              </c:ext>
            </c:extLst>
          </c:dPt>
          <c:dPt>
            <c:idx val="3"/>
            <c:invertIfNegative val="0"/>
            <c:bubble3D val="0"/>
            <c:spPr>
              <a:solidFill>
                <a:schemeClr val="accent4">
                  <a:lumMod val="20000"/>
                  <a:lumOff val="80000"/>
                </a:schemeClr>
              </a:solidFill>
              <a:ln>
                <a:solidFill>
                  <a:schemeClr val="tx1"/>
                </a:solidFill>
              </a:ln>
              <a:effectLst/>
            </c:spPr>
            <c:extLst>
              <c:ext xmlns:c16="http://schemas.microsoft.com/office/drawing/2014/chart" uri="{C3380CC4-5D6E-409C-BE32-E72D297353CC}">
                <c16:uniqueId val="{00000003-8A3D-45ED-ABF0-54D163D785FF}"/>
              </c:ext>
            </c:extLst>
          </c:dPt>
          <c:dLbls>
            <c:dLbl>
              <c:idx val="0"/>
              <c:tx>
                <c:rich>
                  <a:bodyPr/>
                  <a:lstStyle/>
                  <a:p>
                    <a:fld id="{0093DEF7-2515-0A42-B5B9-9206592662D0}" type="CELLRANGE">
                      <a:rPr lang="en-US"/>
                      <a:pPr/>
                      <a:t>[INTERVALLOCELLE]</a:t>
                    </a:fld>
                    <a:endParaRPr lang="it-IT"/>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8A3D-45ED-ABF0-54D163D785FF}"/>
                </c:ext>
              </c:extLst>
            </c:dLbl>
            <c:dLbl>
              <c:idx val="1"/>
              <c:tx>
                <c:rich>
                  <a:bodyPr/>
                  <a:lstStyle/>
                  <a:p>
                    <a:fld id="{7B1F8D98-F613-084D-8136-D1CF08C0AC1A}" type="CELLRANGE">
                      <a:rPr lang="it-IT"/>
                      <a:pPr/>
                      <a:t>[INTERVALLOCELLE]</a:t>
                    </a:fld>
                    <a:endParaRPr lang="it-IT"/>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8A3D-45ED-ABF0-54D163D785FF}"/>
                </c:ext>
              </c:extLst>
            </c:dLbl>
            <c:dLbl>
              <c:idx val="2"/>
              <c:tx>
                <c:rich>
                  <a:bodyPr/>
                  <a:lstStyle/>
                  <a:p>
                    <a:fld id="{A5B9DC92-8937-F644-9F91-359445546B89}" type="CELLRANGE">
                      <a:rPr lang="it-IT"/>
                      <a:pPr/>
                      <a:t>[INTERVALLOCELLE]</a:t>
                    </a:fld>
                    <a:endParaRPr lang="it-IT"/>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8A3D-45ED-ABF0-54D163D785FF}"/>
                </c:ext>
              </c:extLst>
            </c:dLbl>
            <c:dLbl>
              <c:idx val="3"/>
              <c:tx>
                <c:rich>
                  <a:bodyPr/>
                  <a:lstStyle/>
                  <a:p>
                    <a:fld id="{260863B6-24D2-D444-9B69-076E67DD64E1}" type="CELLRANGE">
                      <a:rPr lang="it-IT"/>
                      <a:pPr/>
                      <a:t>[INTERVALLOCELLE]</a:t>
                    </a:fld>
                    <a:endParaRPr lang="it-IT"/>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8A3D-45ED-ABF0-54D163D785FF}"/>
                </c:ext>
              </c:extLst>
            </c:dLbl>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Garamond" panose="02020404030301010803" pitchFamily="18" charset="0"/>
                    <a:ea typeface="+mn-ea"/>
                    <a:cs typeface="+mn-cs"/>
                  </a:defRPr>
                </a:pPr>
                <a:endParaRPr lang="it-IT"/>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Sheet1!$G$42:$J$42</c:f>
              <c:strCache>
                <c:ptCount val="4"/>
                <c:pt idx="0">
                  <c:v>Sesso</c:v>
                </c:pt>
                <c:pt idx="1">
                  <c:v>Settore</c:v>
                </c:pt>
                <c:pt idx="2">
                  <c:v>Tipologia contrattuale</c:v>
                </c:pt>
                <c:pt idx="3">
                  <c:v>Classe di età</c:v>
                </c:pt>
              </c:strCache>
            </c:strRef>
          </c:cat>
          <c:val>
            <c:numRef>
              <c:f>Sheet1!$G$43:$J$43</c:f>
              <c:numCache>
                <c:formatCode>General</c:formatCode>
                <c:ptCount val="4"/>
                <c:pt idx="0">
                  <c:v>1686</c:v>
                </c:pt>
                <c:pt idx="1">
                  <c:v>1076</c:v>
                </c:pt>
                <c:pt idx="2">
                  <c:v>1587</c:v>
                </c:pt>
                <c:pt idx="3">
                  <c:v>680</c:v>
                </c:pt>
              </c:numCache>
            </c:numRef>
          </c:val>
          <c:extLst>
            <c:ext xmlns:c15="http://schemas.microsoft.com/office/drawing/2012/chart" uri="{02D57815-91ED-43cb-92C2-25804820EDAC}">
              <c15:datalabelsRange>
                <c15:f>Sheet1!$D$31:$G$31</c15:f>
                <c15:dlblRangeCache>
                  <c:ptCount val="4"/>
                  <c:pt idx="0">
                    <c:v>Maschi</c:v>
                  </c:pt>
                  <c:pt idx="1">
                    <c:v>Agricoltura</c:v>
                  </c:pt>
                  <c:pt idx="2">
                    <c:v>Tempo determinato</c:v>
                  </c:pt>
                  <c:pt idx="3">
                    <c:v>15-29</c:v>
                  </c:pt>
                </c15:dlblRangeCache>
              </c15:datalabelsRange>
            </c:ext>
            <c:ext xmlns:c16="http://schemas.microsoft.com/office/drawing/2014/chart" uri="{C3380CC4-5D6E-409C-BE32-E72D297353CC}">
              <c16:uniqueId val="{00000004-8A3D-45ED-ABF0-54D163D785FF}"/>
            </c:ext>
          </c:extLst>
        </c:ser>
        <c:ser>
          <c:idx val="1"/>
          <c:order val="1"/>
          <c:spPr>
            <a:solidFill>
              <a:schemeClr val="accent2"/>
            </a:solidFill>
            <a:ln>
              <a:solidFill>
                <a:schemeClr val="tx1"/>
              </a:solidFill>
            </a:ln>
            <a:effectLst/>
          </c:spPr>
          <c:invertIfNegative val="0"/>
          <c:dPt>
            <c:idx val="0"/>
            <c:invertIfNegative val="0"/>
            <c:bubble3D val="0"/>
            <c:spPr>
              <a:solidFill>
                <a:schemeClr val="accent2"/>
              </a:solidFill>
              <a:ln>
                <a:solidFill>
                  <a:schemeClr val="tx1"/>
                </a:solidFill>
              </a:ln>
              <a:effectLst/>
            </c:spPr>
            <c:extLst>
              <c:ext xmlns:c16="http://schemas.microsoft.com/office/drawing/2014/chart" uri="{C3380CC4-5D6E-409C-BE32-E72D297353CC}">
                <c16:uniqueId val="{00000005-8A3D-45ED-ABF0-54D163D785FF}"/>
              </c:ext>
            </c:extLst>
          </c:dPt>
          <c:dPt>
            <c:idx val="1"/>
            <c:invertIfNegative val="0"/>
            <c:bubble3D val="0"/>
            <c:spPr>
              <a:solidFill>
                <a:schemeClr val="accent6">
                  <a:lumMod val="60000"/>
                  <a:lumOff val="40000"/>
                </a:schemeClr>
              </a:solidFill>
              <a:ln>
                <a:solidFill>
                  <a:schemeClr val="tx1"/>
                </a:solidFill>
              </a:ln>
              <a:effectLst/>
            </c:spPr>
            <c:extLst>
              <c:ext xmlns:c16="http://schemas.microsoft.com/office/drawing/2014/chart" uri="{C3380CC4-5D6E-409C-BE32-E72D297353CC}">
                <c16:uniqueId val="{00000006-8A3D-45ED-ABF0-54D163D785FF}"/>
              </c:ext>
            </c:extLst>
          </c:dPt>
          <c:dPt>
            <c:idx val="2"/>
            <c:invertIfNegative val="0"/>
            <c:bubble3D val="0"/>
            <c:spPr>
              <a:solidFill>
                <a:schemeClr val="accent5"/>
              </a:solidFill>
              <a:ln>
                <a:solidFill>
                  <a:schemeClr val="tx1"/>
                </a:solidFill>
              </a:ln>
              <a:effectLst/>
            </c:spPr>
            <c:extLst>
              <c:ext xmlns:c16="http://schemas.microsoft.com/office/drawing/2014/chart" uri="{C3380CC4-5D6E-409C-BE32-E72D297353CC}">
                <c16:uniqueId val="{00000007-8A3D-45ED-ABF0-54D163D785FF}"/>
              </c:ext>
            </c:extLst>
          </c:dPt>
          <c:dPt>
            <c:idx val="3"/>
            <c:invertIfNegative val="0"/>
            <c:bubble3D val="0"/>
            <c:spPr>
              <a:solidFill>
                <a:schemeClr val="accent4">
                  <a:lumMod val="60000"/>
                  <a:lumOff val="40000"/>
                </a:schemeClr>
              </a:solidFill>
              <a:ln>
                <a:solidFill>
                  <a:schemeClr val="tx1"/>
                </a:solidFill>
              </a:ln>
              <a:effectLst/>
            </c:spPr>
            <c:extLst>
              <c:ext xmlns:c16="http://schemas.microsoft.com/office/drawing/2014/chart" uri="{C3380CC4-5D6E-409C-BE32-E72D297353CC}">
                <c16:uniqueId val="{00000008-8A3D-45ED-ABF0-54D163D785FF}"/>
              </c:ext>
            </c:extLst>
          </c:dPt>
          <c:dLbls>
            <c:dLbl>
              <c:idx val="0"/>
              <c:tx>
                <c:rich>
                  <a:bodyPr/>
                  <a:lstStyle/>
                  <a:p>
                    <a:fld id="{1063F20D-5718-E94A-8A77-49511122781A}" type="CELLRANGE">
                      <a:rPr lang="en-US"/>
                      <a:pPr/>
                      <a:t>[INTERVALLOCELLE]</a:t>
                    </a:fld>
                    <a:endParaRPr lang="it-IT"/>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8A3D-45ED-ABF0-54D163D785FF}"/>
                </c:ext>
              </c:extLst>
            </c:dLbl>
            <c:dLbl>
              <c:idx val="1"/>
              <c:tx>
                <c:rich>
                  <a:bodyPr/>
                  <a:lstStyle/>
                  <a:p>
                    <a:fld id="{EBDD94C0-6F6C-2D42-8758-2E75CDE1EB9B}" type="CELLRANGE">
                      <a:rPr lang="it-IT"/>
                      <a:pPr/>
                      <a:t>[INTERVALLOCELLE]</a:t>
                    </a:fld>
                    <a:endParaRPr lang="it-IT"/>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8A3D-45ED-ABF0-54D163D785FF}"/>
                </c:ext>
              </c:extLst>
            </c:dLbl>
            <c:dLbl>
              <c:idx val="2"/>
              <c:tx>
                <c:rich>
                  <a:bodyPr/>
                  <a:lstStyle/>
                  <a:p>
                    <a:fld id="{889D2D5E-9CCF-2D4C-A933-26C029B13F76}" type="CELLRANGE">
                      <a:rPr lang="it-IT"/>
                      <a:pPr/>
                      <a:t>[INTERVALLOCELLE]</a:t>
                    </a:fld>
                    <a:endParaRPr lang="it-IT"/>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8A3D-45ED-ABF0-54D163D785FF}"/>
                </c:ext>
              </c:extLst>
            </c:dLbl>
            <c:dLbl>
              <c:idx val="3"/>
              <c:tx>
                <c:rich>
                  <a:bodyPr/>
                  <a:lstStyle/>
                  <a:p>
                    <a:fld id="{68288B61-9115-5643-B94B-A738D155DC58}" type="CELLRANGE">
                      <a:rPr lang="it-IT"/>
                      <a:pPr/>
                      <a:t>[INTERVALLOCELLE]</a:t>
                    </a:fld>
                    <a:endParaRPr lang="it-IT"/>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8A3D-45ED-ABF0-54D163D785FF}"/>
                </c:ext>
              </c:extLst>
            </c:dLbl>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Garamond" panose="02020404030301010803" pitchFamily="18" charset="0"/>
                    <a:ea typeface="+mn-ea"/>
                    <a:cs typeface="+mn-cs"/>
                  </a:defRPr>
                </a:pPr>
                <a:endParaRPr lang="it-IT"/>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Sheet1!$G$42:$J$42</c:f>
              <c:strCache>
                <c:ptCount val="4"/>
                <c:pt idx="0">
                  <c:v>Sesso</c:v>
                </c:pt>
                <c:pt idx="1">
                  <c:v>Settore</c:v>
                </c:pt>
                <c:pt idx="2">
                  <c:v>Tipologia contrattuale</c:v>
                </c:pt>
                <c:pt idx="3">
                  <c:v>Classe di età</c:v>
                </c:pt>
              </c:strCache>
            </c:strRef>
          </c:cat>
          <c:val>
            <c:numRef>
              <c:f>Sheet1!$G$44:$J$44</c:f>
              <c:numCache>
                <c:formatCode>General</c:formatCode>
                <c:ptCount val="4"/>
                <c:pt idx="0">
                  <c:v>281</c:v>
                </c:pt>
                <c:pt idx="1">
                  <c:v>295</c:v>
                </c:pt>
                <c:pt idx="2">
                  <c:v>380</c:v>
                </c:pt>
                <c:pt idx="3">
                  <c:v>387</c:v>
                </c:pt>
              </c:numCache>
            </c:numRef>
          </c:val>
          <c:extLst>
            <c:ext xmlns:c15="http://schemas.microsoft.com/office/drawing/2012/chart" uri="{02D57815-91ED-43cb-92C2-25804820EDAC}">
              <c15:datalabelsRange>
                <c15:f>Sheet1!$D$32:$G$32</c15:f>
                <c15:dlblRangeCache>
                  <c:ptCount val="4"/>
                  <c:pt idx="0">
                    <c:v>Femmine</c:v>
                  </c:pt>
                  <c:pt idx="1">
                    <c:v>Industria in senso stretto</c:v>
                  </c:pt>
                  <c:pt idx="2">
                    <c:v>Tempo ind. + Apprend.</c:v>
                  </c:pt>
                  <c:pt idx="3">
                    <c:v>30-39</c:v>
                  </c:pt>
                </c15:dlblRangeCache>
              </c15:datalabelsRange>
            </c:ext>
            <c:ext xmlns:c16="http://schemas.microsoft.com/office/drawing/2014/chart" uri="{C3380CC4-5D6E-409C-BE32-E72D297353CC}">
              <c16:uniqueId val="{00000009-8A3D-45ED-ABF0-54D163D785FF}"/>
            </c:ext>
          </c:extLst>
        </c:ser>
        <c:ser>
          <c:idx val="2"/>
          <c:order val="2"/>
          <c:spPr>
            <a:solidFill>
              <a:schemeClr val="accent6"/>
            </a:solidFill>
            <a:ln>
              <a:solidFill>
                <a:schemeClr val="tx1"/>
              </a:solidFill>
            </a:ln>
            <a:effectLst/>
          </c:spPr>
          <c:invertIfNegative val="0"/>
          <c:dPt>
            <c:idx val="3"/>
            <c:invertIfNegative val="0"/>
            <c:bubble3D val="0"/>
            <c:spPr>
              <a:solidFill>
                <a:schemeClr val="accent4"/>
              </a:solidFill>
              <a:ln>
                <a:solidFill>
                  <a:schemeClr val="tx1"/>
                </a:solidFill>
              </a:ln>
              <a:effectLst/>
            </c:spPr>
            <c:extLst>
              <c:ext xmlns:c16="http://schemas.microsoft.com/office/drawing/2014/chart" uri="{C3380CC4-5D6E-409C-BE32-E72D297353CC}">
                <c16:uniqueId val="{0000000D-8A3D-45ED-ABF0-54D163D785FF}"/>
              </c:ext>
            </c:extLst>
          </c:dPt>
          <c:dLbls>
            <c:dLbl>
              <c:idx val="0"/>
              <c:tx>
                <c:rich>
                  <a:bodyPr/>
                  <a:lstStyle/>
                  <a:p>
                    <a:endParaRPr lang="en-US"/>
                  </a:p>
                </c:rich>
              </c:tx>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A3D-45ED-ABF0-54D163D785FF}"/>
                </c:ext>
              </c:extLst>
            </c:dLbl>
            <c:dLbl>
              <c:idx val="1"/>
              <c:layout>
                <c:manualLayout>
                  <c:x val="0.12993679268365954"/>
                  <c:y val="-5.4415384732246253E-17"/>
                </c:manualLayout>
              </c:layout>
              <c:tx>
                <c:rich>
                  <a:bodyPr/>
                  <a:lstStyle/>
                  <a:p>
                    <a:fld id="{AC9302B8-9200-2F40-85C2-005FDA5182F0}" type="CELLRANGE">
                      <a:rPr lang="en-US"/>
                      <a:pPr/>
                      <a:t>[INTERVALLOCELLE]</a:t>
                    </a:fld>
                    <a:endParaRPr lang="it-IT"/>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8A3D-45ED-ABF0-54D163D785FF}"/>
                </c:ext>
              </c:extLst>
            </c:dLbl>
            <c:dLbl>
              <c:idx val="2"/>
              <c:tx>
                <c:rich>
                  <a:bodyPr/>
                  <a:lstStyle/>
                  <a:p>
                    <a:endParaRPr lang="en-US"/>
                  </a:p>
                </c:rich>
              </c:tx>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A3D-45ED-ABF0-54D163D785FF}"/>
                </c:ext>
              </c:extLst>
            </c:dLbl>
            <c:dLbl>
              <c:idx val="3"/>
              <c:tx>
                <c:rich>
                  <a:bodyPr/>
                  <a:lstStyle/>
                  <a:p>
                    <a:fld id="{D9690E77-F7CF-2647-9A10-824E060CAA8D}" type="CELLRANGE">
                      <a:rPr lang="it-IT"/>
                      <a:pPr/>
                      <a:t>[INTERVALLOCELLE]</a:t>
                    </a:fld>
                    <a:endParaRPr lang="it-IT"/>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8A3D-45ED-ABF0-54D163D785FF}"/>
                </c:ext>
              </c:extLst>
            </c:dLbl>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Garamond" panose="02020404030301010803" pitchFamily="18" charset="0"/>
                    <a:ea typeface="+mn-ea"/>
                    <a:cs typeface="+mn-cs"/>
                  </a:defRPr>
                </a:pPr>
                <a:endParaRPr lang="it-IT"/>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Sheet1!$G$42:$J$42</c:f>
              <c:strCache>
                <c:ptCount val="4"/>
                <c:pt idx="0">
                  <c:v>Sesso</c:v>
                </c:pt>
                <c:pt idx="1">
                  <c:v>Settore</c:v>
                </c:pt>
                <c:pt idx="2">
                  <c:v>Tipologia contrattuale</c:v>
                </c:pt>
                <c:pt idx="3">
                  <c:v>Classe di età</c:v>
                </c:pt>
              </c:strCache>
            </c:strRef>
          </c:cat>
          <c:val>
            <c:numRef>
              <c:f>Sheet1!$G$45:$J$45</c:f>
              <c:numCache>
                <c:formatCode>General</c:formatCode>
                <c:ptCount val="4"/>
                <c:pt idx="1">
                  <c:v>16</c:v>
                </c:pt>
                <c:pt idx="3">
                  <c:v>229</c:v>
                </c:pt>
              </c:numCache>
            </c:numRef>
          </c:val>
          <c:extLst>
            <c:ext xmlns:c15="http://schemas.microsoft.com/office/drawing/2012/chart" uri="{02D57815-91ED-43cb-92C2-25804820EDAC}">
              <c15:datalabelsRange>
                <c15:f>Sheet1!$C$33:$F$33</c15:f>
                <c15:dlblRangeCache>
                  <c:ptCount val="4"/>
                  <c:pt idx="1">
                    <c:v>Edilizia</c:v>
                  </c:pt>
                  <c:pt idx="3">
                    <c:v>40-49</c:v>
                  </c:pt>
                </c15:dlblRangeCache>
              </c15:datalabelsRange>
            </c:ext>
            <c:ext xmlns:c16="http://schemas.microsoft.com/office/drawing/2014/chart" uri="{C3380CC4-5D6E-409C-BE32-E72D297353CC}">
              <c16:uniqueId val="{0000000E-8A3D-45ED-ABF0-54D163D785FF}"/>
            </c:ext>
          </c:extLst>
        </c:ser>
        <c:ser>
          <c:idx val="3"/>
          <c:order val="3"/>
          <c:spPr>
            <a:solidFill>
              <a:schemeClr val="accent6">
                <a:lumMod val="75000"/>
              </a:schemeClr>
            </a:solidFill>
            <a:ln>
              <a:solidFill>
                <a:schemeClr val="tx1"/>
              </a:solidFill>
            </a:ln>
            <a:effectLst/>
          </c:spPr>
          <c:invertIfNegative val="0"/>
          <c:dPt>
            <c:idx val="3"/>
            <c:invertIfNegative val="0"/>
            <c:bubble3D val="0"/>
            <c:spPr>
              <a:solidFill>
                <a:schemeClr val="accent4">
                  <a:lumMod val="75000"/>
                </a:schemeClr>
              </a:solidFill>
              <a:ln>
                <a:solidFill>
                  <a:schemeClr val="tx1"/>
                </a:solidFill>
              </a:ln>
              <a:effectLst/>
            </c:spPr>
            <c:extLst>
              <c:ext xmlns:c16="http://schemas.microsoft.com/office/drawing/2014/chart" uri="{C3380CC4-5D6E-409C-BE32-E72D297353CC}">
                <c16:uniqueId val="{00000012-8A3D-45ED-ABF0-54D163D785FF}"/>
              </c:ext>
            </c:extLst>
          </c:dPt>
          <c:dLbls>
            <c:dLbl>
              <c:idx val="0"/>
              <c:tx>
                <c:rich>
                  <a:bodyPr/>
                  <a:lstStyle/>
                  <a:p>
                    <a:endParaRPr lang="en-US"/>
                  </a:p>
                </c:rich>
              </c:tx>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A3D-45ED-ABF0-54D163D785FF}"/>
                </c:ext>
              </c:extLst>
            </c:dLbl>
            <c:dLbl>
              <c:idx val="1"/>
              <c:tx>
                <c:rich>
                  <a:bodyPr/>
                  <a:lstStyle/>
                  <a:p>
                    <a:fld id="{140AFA98-4A93-B646-B92C-39822E42699E}" type="CELLRANGE">
                      <a:rPr lang="en-US"/>
                      <a:pPr/>
                      <a:t>[INTERVALLOCELLE]</a:t>
                    </a:fld>
                    <a:endParaRPr lang="it-IT"/>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8A3D-45ED-ABF0-54D163D785FF}"/>
                </c:ext>
              </c:extLst>
            </c:dLbl>
            <c:dLbl>
              <c:idx val="2"/>
              <c:tx>
                <c:rich>
                  <a:bodyPr/>
                  <a:lstStyle/>
                  <a:p>
                    <a:endParaRPr lang="en-US"/>
                  </a:p>
                </c:rich>
              </c:tx>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8A3D-45ED-ABF0-54D163D785FF}"/>
                </c:ext>
              </c:extLst>
            </c:dLbl>
            <c:dLbl>
              <c:idx val="3"/>
              <c:tx>
                <c:rich>
                  <a:bodyPr/>
                  <a:lstStyle/>
                  <a:p>
                    <a:fld id="{C5C91976-598E-8144-B4F9-A9A09A140C40}" type="CELLRANGE">
                      <a:rPr lang="it-IT"/>
                      <a:pPr/>
                      <a:t>[INTERVALLOCELLE]</a:t>
                    </a:fld>
                    <a:endParaRPr lang="it-IT"/>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8A3D-45ED-ABF0-54D163D785FF}"/>
                </c:ext>
              </c:extLst>
            </c:dLbl>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Garamond" panose="02020404030301010803" pitchFamily="18" charset="0"/>
                    <a:ea typeface="+mn-ea"/>
                    <a:cs typeface="+mn-cs"/>
                  </a:defRPr>
                </a:pPr>
                <a:endParaRPr lang="it-IT"/>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Sheet1!$G$42:$J$42</c:f>
              <c:strCache>
                <c:ptCount val="4"/>
                <c:pt idx="0">
                  <c:v>Sesso</c:v>
                </c:pt>
                <c:pt idx="1">
                  <c:v>Settore</c:v>
                </c:pt>
                <c:pt idx="2">
                  <c:v>Tipologia contrattuale</c:v>
                </c:pt>
                <c:pt idx="3">
                  <c:v>Classe di età</c:v>
                </c:pt>
              </c:strCache>
            </c:strRef>
          </c:cat>
          <c:val>
            <c:numRef>
              <c:f>Sheet1!$G$46:$J$46</c:f>
              <c:numCache>
                <c:formatCode>General</c:formatCode>
                <c:ptCount val="4"/>
                <c:pt idx="1">
                  <c:v>580</c:v>
                </c:pt>
                <c:pt idx="3">
                  <c:v>671</c:v>
                </c:pt>
              </c:numCache>
            </c:numRef>
          </c:val>
          <c:extLst>
            <c:ext xmlns:c15="http://schemas.microsoft.com/office/drawing/2012/chart" uri="{02D57815-91ED-43cb-92C2-25804820EDAC}">
              <c15:datalabelsRange>
                <c15:f>Sheet1!$C$34:$F$34</c15:f>
                <c15:dlblRangeCache>
                  <c:ptCount val="4"/>
                  <c:pt idx="1">
                    <c:v>Servizi</c:v>
                  </c:pt>
                  <c:pt idx="3">
                    <c:v>50 e oltre</c:v>
                  </c:pt>
                </c15:dlblRangeCache>
              </c15:datalabelsRange>
            </c:ext>
            <c:ext xmlns:c16="http://schemas.microsoft.com/office/drawing/2014/chart" uri="{C3380CC4-5D6E-409C-BE32-E72D297353CC}">
              <c16:uniqueId val="{00000013-8A3D-45ED-ABF0-54D163D785FF}"/>
            </c:ext>
          </c:extLst>
        </c:ser>
        <c:dLbls>
          <c:showLegendKey val="0"/>
          <c:showVal val="0"/>
          <c:showCatName val="0"/>
          <c:showSerName val="0"/>
          <c:showPercent val="0"/>
          <c:showBubbleSize val="0"/>
        </c:dLbls>
        <c:gapWidth val="150"/>
        <c:overlap val="100"/>
        <c:axId val="660581648"/>
        <c:axId val="821342880"/>
      </c:barChart>
      <c:catAx>
        <c:axId val="66058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Garamond" panose="02020404030301010803" pitchFamily="18" charset="0"/>
                <a:ea typeface="+mn-ea"/>
                <a:cs typeface="+mn-cs"/>
              </a:defRPr>
            </a:pPr>
            <a:endParaRPr lang="it-IT"/>
          </a:p>
        </c:txPr>
        <c:crossAx val="821342880"/>
        <c:crosses val="autoZero"/>
        <c:auto val="1"/>
        <c:lblAlgn val="ctr"/>
        <c:lblOffset val="100"/>
        <c:noMultiLvlLbl val="0"/>
      </c:catAx>
      <c:valAx>
        <c:axId val="821342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300" b="0" i="0" u="none" strike="noStrike" kern="1200" baseline="0">
                <a:solidFill>
                  <a:schemeClr val="tx1"/>
                </a:solidFill>
                <a:latin typeface="Garamond" panose="02020404030301010803" pitchFamily="18" charset="0"/>
                <a:ea typeface="+mn-ea"/>
                <a:cs typeface="+mn-cs"/>
              </a:defRPr>
            </a:pPr>
            <a:endParaRPr lang="it-IT"/>
          </a:p>
        </c:txPr>
        <c:crossAx val="6605816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Garamond" panose="02020404030301010803" pitchFamily="18" charset="0"/>
        </a:defRPr>
      </a:pPr>
      <a:endParaRPr lang="it-IT"/>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'I.Stat export'!$G$9:$G$20</cx:f>
        <cx:nf>'I.Stat export'!$G$8</cx:nf>
        <cx:lvl ptCount="12" name="Regione">
          <cx:pt idx="0">Piemonte</cx:pt>
          <cx:pt idx="1">Valle d'Aosta / Vallée d'Aoste</cx:pt>
          <cx:pt idx="2">Liguria</cx:pt>
          <cx:pt idx="3">Lombardia</cx:pt>
          <cx:pt idx="4">Trentino-Alto Adige</cx:pt>
          <cx:pt idx="5">Veneto</cx:pt>
          <cx:pt idx="6">Friuli-Venezia Giulia</cx:pt>
          <cx:pt idx="7">Emilia-Romagna</cx:pt>
          <cx:pt idx="8">Toscana</cx:pt>
          <cx:pt idx="9">Umbria</cx:pt>
          <cx:pt idx="10">Marche</cx:pt>
          <cx:pt idx="11">Lazio</cx:pt>
        </cx:lvl>
      </cx:strDim>
      <cx:numDim type="colorVal">
        <cx:f>'I.Stat export'!$H$9:$H$20</cx:f>
        <cx:nf>'I.Stat export'!$H$8</cx:nf>
        <cx:lvl ptCount="12" formatCode="#.##0" name="Pil Pro capite">
          <cx:pt idx="0">28222.281602177642</cx:pt>
          <cx:pt idx="1">32140.190054724699</cx:pt>
          <cx:pt idx="2">28789.913038131013</cx:pt>
          <cx:pt idx="3">35234.059374660937</cx:pt>
          <cx:pt idx="4">36009.627750752399</cx:pt>
          <cx:pt idx="5">30445.227069045955</cx:pt>
          <cx:pt idx="6">28531.731192030937</cx:pt>
          <cx:pt idx="7">32468.255243235108</cx:pt>
          <cx:pt idx="8">28185.584281102576</cx:pt>
          <cx:pt idx="9">22570.463274746442</cx:pt>
          <cx:pt idx="10">24822.008412252493</cx:pt>
          <cx:pt idx="11">30741.740206736569</cx:pt>
        </cx:lvl>
      </cx:numDim>
    </cx:data>
  </cx:chartData>
  <cx:chart>
    <cx:plotArea>
      <cx:plotAreaRegion>
        <cx:series layoutId="regionMap" uniqueId="{C0704FBF-36D8-4DEE-9851-495F53287B04}">
          <cx:tx>
            <cx:txData>
              <cx:f>'I.Stat export'!$H$8</cx:f>
              <cx:v>Pil Pro capite</cx:v>
            </cx:txData>
          </cx:tx>
          <cx:spPr>
            <a:ln w="12700">
              <a:solidFill>
                <a:schemeClr val="tx1"/>
              </a:solidFill>
            </a:ln>
          </cx:spPr>
          <cx:dataLabels>
            <cx:txPr>
              <a:bodyPr spcFirstLastPara="1" vertOverflow="ellipsis" horzOverflow="overflow" wrap="square" lIns="0" tIns="0" rIns="0" bIns="0" anchor="ctr" anchorCtr="1"/>
              <a:lstStyle/>
              <a:p>
                <a:pPr algn="ctr" rtl="0">
                  <a:defRPr sz="1300">
                    <a:solidFill>
                      <a:schemeClr val="bg1"/>
                    </a:solidFill>
                    <a:latin typeface="Garamond" panose="02020404030301010803" pitchFamily="18" charset="0"/>
                    <a:ea typeface="Garamond" panose="02020404030301010803" pitchFamily="18" charset="0"/>
                    <a:cs typeface="Garamond" panose="02020404030301010803" pitchFamily="18" charset="0"/>
                  </a:defRPr>
                </a:pPr>
                <a:endParaRPr lang="it-IT" sz="1300" b="0" i="0" u="none" strike="noStrike" baseline="0">
                  <a:solidFill>
                    <a:schemeClr val="bg1"/>
                  </a:solidFill>
                  <a:latin typeface="Garamond" panose="02020404030301010803" pitchFamily="18" charset="0"/>
                </a:endParaRPr>
              </a:p>
            </cx:txPr>
            <cx:dataLabelHidden idx="1"/>
            <cx:dataLabelHidden idx="4"/>
            <cx:dataLabelHidden idx="6"/>
            <cx:dataLabelHidden idx="9"/>
            <cx:dataLabelHidden idx="10"/>
          </cx:dataLabels>
          <cx:dataId val="0"/>
          <cx:layoutPr>
            <cx:geography viewedRegionType="dataOnly" cultureLanguage="it-IT" cultureRegion="IT" attribution="Con tecnologia Bing">
              <cx:geoCache provider="{E9337A44-BEBE-4D9F-B70C-5C5E7DAFC167}">
                <cx:binary>1Hrrctw4luarOOrP/lmqABAAiYnpiWiQzEylUmlZliVbfxhpXQiQIEESBG9vNM+xL7Ynq9o9ZbW7
ayaiNmLLl5CSJMhDHJzzXZD//jT/25N5OfXv5to07t+e5r/8pIah/beff3ZP6qU+uYtaP/XW2dfh
4snWP9vXV/308vNzf5p0U/xMEKY/P6lTP7zMP/3Hv8Pdihd7sE+nQdvmg3/pl9sX583g/sW5H556
d3qudZNqN/T6acB/+SmrtdGn4NbWp6I5/fTupRn0sNwt7ctffvru2p/e/fz2jv/w9HcGAhz8M4yl
9IIRJpCgJIxJjET00ztjm+JvpzG+QKEIKRwnAiH67cHHUw2Dfw3q3X8jqF9COj0/9y/Owbv98vMf
x3/3IufTF3Dri5/ePVnfDOe5LGBa//LT5XCCufjpnXY2+fVMYs/vcnn3y8v//H0a/uPf3xyA6Xhz
5DeZejt3v3fqHxJ1o19q2wwv32bqD0gRu0AcsRBzzAlGApHvUhRdCBIiEgvKBCExFfG3R/+apP9O
QD9Oz3+NfJOY84k/WVruX5qXwX6bmT8kKZxhyuKIIhJSisLvkgJ1E7MYRRGigjD2pm5+P5gfJ+Tb
uDfpgMN/tmycjHl59/y//mrdcHr387t7+Px//vPbkT+2diIoDsYw4YKFb9tbdBHGERYRwhHngsdv
G9w5rm9R/cum+0/y9f3wt2m7eL74658scQdbfz31z+fu+4chELvgBFGKacgjHjEhvqskcRHxWAhM
IxSGXGDEvj361/b234rox+n5zdA3qTmf+bNlRhe+/0PzQi8oQ/An4kSEgr3pcDHkBf5EIeeIRHF4
Pv3rkvhbXn4/nn+SlW8D3+ZEF3+ylNz15wlpbPBXM9h3f33WxR/Z2fjFf9VM9CPiRmKCY2h7IY1x
eK6q36bnfxjbj1P1w5u8SdtdD03uz9bmNr32RgdnvF316d32/OmPbHn8AkNpnckDD8MoPlO235Lu
8AKxCDPKgTkw/qbh/Y9j+3Hu/slt3mRv01/cX2z/bHVn3dPpDxVJIbRCoA9n/KGIf8+/gerhkEUx
UHRghPADv6m034/mxxm6+zbwTU7Ox/9kGflUf/1jsYlcCM44YT/GJkwuKHAGAXyPhQLq603z+/1w
fpyRb+PeJOR8+E+WkOtTD/7Gt4X6B8ih8AJghhDoZyIGxfOGxOEQagRKBKjC+e8vp3+LRr8fzo8T
8m3cm4ScD//JEnI4rfqPlKf4QsSIMQIELYSUnJvSbxGGnNlbTGlEwTZA4Pn8Nhu/G8uPk/G3YW9y
AUf/P0/FP3GXfp2RX0vju0v+pw5bCA4bmDYiphyLX5nY96k42zpxGHHMBKjQN73qm9n1z8P5cTa+
jfsu9P/X3tk/99X+7kGmp+GU/WJe/sZa+9dnf3lBMFbfDP3bmv1h8/p1ti6f//ITTPlZmvzdFD3f
5PvV/lbS/mbUy8kNcAt8QQkWoIKYAJGKQmBk08v5THxBhYB/IUEiDuOYQyU1th8UGKv8gocMhrEI
IIhyBHl11v9yil5wUEwCaDkJyfnWf/eOb6xZCtv8fT7+9vld4+sbq5vBQTTwNu2vl50jBe8CnsOB
n0Q4isEljOFB7dPpFvzp89X/27K6WwcRE7naUMiKfVmIzWVVTLNExcrlyL3f6bDJKlOM8piuU/Hi
ulIlv5m1H8RBwNn6PhKCYljDESECpoPHWPDvIynWqOjaQSC5LnRK+bLifTPzm2lBLvExshklxSqL
vNg7u0VGYOkbc4U69KEbukvkbSk705dJN9Bd2weZ0MEXrUYmi6I20o3ieeyDr4LTWeKor2XUROZ9
uUy7Qag+qeqrKsR92iJjZRQ0h0HVw35U/Y0j9JnG/vM04TwN4nKQFaFtimnGqglftWtbpiPHT3O5
3rbTnIl+O6wVlnRsUIqQLZLBhPS4Lq+6NZfVwj4VXPUSrSyjon6abJWhQu1QT/crqveq4Y954ZcN
z6f3Oc/vHIIJ6MNpG1rt09z4I2na+6WP7ipK91iNu0rAFbhpD6irr7xGiywXSF1Y0b1nXS7npUrH
2q4fOzJumjLIqpn07/t4kU3THPuiLhLezG7roitHy69Nm0fJitOo24pK7K3BcHeNdoRtDPdOEjAu
pbN9nIV5DO9Zvyq/FVpPUmNu06VtDxSjKpmNvpsDnuqA5Vs3mLu8Va2Muf9YqLXbobFNOxM4udTT
Dqz7SuqmqmVe0Yd8GPZ0eCVrMCSxWqtkLNc4a2nUyz63iwx1+1j348eyyK/KtT61XuCsz4Nads3M
rld1X3Rjm9k+5HLG6FX3w5qg+npcYdXQoXpoWfDg5tshDOsUuXCjwNyTKFiRrDviNmbt2VG39Ra1
V6N3d1G0bu1MXUrypOPxpmEkPzgydUmF6jtLanjzCm+MrpVk+lOoap6ZubukhueyNVjLtiGHIVZy
wFUhZ3YQg33fgL05W8yStQovYzN+QXolm3b2LBVjCznHdk4U3jiep5oyerXSJSFTzy971ley9yI+
TnS+0cOYzg283xWhZShhI6bNUK6mDdfE7niTXw/rcGlFV0uL+CcexKeQ1XIg87Crc5qNaL3tq1HL
hbBFDhNvk6aP9v0UDDIe8kbGAbNXZa5S5Cu6qeZpHwRTmVDSqySg4pbl4wap+h5bq6Tlzd4M4fO6
jJ+WIn82dKmTcb0hVRNudONMsmrzPORxJae5fp+GwilZjauTc9HP22K8qZZp3bThHMmAFu+1Ly45
s922Eet7CLmSpiCDRFG1bl3ARBasy2XAqznpilxL2t6LWhwDqOI5WparCkFM5dJzqXl0CT9WFK7b
fMZ5Mo6nqml6WQZlMje1l1Cl9dDVGzfpVpaDmzN7iuZ63cwV25q66VOrsd0NVX5F8V5FeJHa35RU
Kbn6CZ5Np2uqSpKInlyFRSeryT0wXWTtrEmmqiKX4eo/hiGUP0e6kiosrjvkn3quo3MTgA7xOeiq
IWnD3CQ6DK20EAoqhl3HKyRjFzdyKAZ6KYLSpr5qpSKxSUgpZMiWdYsjEcpJD+qgomJXqmW8KctP
q7ie1r54r7aVKNb9qO3Nkickcu4jj5VPqhWJlPrpY0NZucM924hIjTLOvbR2jTZFEX0W7co2NGKb
1U6DnHkpHenDbTgsJ7EEpaRled1iUWaFa7dVl3+o7WDk2PuPZolPIzxlQmF5mbPuNK1NIWvMHvQQ
fJptO0m1sl2sa5uaVaVuHmdZdeEoi/XaGzYdo5REsl/EkJB2cLKvcJ8FTdjJYsIfy9ACbg3tc91F
uRwdzTc9TfspunoedemzljUvuVpv/VyVyYjmahPSdGwf47oYrzQoT22uRAOdsBv3BdZ8O9bLIQKY
3SgDC6Po6/c9Vc2h1PNVwKrLulmTqRuVnGm9XjojPqh5eihE+8BnQlKxxEHC2/J53lhYTClayz2b
Y7lONJeda4MEm36SVjGSwBttOBS/LGDzTpKZbbwvPjhqdBb1AC/lNCaOz6cgakbpqnGD6VRIt76i
bhzkwubXLmo9LI/Cyir/1HX4Wg/ofS7qLCoj/X6KdDZxfmgRDCt1PacNDUKo6eJB8OhmxMF9X96z
Zb7rOrXlqNsNAVS0n33K3KcGo2Rg9ZdoIaeFAihinkAnv8/bzJGSbF2HlATbvUyhNbwnQdDIbozu
ZhXd5VGvpabBySH2UQuN97FyM8zB9DqrOS15frMWuk4A1YPrwk/Xbe/MYWm3ti6HzJrgvuraUtZD
XyXIaOk4kpGbo3vTrExCfxslc/qhMdVV0cQZE/FnxKd4e69IRVLUcJSsi8eyzq1PItwDnHVTRvhK
jzz4XFSwwLp6vJuqeUnEMiaqWbtL1/ZFonu6jSrEpWmXtCGwsJs2+qAEM0n+IRSLHEn9tIZ+TRo8
3o8MEjwxLMc5XpIiMp99u457FdMkEAg6TDdPslv4+6kSsp50kOZBfqC9A/Zh8s1o2l0QhnuCAmmM
iD4yK5tCOBnWhxC0gOwec45ey6hts3juNzyuokwz7DMyPc/FXqBY3aBmi5gZEl/bZ8vjWk6WfWz6
KUXACHZ0pVlkgBpxipK+nOqd1xjS9kmZ8VOLlM3UHKlEM+hWriv6TeuI1EQ0WzU/1azhSTG4T8Vs
i3TqNfRuV7xiTG1m6uXD3ADNYV3UJM2iP3fgpshpLY4Wm+69XyoiVV0lQGWqxExlJakixQZrWKyi
ymky+x6murWytUuRTEv7MShyI0tXfkW0OQ7e7oyvX3FNRNI3U5AYJQoZjYqlxLo6CfsrOtAWitFw
WVTBPizKeafCoZZxxD4hPqqkKK99AI/QY87k0k7rXd7rbkOqYDsVyy7weZb7JTr2iFw5FJotAcyU
OVCAhkVTthL8uOhWy6kjJPEtnxOerx5qcb7FOX7vbfiigC4vtrn3uEr12jyG67RltZ2ut3ih/C5G
+rLM4/iKqAInfrlTKs2LPMpEEBziajgMNX8OCpVVHp10PAQJaisjdbysm1oP29jYI/AvW5IvrTY3
C+u+8GjEaQ25k8Gya/SZRzp+YM0IrUXVEExXJjyyh7EXVAYj2RBmgFxV084t/NCr6Flo0uxhg3pH
XT3LUW34bPqkCLhIWiRu1jrEaTzVo0Q+uCfBdNkRvUhSMyQr3G40Xm6XCai2b4nfeO6DPVXDfQ2g
GKI+YZSMCVnKPqmdvS854B+a6B5o4GWtxW7qtJG1Kfq00Brwef7Q9DNKQgh6hHciaDqiNv8y9+ip
tfyDH+x9HRdCxvXcvgcMrSS0VyQbAxWBHMKy0k3w2dQ4TApeVRsqgFyWHpTLSiWsNgDdZdePo94J
r44zGdmlwV2qanPpy3GU3LSHRpSXmJflhvdiTp269A1kYggqmJ3FPnI0+A1wyEb2rtg5BqzD991u
wuaua/D7StRNSmd3DdrpKQ6bbdfaDlCT3ngbrxK+q6OkHqpH3tl9NCztRnWh3pDB7/ph+hAO1Wvf
JstENh3ENa9IpWPVJXyxGkqeTMnCRZvk+JqZaTN7mjJ/FEF7ZHO1SGHSydIq6ZbiBijFh0Ahm7a4
83JCelcIcR2PUQvAt+7KOgLyhDZ6LjbFjA9NcNC0v5tUdSxsp6UvhoeunC8V7ZN84jvLzDFX9QHz
YR9Yl4RouqwACZVmu7FTryWrnpShu+rSjrQEgC6yjnfbGo8PbeP2FjeHhSyfAVpq+JX15tWS8bbk
7cPa1Y9dVzwBGwNqCosBSbyKGyqgM/XmIHp/nx9EG99RBA3UtCsUBM3vTLe1tPygFvhcM/PaYJN1
gFrgr9/FOL8Lm/hOI77vxvBqqexNY2AFrByf4bZ8ipbuWldiaxp7CNvmZpjnzdRseayfPKZUxr05
rnEeS9GXWejHLxUJtr3p71nMdj6uH2diH2nhb3Ue3LlqPy/lhoj5dmQZmvNTs/p97nJZ4viub+ZG
QvbnlBkExHy5bRr6WK8yqDMtxvt4Nhld0X2lsJNj2BzCLrrrbX0ThOrBiUONeXp+2tDo16ksn1wY
3PXK71daHtvO74u6vVHd+NCATmLV+3DHx/ojn8vXgDMHrBIgM/Y2LQ37TENglWicJDSuJPfhXtjx
NoqHfTRbI4s6zRnfDb24a0S7Xax/qLAWIGKOEUBIh8xjofotB4ZbdtE2sOUxxMjIcxAc72ngbtA6
GxlG3Q2bx9tmBifCtjdGnOVadwTmciDC3y5mfPCjfqJV8WlS3aFcANyqYZ/HEPM4PSwTdbLy5ihE
5OS1VxpKt06bEUhCHpIqXRZz9A5moi8ly3NZV+jIVN0CHog7rIDOeRBvnLq9g3hRYV7VfDU15qaM
TCtnYaGH5yO8vH6NzHR7ftQcwBneSx3EN5NbJ5lfRzz/+MuAX+LJO6elCcbboQ+AcJ9Ia47nO896
evAhTwcdAxnNyQTeSZDVXOJyvVEQXJmLu4JDPJ3jqarmB+jGW7WiKwXEZbQQdU3rwzCy3XnRlMpL
rKaUUXEnUHND8W7o8n0BlWV5aCR05TtM8oeh1r8s1rGwh9LrV47MNcJxWkMCUhTNp2mIrrqSdhlg
hpzCGmZ6vlybdTdXq5akZY9Eh0VSgJ6eWONk0fprP7hVirxyybjwE2w6XoKIESDtqiCl8XS1rJWX
wUCKbRvE+8rlKgHQvbVgcKQ+fO5Zzq4CB+yyHz+3Ok8jxI/OoAyE6IeBDF8U1oEkrqpkcdZyaGBy
Apm+EMe2fTTfGtpXKbSPW+M10HOj5JIDcMQTA4VU3oD4C8/2xUMglEtQmQdpUVUiLVqWTZO5m/MU
3FIQQDN/7Ly9KsxyWubp6FYzyIkFOSwcaXOWOQbIMLWzSxwoXkpil7k47jObLBl3gkivp70P7ZjC
ToWQbZU0Hp5wy6o6zqbFp02f19nI+Gc+gTSr1HpaHaJZP7LUxcsuB5qQaQW0NyTsqdPNjk1qucwJ
L5LFgLaMFhCJqgd9bNtiswwggawYtqTqr63PAc7uRdFLwL2wYb20Jqx2nW5jufjZJnWDPqIJAM5Z
YPMNMKjZqlBWUfBYxSvKYgzcYlIFkWHLb0o3Av42/KVou+Wc5Uuu+61jm3qMmtR3a5PlBciPhimS
BLiPd5SyDVpHc1v6MOmD+GXSYbs3pEvbEQRDAF/hyMbltcLridIOpYvrL0mhhvTsGHW13bjCz3Ia
w33O3de1bCvZkqxWAZAukACZhUlLlgjgagm1TrRTjzEvoeJJf+lipZNFBT6Lo5EmvBr8jRDmuqzW
XQPCrHVOJJMep6yJuy4Lo36HViXA18mJHFuzWcKeJQsr0hh1NjHrWF07WsRXQo9f0QSEBcQTVZ3d
xCu9cTjcjkPXpbY+Y2qknqNi3J7/N2W/jxqgJpzQ+CqvmkRX1ZOxY7wJaN+CBjFLoovuUFeA+B04
hgYA35hj3DKT6SaGSpyq2zwyt7nmgFXZwEOUVoGjWYlvRARJ5tYBv1tBfpRh1cm291CKATZXsLxx
GpjiShX1IqNu2PdDaZNobecsDgMExPEs4aI2tWelhMZ4lGXb7cd1JmCOQevuuvAFFlqigKmUa3jt
WrQ5+4N9F7lD2fAP1epBURmPrjs8pTF8bTmZeHBjIxCK3cT3WtA1NZOtU5vv3Dg/FIpWUtRqzGrR
7xXG8Es7n4QjnexKcDm1eAmdB3Sfo5scdNlgxj7VdpnOWrPZlDG+cQKuAwLiZKcDkOLjPozctaqi
KWE+/xDP9kGbHqU5HViqhmwdoUzifFL7Jl5BuHRpjHUJYBY+t7Evd0tMcRLZNZkD38qFlyzLFfRZ
7GPJit5tRoLzDNw7ntY8Hvdg+VQVuu+N3vUaMLlsqjAZeCuHsb31uTTA5dJCjEDdcZVoOoXJBKI0
Har+MVQiThdRvQcPPt7irun2FB9ND42TxN0lGeuvRecemmVqN8i3kWzKrgM0rzO3OKDmg97R3Cew
2vIM6EORYPhl6tB8AgUzgOAXfQaLCoTMYC9pDpb6POEjWaBhj0t3VLX4xEjhL3vwKKco/xo5f9lO
QZWVBSz4CcVgwRQAPq0Bhys0UGsIyKKMY9pcDdCgQVc9jyGYHZED3UX8lkwN2facpASTIrHrnBJw
o2UFTcY19tq54qqrlyFDAW1uuuXQBYFIHFVxhoaqSC1b202BmvAwuKbJwr59sUPzwQ7VuItyelVG
zZcAPJ5tq9cvNog5zBmXvORhkp/TRlw5gRc/SN3fBoys4GlisF2ckJ6i5UPdqq2ImIU2ENKM1ODT
RHTnvW2uh3FWm7J20DlqDJA06aS4qjyOdyA9lsRG8Zr2WJnEzb1LulNFcJvwYazl3Czgcfb8qNdh
Soa2ma6KddyUaPqYw5eigcou9+HKlqwPPuBAPS5R+AHMlvWqqFW1yR1AEV9hjnRY43SlJGGWQ9OO
cyk6+lQRNn1oA/4JKEx4FazjR9R/1rQ4lpGIwHQMTdL340PYBPkmNr1OOw36bPIgkxWGpoRqK1FJ
WRZzuun8cpx9UB8ZNHseL93e4zKCjo9UBhtLWJblQ98rmk0Oq62ZCWx3TKECs+vseiIFVu5yNLOa
sqEWV30EYDDNFAzVVrMtJpBKb/BVMYFqrJG7UQsCKlBbKxmp9rkaQZHWbk2Fmx/7xn4UEDk4iXW8
GUMHhjNjUn0Gg3vJip1NnAND0w/DHcIaH9Uy70i96B0L1SfdAmdhdAg3YCCptJzwpqNh5ttw05Hg
amm7OUGU39rBLVk3fV1hMyhTNbS9umkATfxu8h6c3hIqWkBjD2l/G5azdAbYFmtzKLE+1rCkpk+6
b3kWBfOQzdg0G91WYHrUKMFROKRLJa5VR4ABjMXHZajDKzOcAJmiA+4lbvJ+s+bzpZtdk4hGdFlD
8uOqEE5bVuy5J2AeNC5FvC32mgIP9Osip7L70np3T3uAHQO+hKtLv4ld/x4Mw0B2+XIJPbXdOu0/
56PCOxtUXwtSF/uQuFCGxZrYcaLQxEmQrczrjz7i+7hGcoaNLyAI0ZXuvngQn3tPxydmyhdvQqgY
4VHaz17mRhOAzzvRWAY7DNRkwqAXM5FbGzrQoJTM2zyO3jdD+RU0gd/UXTEkW0PjTq5FN6eDBcoK
2y9JNwWRBD0x7pmvPtkSdi6ssV2KK+6TsgfmpFcPJTAU10ibbcv1cBV1y27BvoBOT9huaMRNqabE
4wXEajTOG1IwlpXzwJIoUnPCynoLjmW0VSysUsLhggmwpcew19KBIGtnUBIl513iTPPo6vrggSRL
modO8vGpc7aSCAcV7AWq6zbYOFs/+hhWF69BwALVP0s3HrhrWzqwpsW2rGowB1bQdCV99YZklY5Z
YiKw0AmHhzYTy+ZeZ0GwvghctrLp0XMezjvegtcT0S5BuZlS2LuKZMdbMAGZ2/uRTakXi9jmo4C9
PzU0cka+TPsWWH0+L70cy/PeY+u3/bjaSzKQz/UYerCvO5Th8EmPOtiF+iMQICWjcr4vUfzcwkaB
7BiOMtrUqR5MDcTjNubghUaYyG6tcbIM6yztIpbj0t+V3TF0sAZ9AVWhDCwnpgnez2EDrG/6Oq/u
OCxBBXsOpUqHAGyShsJmaAQ4P+aDBptjgZ3OkcseDx/yzqSxJ3HKSgMOmj62DUNXKGpOBPR31IL2
4ARfw7u/OmVg/w1gkPtOJCuRjVKwi5ibXKKFPTIgoy1W+nGuD53DcxKoL7BlcrvCvk/COv+gVfUY
z+VxjPztHVX5y1nQ6uGp6hQ0qCWNLIQLejMYqqdpBZ5F7G2neWJKYA3zol8pzm+XId+QdUmFiQEU
7aGYwx1Gbn/WzTEnly2y4FXr49S1N1NeHXlXH8bRPOWleGYazIfIXE/jHV+CSfaE3uXLAPu5Qbsb
82jas5ppCZD5hfelumY1vWywN0kTQP+KS2HklLVxGUJjJbCj2gcvS0juRxWQTU6bHeYzcJa2ZhKT
eQUG3iW1WK+Hocll4KGGoOwfVd7vCgNrt04WZy9LUrq06wJQf7AJilqw75cwQfEA3A4vJ49atPdx
cxopQtJ0Xm/bvHqZcUvPOwd37bo8zXhJ0SDuqAk+RntT6uNCxF1lp0mCq3oTqBq2odubQZhDqMF2
iMFaCTZDPt0OJrgjuL7pSHlUHTgNBbjGFd+KPMhil9+VRfHa+eZRTeZgmb9tcndbBMlSVod4gS0n
p+1jGYe7mnf/l5Iz644U17LwL6KXEBKIl36ACGIOz3Y6X1g5mRkBEiD063sTeYesrL5V3Q8VK13p
tIkASefs/e0DURfqo5u+/1xqhTO8FTL7JlE+pmjYDOTZRZSflY//eHufprt5NUDJyJ9lBV01dINn
H+Wi9952ikBLriIu5Av1p8dF5IewtrEv8DNLFCQBevhVNII69JiP6piSNwBlm3woD5lvNjObHtWI
rWhdtMItUb+1iQ+fav2zxAkdDaz4hj035l1uo6HZTPUCJQNOZ06f6Dy9+Wn5mTvLdtF0FzhoHYL1
KVq/yYy4Lt9/dO34No/tuXLxMUx4zgbYRK2NIB1+5LN+Uz0efGeuo3Gc3hwyRYvQm9HYo8JOVzTN
vSvQ9+OOuJO8zyykNLyPAiXvQtmOQGbTVQPjpM6/kam8phBP0pY/e1S/1TlKuKW9r3F68AViye3J
t8Fu7P2nfoL8UJQfqQNVQB0r68e9xG8kFWRVLzs0Gh81lXzPIJTB1PogXhBRNnwAoLjq1HkixZ2C
1ET49Jal4nm0zW0VSUeflVtHMgufuxzmWjX+MB3KBTRqp77qtm3NwyN1UVMU8DLibm1SvLn7YBq6
aVbFNqiXZOzg4zXU7gNUZcwBi+H2/fsQymrX8SDpOe23k3GeLQ8f8RjDPcuWD5vp75ORW2z/+7QU
D9yMwAs62PfB4pxG8pFS8sqnzIn4MsFYsnrDPaZXqGPctoygMZdvjVTogTi8EayGY6ebz7Z06g2q
6w+tugdZwizlDRZHvjD0ftjE0UZCb4R8t+d+kUN1J6hyTFSXmb5vx+5u7tk5bdoYGyTyl3koY47L
CkSwIRM+D67gdXQK5vwk9XMO06Th3qNTafxQfOxlJQwE+Xc3a8rXdnFebashfI4+fHkoNJ1Lrx4Z
PzrffpKCwcbwOh6xsT/PXXPfyvEga8jwYR2g3rcXW1WvvgdBZVzGqwAxhGKzjBw4p9u+KbyIWbH3
nBK3rfXkg7E0dqHXRaaRoCPKNoYwEHeFeO8aPE2Tito+fC+LNwBRfNOn2NYFdjvB5hi6+5ZIfuh6
Z2eq/Coqm2S6qKE8OcOxN2Zb0RYaQGO+DFqdh7p8rQTMA+Tf2D7zxaW28Lf66pWMw5zUanmBa6xg
W6JDHT8a0yaGZsc6t99Kb0qKxq9jo164cU++YfOuoe376PMNc+1HDQlem9RsEbD146LjsdKQcohO
u3jVftQEjKNGS9xDYxuDj3YKN05ni00Y6v1C52um0ljlwZnVkI6EnXYVybw4zFz0HuNmVCOP0jJ4
Kdqd5LH0sDRpOYF94o8DPwxzjY4XQp9D36kDAWfEcTDBxqzbSx84sVe0247qTVuyPR4AiO2wFvwJ
54CS/Njgi/rDISOJ0co+6yJv43Jeol4OTtzhfaUT28xVu6vpcKGL90PoOC0h9lbBdz2OuKlYxaLN
240lBZyIrHruefslqx89b/zk5MMUZxOwn2IZaBw5Q+nAM4B6N/bynIpwidI8/wrB8EIlTkJWxDOF
ahSuNZO3OKiFIOMN3aqbKbzI3sEjGtzbQPEIcAQYjdk7Ss4eVereVxBmUuK+tbPAM649EhFV6SgP
62tAu4T55TOb6tfBK9+WocqToK6uXfHC0iw2HnkulROF87hdOhydflbepygyIhnYebu44AHKkKGv
narwTizFcux68s3AauwrH7+2SQBqbcXcJtrIU14v7lazPIjnDDaCX5Ny19cVWoURbhV6b9RzWn71
nbtmRu2r2GIhvPEFVNIXf37VTS7i7Cl3/SDSYXaYAuiVIc74LfEfUoYVko5PKsw+u01dAPCZHWi1
5iU17QigJGTbzLqJtfLRFoJtdY1ezA3DjQ+bnvYSngi8vCmHASOsnOJJwRRNfScijzwPR+wX2DCX
Jh+3mdjnRZ/hSWt3AYIdCcepvzF4C1A6nmyNj1lWzhDNPsrWxV2aY9baJKdDuRZQXVz4/deAwyfu
83icpzmeKB6FfjEqagY+HlJf35FUmoR3ZRPVRfvNQAFK5hFi/zIN04YU+X0vZH4CxJOEvYIkI96K
kM9xX2RBMjpqT310ixa2xVDMj+NAihh8U1weGsZjrji79tiRgqz9Nhs8LtPovGtNPvt9C59wz5fP
ZoQo0dD6S4E2nNdTsSlS7zineHqgUNcbNJln32NAoeqt4zvvfU52vFzt1ZrcOY3zUUpvPxrvh9/b
+qC85SUI8y0OSp9MT2FVFQlvUfZaU/yYxso/LFK0MQVypb5St7+IefxUhVBgqwGKIFoYsw/QpKjq
ATbvBXb+fVUA7qtZ866ZWaJ8HJ/W8qiBxOu5Jx22D9Qb963B4TOh2iqm/pSlHJhK220tNtx8sp/K
3Ju3I9q0SM3NnTuo4ZSX7mMHU2ec3RkObVgfHRy71qNnlZdbshQEglgONZDoH7Z6VdQREXCSB0mm
g2ic4mQL0IZNEEAAxRozou2hT8HpLpohnvGXwGfYZ+PJM6W53AUF9oWZQY6C2h+hz42cGbsXhJDN
YtqTdXBUjuDBsgEPoQ9lWms8hG2TfYbQcaEaVmyxLAdbpNXWCQsC3WEVl5cZUmXXxI0U32VV8agX
ZgNf4VloU0buYrONZ7wJ6g3QtxyIQY/iQdSi2BlVO1jRE0/aQQxx0PrT1rcQoYes2DluGclyiYk/
uPtuXr5w3KWFhCUc/end8frpJ2j6D3b4DwTsN9ktQwEZ+icQ+68v//v6ZdI/+luO/9//c52/8O+v
dj/kmkRUf/lNl6fk+fdvWC/kXz8Gv/gfF7aCw3/44k8U83/glH+OgPgPf/kHiPkPrPY/mfwbjuwi
IfafEeZ/st6/UM/rP/gHvSz+ixNEaIUQCHMylBH/pJdBKLtrTgb8sOciCOAipv5Pejn4L2RnKAko
YrnYrPx/08seR7jGw8QInyBbuCLR/y96Gdf1v9HLCAAjEEcDhqDC/49ebpvzEHjwkRNUhjJGrVNH
te/vgpG9CTLHFNTbwOzu/4g1rx/crxcIqDmEXYBwCwmpz3yGD+nXCyznDHR/4S2R8CcwhYyW+6AV
3b4kbg2Nu6OxxHoHprHAYUnVMZfwONt6fCogxR5kUfVJkOY4Y1OUqA2zKZAWRg+yUx+/3PP/BcDm
v4HguEASYAQEUmhegHvnr+/kFxC8Jit/znsb2dB07zIL3i10vYv0ldrlwzgeIDs/LJ1jN1IL/82m
hJ/U0vQxm0WdiEzSvZuTYmtHdgBU3j7wut6z2dZbOXbL5yGb97R7T5WhDwFcarC33XPWefwE7X4q
41Xe3elw+Qo0IsrrMT2oPqf+Ls0x6cRz1Hgn1Cfohv6z6UudBKS6BGyBUTP6TtJ70Gs3zTDENHA4
zBhqUJDX8ghm7MPRYrzHcdMMUSt8yJ/Mzk9OCf+gry0a4nB40CNAwb/+PNfH/493Hg+58HwsGUEw
YuP3O28d2rl6Hpao65y7eYScWVVgykLpmKQSQRkVaXgo+/Sgl9Y9FwN/XvK23JeuC9Ss9JeHAMz5
31zTn++x63lA8qAnE28F//94j/tqcKeiRQXk9eCG58Ex59ba185YfZ01cS6t2WS19R/RzHzYvgri
oZ6Wz40kb3J0SfTXl0P/tDiwayBxECDN6gMbYEhG/PrIDW2hUD7DBzSadNtA5/ml8cs5mV2gykTL
d22YvQfQhU66gLAadazRO/g47GDSvnunYnJPXlW6x6biB8nJu5jn8BMrUehNo/yWdsw/4UBzY4EI
ANqVkkKjqUD3TCDY3GYJorlT9an1UDv89Xv7PVeB5YSAhgiwCYYB4hPBbx912w+06qETgqrrXpkY
KKCcBVBSnn2VlqAKNtMeZfXyItIvDK7OaaYBTVpPBzhi+bD568tBkuS3h1EgexqIdUwPpryI37ah
cElRuykXvx+oUopKxYXD0rf3C/h1AAflfWgydvjr3/mnvc+lAY4AqJXrCgj/FC1ZJluW2GxAjsr2
BegsNhOvz+J2YliKehkt7iLTh7wo0KOm7fQ02iFMGgo2qqg/8TprzjXGbzz0zP1E3Tw95K6FhemD
rvzrK6VryOWXEAzFlVIsCIxiER5bEzd/fBDbxS1ajGuR6P+9t6wq0GoY17vA8nxXrVuASuoctevn
znthsoJgFqaP/qzTYzmO8LxK0KCKzafR0jeRVvh+AHd2WwmsKNV4x7Gb5JU0w6OYRoMtXsHdhaBq
OvMaGqKuvMmqaNGufFtYb/5mlfns95vvYm1xP6CICDCyHtp/fHfFTAtTebqDsFGFB5j5u1l7w32t
lXPSRboSqkB20WY/KUdmZ+GkGRja7gdZGvqw/p3pCvmUgYY9yVWtzTx4uXPelVs16P6epAugAi9/
qqT/Y1xoeQ4mG2xyNwXBOExHp5jEw8gRFwkd+SkNZbt3oAfO6ayeJxHsbGVOaU3MSwhiNSnPg0FH
3wRLuGdjC92a2ixOQ8KPfRC0T03qXdOlDvYqpTLx6IxzE2zHPif9++3kqvzMbJrq4gD+PcsMek7P
Kvcwja333PCLG2beSz1DFCdefpHNSKLbHjekgYlaC0ZLuXO179Q8HaHG42Tq5BiFNO8OvRn4k1rA
mjltmNQETV7Yh94bIRCwqgACTi/1I3ZNe1em3cEgubfvIDLBZu3ltRuJRHO8nBnAgchME0nsooIt
oNVhX3JD0THk2SVrRx0vwxxGBL/8QJmXRrq4G3FyHxx025eOPoau9i4jwYYIy6tLJBSXDRID6Jx8
P9+OPigx4I7DVhREJtP68Jn1hds5DkWlnjUNoJkBLT4vWeOrBLpQdwTkRPfMgWpvIRKfuoV+cnwv
PVFgHADkfQIbD3gu5UN4d3vprUH4IkVBY/oWRh/ASdO15AciZceWf8+q7LOkWj40wJRPjY9GpK96
ZAdSGkCfEe0rHcY7NWbkICh2AMqpdwE9BSmh05tKsx9y8mCGiayMW6uzs4RMXgIYP2VdbXG/8Se5
qLhqR/mgy3c1h82zolAVfm4w3G3yOCyC4QEyBhhBCR1j5nRTiN79lIncRH472AcNnAm3vC/iChmd
oy5C7xBMdE4Aavaxs9Tfh5YND6KLw66td/P6oNeSNXehM+zT1DtQ20/vjKFq8ULtRBlR/akcp+7c
F8vXTnr+96btt3XlXG4LQXCRPQIizaWsgBzXdmfwCGu3E0jXrIUQC4rgzsmQtAB4y/dycl/KjDcb
arI2XgFv5AJIkmdA6HELwVVVIJcqME6nakZVIbTEugxBOPQEvFgr6DkgTCcta6sDRQO2DwVIQBSr
2NXWGu72T/vACx4ckcJVyXL/0JeBf3L87hWwYnkeO+4nsk/9HWTKT+AB7XFw9LQzNR7fghTZ0fZ8
3HphxvFtwXsHX+gEU0Zmc3Vu1pcl96rEDKV/ztJ2pzTjT7ffTTTSCQ2dejzDGs1graCmSjB5owf8
Oa3MD1ew7r0SmR9bL9Ax8i/DC84UHROufAS88K9ad+AnpED84xzqHwUVMwBrR26LGREZKR3EZqRO
97eKwaO0RYAiYE+TbZBBme0OMzSqiw2QBBgoAAfmyyJ2mwI7iqsgJA75UXtj81wB7HgyxR0wNmRt
qomfbu8gg0gQKsDBrZgvjYMQVeGT4H6ElBBZnuavbYqcTylds/Xo+K200G7VNKgdMEuYmr09jeC9
zpa2UElYFcZZVotDyha17VyQGU7+4AVdsZMtaBOob29ht7z3WXFgaljuQURWZ+t00wZBxShXkEN6
aWekLew1TAlUBtmSpEx1uSkKUj5mGrXnGMq9cma79xqTnkIdjvv0W1Yb/9AVXXBn/eaYQnE71aXz
GXz0HBsX2Ng0l+auWoIiQY5nkxojkiCb87MiKRJHhrfIjLrz++1PqslnxEqmT25xqElgL70W7ZUt
eRr/PB5FqwCdZsrd5kCukIFBGCOA5gG3okIqoQChqpf3gC8LmAHNd17hZkkZ0D6Bpiz3hOc+6JYp
PQ3rS+DKZTMUBDwXBI1k0ii6aYCDyTNfC35DIBz2lJt0yyYWHrBsOGx2l5+8zoPsejvgq+yobeMc
0Rq1u6Xl/dapAWd1pQkvXpEjP2raYufqDsReNx9AWn/0je2OWblAwi/c4kpkqjZVph8rZ3rFXCR6
yMqZQr1tsL8Ikz2ynmeAP7zhNQ2qr6nCVq4HAAG8a8FYtN0hH2fIm92QP7kO4mDGHFW1SrVG+Qk/
DpbzU9ikbpIzb/lcOHewRK4IuNwjToJFTlW+w7g5GC+eNSdJ8x279Ty546rzreMK/QyiZUbiqgjm
e1WzrVu66kpJMW+yqRL7SYs93LXqvWqc6+zjAC699o6gZ9h1jnflZBoecpyom2AJZDLWS3hm/LQQ
IFedDbtNmAKWC7uZn1JE+2Lf9cwGYbwlKY9YEON9wdvl3qJwSsBY7UvRhjvfFcBieJsfu0LViRYA
XwPtPXbokzZ1BuZsKeW8GxFyG3W3z1fFrpqq8+1l9riJW52upmid7yxtzN4Lu/zsegA4g1KeLJzn
S00gLvOqCLcNH+bLsS1zde7WF44UYSwCgODuLNQjz8IgkXpflEnjDEiipZP30pSd2DdeeleWkOxx
4ru7ijUmnsYwe6ma2IYzgJ8W1J4rw7u5VNMdLjBIlO7sE4zxu8GZ4AZkkStp+HVG8RSL9SNSxve2
fmCrc96H1Xmoiijzcnvqs6Z65CPbFoB6nviMWJXtQ3mQJcCMBpnMpBPNZeYIflU40Z9Fn8LrGOo6
Kd3O2RTAIc8k98tDRejB8AVf9WI4Dxn/lrdDc9WuEyHAxJ7UDH8KktvwYJ3spW8DFXdhA61SI/lS
NW4Fg7etNmk7MpUsweDCwzGo8rhe6UV5ouuPxUg2Ny5BAu1mo5wjTN5q0zVpj7cHUkVhl41Nno6n
qhTyDQs68eXYAJAkz2GvkaxLOzcCurLuNmX2ANsKz0HpvQgkq7d192iMD3mWBE9jljebWzcw1SOP
6Rp5A3g3r+R2A47Jt5uxG8vtaHr72rh0VyI7U9y56WS/TwLVlAyOqG1Q8GaLBU/btRu5vnWvzR6X
VfCYWI1jQKQof3r/Cte/vUvtBLR8KrZ5mWd7jCVR99S7y2SdOAh6XH0fSK3kS7PtwFds7JTGLhST
MzC/OUG3m0Yj5qg+WpU6WH9zsSuZ/STK/rsInDahQ4inCS5RuZv8gaEHtZupr9V2qLB03cmnL7Y2
CsxB8WLM+Mkz4SM8j/ZZraeRQopIIp2rwuVxIHl2KgoxIzoDioSzlB7GDLfrb5ok8nuT5KNDIuBo
0NbC7HbX/P4vAlGIbE3nuaBN3KI4EivorhmNfkSXl29qx3z2lOlPOShxhAmRiBeq2qJgVHe3l6wO
tpozpBvH4evtA88L6h37zucHRJp3ZW3/Ruz4U0/nBwy6C1KJHsWu/buehXA2qQGJAaUxAHdrFmYX
ClF7r5oAxFCRXtnkT9dKdNlWssXc//WnhSkMv7WUIeZxQP3jIUavwgD+raUUXZCHNEgBDHVaQDkv
8qQIsyku3HFAyIoMezDJNVpjkZ3KIlTXYEx6sctlh1CJDM9T4FqkTnwVQYGhm3zJ0UIGg7ymZSF2
f32x3p9ubegHqxYTcgy0JMjv//HWZmnDJvDGyELAZ4inygegjPrFyOmEySPTyebVI1A6D5xSNr2Y
KoxqS723tco5VxgHHAcIzUa3IhJbZo4hESAUgHCaQ6hZuEN+XMRMzctx7qbvc6Gap0Yp9DNTWiS5
Ivx9CEIckoODGsY6ichhrP31W3T//BZDNL8sJAzKNIDd35Ti2TGlaQDLR7eK0hqclPGyIhoinOUW
lKmOkblWd06geiBZwCU5ScvT31zF76IgvD+GdJgvOH4NRm6sAt0vaygfMzQTLLBRPriYX+GUyPES
WFLFBMZhEDWEkdvhUFpEEhzM5dik3tAfOXILufB7hOop/ETM+vibJ+BPctV6Yb4PmYph2J+gt7//
5cJsuFCnxS4KW7mpkUl0z5KO7TWbVY+StHhCphMpKYqGry2qDcZssMMI8DdqAgZAMPDk33xS/k38
+1WTwaQnjLwJwAhgEBdh3u/PZC5bH1YzdrVSCaQmQLqsGkOIZKHuNtyk8xHYt9oBBCTvWnTfML51
elJjMx7aEDToAq9RZhDgSFceNa1hu+VqRNiFj3trnM3M6/ahBZ56CWEy1TUfBzCmNII6F77mbX2s
RolxI46y934qfxTKr8A6iCfVD+pON1lzd5PA/c8T0rHXUsJgr24VAnfYvhfgMjTGYVzLvCr3t5Vx
a7TEBARj5lgeNsu//hSXftbEBUj3XQGC6iHQ4Ts+28ca2TiEaTEGJHROotV4K0XBnis/vLspDYPV
9QNF9Hn7U922ba6jzunc52wmy7bWMwrVtcUzLv86GHAyHtce2IbqXnZWHdI2JCADJqBJfUJcxa50
fZEUXfU/etEp9w4o2ngUoNPAGAMNAXswmP0wqEBtxmIdb+EH5htrPxS6sh/zNJURacMGzXBTnGRW
6btJYDvxQ3Ko7SgPS8mbN3zoDP1XURH9eHsrxAn3k0jpEeGLcOdy9BRFDjS/8Hh3EjrsHr0p/ahT
pZOcp/LQOgivzSHpH0lNIPMjmIPDJsiTGjBa0pjyvUdb9EN7bgyYE5DB0rCYlVRuDXKtlyEcHv26
X76wpUTjUozhW2p0vYb9zfMcDmrjmlY/LA08TfTEHuT7rZcNy6dsKScE9d0KcRkfTvv6DC0mQ+m2
1uSuaJ+XBtKHhwRqXhGoRVjfFIU/KoZx2NZrETQGcwBkfT57iP9fmBInr877U5A9jo1j7gNdmzPN
CQZ2dOFw1hp5Tyw5E3uujMO1AKiqoHmGEfTzsQGolrhD672sOvi5R5g1IqDhRJmHnytZoCJzv4Wd
22G5MnI2cm4ixHvnI+IQDNYEAhKMFrCJLZaxv8wHNpTXlqvhoYDYM4RTEHsLZxvQd3hUci8JqQae
KiFox6wfvvXIHLxMLVLf//pKNyyLbKk6ZODD8F4tExrEyQSvQo1YGFSAUHHL/e2XEIfCYJ6lxoO6
PFSKzNu5lj98xwviKi2yEzfe461zn9H0HnNmUXJCJt50dnSSgdQsYUx+CakFjuWWzi71JuBIOZKq
eW8xdWHk9m5o3Gzzc3O1UmC2AvHeKo+1pxUxnGYnOzeofKIBvCMWoAtCnyOuUHMEq8HuTG+8m6+m
YsN9WrZlPJf0ewPf7ymv0Tl3mmVb9A27Wtf8qZlSnF6h+70v+TMaf3bNSrwQWbz5GTdnDsoa8AZ5
TJ1JHSZ3hGvlDtm2cLribKv6Mq2PwIBpAUkQDigAXD9/Fp5Wp6BFbjhy0eWditSPZVrZo2EjOVsW
vP/jSeiD8Wq5G8YyRyVRFBoIQCVO3Xpv0zwaQJOdJbCbA3HIRZeiucep08ADQOrFLUcsnsxmu5Ja
zFsitX7MMzXFjk8yJB/mBzNm8nJ7UUMvLxnaZViFNT0Qvyme/DZuGn96Qig2QINaGkD4KFacBgqu
pzq+a8fsA0SWucBCpAdXJBzNJxg0dObCwn65Hcs+KPjDbMTOnxyMlHHAdd+uvrFghnrZ7G9fteJa
pWFcrmdmOh3KQaQ7RgPzKmh67JDS2Ny2WjunagvHKztY6HTHKZjrxPrQXoV/rT2zoFYlbjLwQR1v
7XGD8SF6FAiQrGJYlS80Yhgycp8joR+NigLBxQeJ1KCzC3G3o97z7Nkjzc7K8gSIU177XDwQXrKj
zxDEGUJd7rul32LgznhPKmaxbWEMQesNF0wFGGKtm34HHI9gaIi/7HA4YgYMq65MTVjuGf/CraYv
pU6b62KDLxZQ/WkgYIihsQcXijVy8VzHTygp8f+WPj3VqU1PfBhdUPijt6nTTh6Q5m73miPh6UEj
2VCVdee84mqj23HZ17Xhm4E4eeKoYtnguS4fWxmgDbkVI7dKfVVzitpz7kuN0Tmwl7r3LsCeZgeQ
i6EBVCLybFdxg5XQr2SfRk0Nf8B7Ii4Sgahzd33AW6SnEMse5fIZfCa4YDPundKQrQN+CVRk9YVA
394ij+Hs6q565XNKt6IKvU0blNWuz/x608JVPUFyv7sVSflcuvuC9nSvZhUxau2ZzazaMZyxSdZ1
4sEbMUUk6+dvHrr1B5m5ejv4aLRZXa+hpJQ8AF61mMPR9OewLuv41mF6Dak2IcxPTK6pvznLUCP2
Y7L9TdlQXj5uEBghyKePn6g/2wjc1bDRYBffJvIJIYurUTlYOuTDBJ6iH7V5XqbpuW2M/uKU9jq2
39sOFiDp22Hr3DYJDxMbSobhSO96wTgSDNxq74dA7TB/owKuTGCEWePHGAgXfvJH73HZl71JH2nX
ALrNCrC1S+/f3a5qxPs+uZi2kWd1lQyZM5xR3GJ8E+3wlmfyLWC1OCpvDk8KjZtUFGrMOI2nqSDZ
KZi6GO16gGDasKZmeBPjDLDvbZk9ZznA3bZ5YIs37eA5TLEIU7EJRI7o0LQfeVF8bTBOjWCtPCw4
iHFMdKpP6vUco/Wkd00/j1E5vacVL94IYkULgRHZzq57wqSnYD+jo4orDnioKdl0dCXL8CnNXyy2
QgiriD1RxBQwhAQyuVowqqp31cPN0GFtfgBrdOwRfd0TjFRbkIjz/VgPEuVE2MMQmtlHjWiophbn
POzGpOnSzI2A7MczYo9nnzbyClC9ORSUIHaH5dAcby0BQlfQD1AJJ2AIMM4MczLiWyuWIXWw5CPM
TRSrUe6a/G6pxYD0DcNYOLKbZ4t8o8zy84yFuab1AO76S4XkYfhmagBOS1MhUA1R+JkGmCbmSfPC
CfQx1of5k0TY6aH3d47zkSF0j1MaBSnM0mDDOg/DAIic964GHHaTTMr6NfBbJ5qWoHuv1zEuTeu2
R62Qp9s2mK3U8yW/ByAHE2hAgtLBfndARCjft+5pBg0HJQvWWCONiQKMXUqqdTMZ10sbEVT23frN
QeAIE+Vmc8mL7DIEjnymgO3B1vfvDQTom//meku28a0vL4Hbg60Mp/nQ5iU2lyrIPIyGgvjBSPWO
YHqWoEpD8mIIKmR3UNV0I54sAuD5r9sudFa/t3/r3FiB+BMmmvsiEL+LF5Q11cBcTSIMv0L5yikz
a5eKAqtS7ODcNK5pGC2ANAwN8zGUDRE874CdbDld/oe9M1luG1m77RMhAl0CyCkBsBFFSZRkSdYE
Idku9H2bePq7QJ97z/SO/og/oiYKy1Xlskgim/3tvXa/iPFbQxR/W0cSObM7V35XlvYDAXv9fnY/
CPGRj+jL+GvQqzCxfWMx1vsFX2UbVIS43dhx9rEqhzNZr/SENO7tOs8Zgtu3hTn95x9wRzY4iQ9v
hLRjLiBGeXKSyLzHA050Q5b2o1tyFE0HM2fqULa7ui9em8X1gKok1evcyuyoQ3Da/P3Wtj8Y2xdk
XRUurpuH0mFCxZ2nfVC1nJ7MEjQOXKrmxSmTz9Qd/0Qi36wenFDtwmqv+J/1zd+zB8RXX/77JS2x
ledKb8lSI3FZcp33wyi14STxcVQne1TuLzkbcNXUuLfyIT9FXM/93vXsHy1hCjcv1CGeKte/3eqE
5smjDmtgh6PQgM+4nK20y0831abiJ4L6L6+rXKcjAXPPb9zReK0NzztokXoykpqM+vYhlLNu+t2E
ilY55VcJruDh9gWsRn9Jyf7MOgl9vUC7+u/LwxTry2vnjsQTK4Bok/uW4/mpVNkun6T6FF7mnMrN
iEAwwbdAJomh6V8lYIcnElbaL9Hp3c41o/paT2I5mxU0NuLJ+MPxqxxvUh5TKZT+5VKWXXpuBqLa
zbg+KUJw+cwWNdpm8ejKBUDbNhZCD39g0rddvJe3uqyJIor2r0awLgAWkmy81qWHC142ZcBT1t1D
3CK+3pFbsIis2NpnP7kb+SmPAlsRSIna4RUmmHyrRPoBj6w56TXDYUaa6KiSpKyZRcCNsvZ97Bb3
kswun5tSEsBD2jppZQo+RhKVvL1dxe9YOtVfda/MQVXqpEmD3shaP0GTvfTbLL0eVbxPat1+kVlj
onLI/MEb9cNtUsaNOnBsYGPQl5jiJ7r5oxK16a9ZNJ4YJXwvgP7I5cz946qzdMoKACPphTCbxvyK
+r4q9F3YRuqdEP1BZnUbGu20cA9vIXOV4tfEEkmA9D9nYyV10hPbRpTMthXgWdTZnUgGPmbb/yMt
Ju2OBfFiSeePdIr5XXfSU1Xnp7+z5Hxe55fGcz7WdMHMlRj/FJ2l3ztxh59CL4+aDrdkV+mufhgW
OZ/zWNeO3fYrhlzace3TyEfXJXCrl96ZjPu0Z83OHyTshdFo89DU1v5M/EbthTaIF06zjQ/dh0Wz
7sRVpYv1LobuRzGkiu3NEAfQFi+5FmnvoGc+3Fx7kUm5fnbCOi9pnv6I5ty4S1Nu0F2uH1tGLa+Q
c5gkcMp4jHooI5qCMtl3P1asU390xttTpRx2eCYaGmCTP4ajQduLCAs46dOy9PJV6wLpgstcu34N
5yEe97OWMbdBsmNomyXPI7nGo8gqO1CrPGECRafGsRdqIhah2YF8kZY07hxZ1MfcI1gyexGBQQdn
soWAGFiRTPd5PmEgbsgd91kLqKInUgdPzCWAO1kYiI43Fwb5Ss6MlRYfbdhXd/XgOgdhpxOPIc9w
0e2L6rsoRcj7oD7yssf6h9k/yze2bTcv0OSy/Gn0Uie8yemj2xrHFRYm47ftYcvVk1zF8oQsMRyk
jM5amn01Szc8O3rV368Vhuq8GA99Prq7Udc8bporKKy/m23f9gObGpckwtv15far1DQvLZUcf08U
1tKaD7V1itk/oH/GMhxIATyNIHCfigXQIkhRBl7btyn5Z2ad1XQy8nrEF6EQiefh1d4+J7oG0yAu
bbi0ypu448rkyKG1fVINAkGuq1PSucNrbYlv1RKgcoj3XfV+CFuhtaRmrIpbQNOdugrQb00AT9eR
IiLmzUIuR3Sc7CEdR1ybXf5B8D2+MNJPmXlACWn60ngb5tCy0+bdTDam2uiFHagzyAWpS3TBXl7x
yaMxZD9um/vti6cYcbfuhb9EcoELMb0mMR50LS0ZGZnynQtNcVK3AxxRAAIw5PRMG6O4Is7xMwev
O7ZM1Rcjga/hApwZubHfC2S1wLVnPSjg5rW7SGM1NCfi91LC8RAGZgVt6a9jsdY+G3m1v7lx4vrF
7LXmwlHVJ0oPpUnF2V1CiHaQi3dXcHLbKZsksybj+NlQ78B+IGpocxyYHqYcJ4vvMVCpsNK9AkJf
Dm0kXaIjAani0Ui0wOhBonDjILPn1DzqXtNzNCL01vdF5DddnT+7GhHgOm6h4DD428VCaQ9TXFQ7
18ZWljWJ+YBuNtzbkfT8XGO86w3rF+f3XTfJ/mfnOOzOjvfPUos8jAXA2gyrCwyi2vltmJZg2yMR
p8OYeMXkBr/toicNsL4xrwKDu9ldX+XZhy3MvZ0hy+tddL4JTEt8swLDCdV1wiejnRAYnSey4VxA
tWV0r5FTtj9NZI8wbp/beimDRM88nolB3E3gU25zn7FUVphmDj8K/BylGd6PvCmysMo1op1l/90b
K34P09HavYVUBKVJdlc71/8xi7S9G2DNSjDLD+xKw6OH6aSVsXPRzPEtq3hphq3lb50N87EUZIP0
hbXF15dSBXMh0nDRFcN3jMv7v/fzgrEdl+o+sGdpBgS75Z0yk5fp9gQDmuZAVY5pwL7bgaLM18vt
VzhseAS7QZyTZDg73Njel7IH2JCovdtH2Z75CayB1YmG0yBEu1/A6j/h4zk0ZjxdTFDXD3JdUZRi
8wGgyIe5HbQ5lK0nt0rAQ0TXJjMdgL95FxophLN0Owy7JKI5Posf0zxoQStF9nz70keELG3deLp9
N7SOzZrff0DjdIPa6BJwRdnAxZxBEVA5Yez/fl9l9frYm+NnPXcDJ4f+nc0gIgdKiJgRMQZ57s2P
+JW0x9uv2hbY0lIBphqxJByilYuDLSzxMnscC2YizuduM8SpYu0D8Iwf9VTFfjmkWgRXIFcXZyHW
DO1H335aM67q51gmf/d6niOGDMsAztFzgqaZPT7f/3dUeNuRHZCQRs0OxYDzdjxoI2xNy6KejaIv
n0wFLjSpn2Yrsu7z0YyubhS5T0b7MlYu2LsFVqzaVpfOYFjl9sQ/AbesRz3OBp8Abn1nRiO06O1F
rWYHTkHjKAybxM/q6M9QcCvJeJoXpalncDP5g6EBbbqZ5QYBta5Q2UvvjFge1kkP7J6opVGBFLZ6
V9/HXSqurhzEdTGRY91FEihPDHnKJ9BPmDV2ZR0lhyVt2+OKQeXBLpt9X2QynHVy+fao5RdyneZO
rtkHI6L+OiwuESuHEykRffFijfWdHnmsYuvUcDdXn7BGOqBqfEkq65wNI8rXaiXoSbFz6E2LAL/b
XmdbX4nbCfsyvRtG3bwZXhS0QzU/xn1xcKwxeZm3C6FQsLjGdZWPrS29x1ZqhCg8Ji99lIJXx8sj
tm0WvBB8Yobc+1iOoEW2L2ZTd0fLVHdOsaq7cXmo+7jlPLQ22O2jQXLt2YZco4lkkv7AywrAztPB
kzYty0A+VHbY8c92XPQfbBe+5V/ZelM6p8Ed7pN/lt4dz8B8p7PTah7WB/E94jw9dwaE7BIOUGOW
+nUyimOsPZsp3IbUkIyKZnG+fekzk5CR17BamqW6q9sCyZMz4O0DaJXYKkx4xqfE8VhJaj5M2LuT
0OiFDVSSPbTRRPtceql5dKdWhFZODjUb1MNqpOrh9isP9FLKuQk1bGl3t8Xg9sVwEOaYm9SB4U5f
mZe0l3mc5oepH3/KYS1eWjYrjjfDs5uzvLRu/lh0zt5t8uhOxenvvz7LfOGSD25pecLvUoY5sIWg
H2Ag972r9rnZIGp0zrjrKjMLl0nOYdbH0yuz++Q8Eu9iPPNF0MD+2I5WZAUJn1pMqoI5Q/8xvSw7
qC5iBa+WD2vQvaBwmvXR1cr5kFjljGWRf5iqSPhTwsUs6lwuvGszvUcavGBwl+bd7VssT+e47xCV
G5TIqhiXZ95KaO3Mjdc411BZ1jywWqzu8WSP57YY3ivCnK9TEi3HObEacpCl9UZQ437QAV9mRcX5
w28NrK0goFl18zj548zZj6aW7idkC4TH1MrgfsUgmthHz4OAG9NufpL/fItH4vZtPibu0WpRFS3O
u3Y6uj9lR8C0dKHZLEU1Xdd5+o4GJw3Jzvf7DHj5U9OVyV6OtuXfvvUs6wUqewPAG+OXGrkMG5yH
X6cs5lM1GetuyCv8hFaShOVmnDGz9Iy8u3LFRNxpWrs65Eyxpmzs/ShV9vNSlPYzA/gPjaDe/e23
+jUWwYR3E9A4gInbX74Tc3suqvY/39aeaPFla6GSYEbtVHANtgf8SauGE3vFwZToSxiDO/vJT8Dd
DJ9YjViyA6pTvkLaB7HaoTdv36Xlmr8igEvij6NrD4dErjwZqEmPcZX+kjgTsFPwAe2Jxd7Nq0mr
wXqGL+X8zkDeO0P6RwO39ux4DKzLto/OddndKatOXlo9O/ZyPZaL+qNyYqvr7ZCXGrPjS44drIuD
cTB11oXbwh2vbD8Vi81OIWvtbltm2pIQ5VBT/R1kgnoT90uGR2dbrscU1GjRQv2fE/uIpKc+FtLj
SjTdwxzHr2Ip44vDBdznuq79LJ0FhPaopse6Ux0XeYK6fcaVtWYgdEzbpAwLxY4x6Gb6EcfLYwFc
5WjM8+BzoJP3BuEkX8q8/3LEdN+WlfpBerzaicRjsmOSzNwOMgh93ZWTd/VYTryuYLZ2jaeGu9ta
S5CBW6soBhgDQemWiBX/74vFUMNvjC8xDhobOJIez+9hNfTyR1eM8/0i3c5fRKpdHcAFkCft/c1r
HHMcY2fbp3Nl/FzRp4LEgXCiD73zas/TrnC3ogROQzuXCDfxmuYfK+le9czpX8y8f3LGBBvl1CTX
tLWnY1O2Flm11Hpq0+W5Y8Ic9hn8yNsTUGxPBeS/9mIzwBmt+DBAbb+sjmM9OUlpP+HaTPBnu7tI
JeXJZo/9oNGghc97+ruXpuTfIJ/Ul3HmKrTrVdT6ptX/GhYvxlWW6KVfG4gTGpnrUxS/p5tTzhna
/H5JPC+sa4BryimM+1Ix5mmt6GPhmrzrUsCfIp3r/RwNj8M2n3fS4lIMPW70xmkDEmtX4KEDmI+2
O4sWFNJNaipgRQWKRRlwDnrmAKj8XBkYWjhCWVCD0YBcTBuBZRJEWatGnVy57smAgT4Xi/xzgWll
B97UtXsnc917XX90ZzN71sjml6MxvXL21p+Trj7GsWdebguzciPNn6uiPFoY/Mgv6fe3w2rTV+4x
mr0r4uPMyCctL/Z21+L1YvIKq4J4mXziozgGTqny81+lQu+9/Dpvq8/CfnSq1XaMFPDEZHfsZvRn
lZXAzQAg2Kq9cHWPrlAAqidrnncVvjRUCy31bzN5KrmaY9QMkPybrdZi7r7Ac5zqkZl3OmaURNjT
D5U349Va2dG1Ebe0U1o+aqD9VBBQLsc2v2STtJ4sgNoCVuEDZt6PaoQrqi0rwZ6ocq+VGe8iEfUU
VZBPktvvTw7CAwOk0+3fuv1WpvIVhzEzd7atEUvywu13MeznQT7GkWTSDsIyj4v2oWOufsCZHAMN
x7h/Oz+lDvkLA+ZF3jgj1jvG5bPOeatWFpTnm0K+ye+3YYytRvthWxZ3HD5Zpty1CdZS6e+uKX6u
Wc1Axsi7BxGPCbmErr6U+BfDFbM5sBLUViiFoo5Qv3nMfEOOzj4iStRvIb+lbZkBV3ziJj2jfIXd
z+c/mYIZAGFZcCq9WeaTaUiO2Zx9Rr3VnZRyUn9IrOjUonf5UYHwIoaCc6KT/lK2lj1Hlebdk+t7
GjBp3i1dO1+6GbskKvCeV/arKvAaZX2xBjeBfmiax5v3UdM7Zzcbdo23kcMwCTL1oGN9ZjeCWMax
hyCEM165Hf2T5MxRIkycB9NsfgF/NR7jpPjuNIQZF/zTt10p5mvsjcze3yrOnn4VueRAchKFVcHz
YYiO7SRF4kW5kysAMKVdULUjB+Hlqx6n6aHCMOeXU3xXCoVmLr4nR4l9lhvPNoSqrE6Y7wwOsz+V
3KMQ7SMVTUcpE+QfA3C+py+HccIjXsVrFoAy+MAMmUv7UYeI6Ev8laulZyQN8m6Pgv8kLd5KNHiH
VRtmS2jWswsrUIOdIMDLEpRPQynJ2NjsFNEs1cuk5oTzH1EBYTbVYQXIEabRwJ9dHhaRF4QdUhSp
pADZrZvrvtIKLmnpV9IwAMd1fu2cbiUN5DowF5h5mDrz/zoxf3IkxTgD1VIk3TmaFEZ479k7DeWQ
h8OgfTDPwOfgmceULOQJBDrTG5hQZi6HQOfq7kgtYMAc+xZos13LmXKZJ2a4FoRl0CzQUrK7vgAy
vlTFb6PhfLXmPzodcdhCAA4x3iyMr34lc4v91TSPYhHbhxJeZd70OaOQMRxnLwBUtTwhN/nmOvxg
1PrRLdVnuvilRqdQYVU9OUsD+XD61Ud/Krlco3T8FVtzuV0yIJtXacAnB3RF/+gAo9hHhVajAMvq
NKxbziDS5J4L9J9EmyEEZEGrkmOH/Q2dpHooIVgVxccwL9Ee+Ay6V5q52PJzgchKynjVANRqdnOW
kWsGiPZI2jR+jJ2+nB3ted1wYtOGqqvaCpTBDBGv00oGibKYOThCpdrY3p7pjhc34SaIb6j2l44h
y6LKlK2+jM69kPWBWcWGhkp/bDr7vVPmTTAyJYiRgTzLOVdawvDFw+nRSHTeSVLHtKaQecZ5LQ8m
n7MijUKnhSU3TKwy+mzKA2Fkw8rNE76kxStlQEXMdQLOflj0X7Xt/aq0TgXYdhxO3XUa5pzD1nVy
gZhwP9Aps4pcksTWElal5jD+hejjPXc9kDGt074yvQzxxXE7j9yv2intAL3N9L2WC+LIgWvu1W/Z
OyIkdWWArWNzWSb0qqTPhiCz8YC7cX6IU33zoXrunbMcgTWdu0HiKlnd/BS7y4+iqIbj4nCKrdka
8FI0khAJVEWJ1S09xOV8r62GcSgK9SfKN6gHeiMZCj82BeKmtpIhgCJqjGzGjrDnS3WKNdDiUquS
PR+bGp7QND5FwEy8ZHONl+T5JuJqbhI3O+aIMtAzRsexhnsG9euFRAso+aw6DNrYcnRiMmMSFxpX
sIKprMBEcpQJBjzwDu0eTt5ccnMOIDNjNFd9fmorwdKJtcJotZet1GqW6Slt+7s+ZnlqWtHQdlE8
D/zAGHpZGcy2i+FIp0fNHh/1Wo53VnnCj4KITmw1I0ffDzRICNHsYWgAgUKbW1iD9LIN1628ZnZs
tadKDsCP+C2oTNmTnqIfCzmTlcpCYnQmKHFOnoEwbI955L5wAmx3id78qh0HX+aMmcV0uicDgL5u
JH6SYzgZtOIB0+Cnp89blCZ9Gksjw9cf8XZqTFKM4mnFZyjtnXTjgnmSAqJY/patt+5t77lqEjBv
a0J1yCwC0C6xz6CkH9vzCH+pcFxfVUl7KhfIt6LkRj7ZOp7+DIL3EG+dHjjssuxN9Vgip9guKGFq
033HiIMSBfcdZ7z7KHjPVwws8yjye95xEI5N9k+zTEXoOinm4XbZcyqTJ+kRlc3aqQ1xlRAhzQ52
prN+gz85W6N77+TWSxLVSFUGKgXOiYCJ/uhL0Wf+MKZWgH3DIkL+jehzWQtYN27i4DGNx/isc8Rg
Y6CTxcM9LyLOoFXSHyrF47rK54TegZM+36lU76higN+M+PnImqUfbN4g01wNSt3m3/T4KO5sfR7Y
i/mnYCgdZFAjd7VWXUyBsQ9RGiR9Ygz7uE7BPkaLEw7td+Q2lKe5PSreSAy1Zu66sz3V7gwlC+je
DGy4mtJOlVUlNt1568Ab/JppEKxjUqKNqxHPnBj8R/E0bWi92G/tbgyjaE6hgrYxWh9qLOAgK3Cb
4aEYeAggGLKUAscGCsP0wNFKWEA5l3o19zSatSifcXbsvMoN6FBhHp2HKgWTHpWYl3DQeH6Zpg7F
Crs2/kfr8QZEimM7DSdt0M5mt7ca5uFJ5O3LYg3tVtLVkn3QdBasnWkc2AHHncKn9kJH20/ieY+u
5XwIEb9ho24epVcCmeCDw3k5MBLIF85yxa30U2fwu2MW+G1pIvX7mOOrTTlTEjvimk1fE4tV0NXd
V2kUdE0lMYwcxJomnX5Vs4n5yFrYY8dt7GGsrykYHz+TaSi86rlUo8YVj+qlDJjTTAWATQvfbkk7
8+h0/ZsLNtWyIHgs0eMGuQwcyL4721nNwKnwFyPBp0EG/THM7N/WxAGDM3IUJOtwNgAxBlbOJstG
QmnCiKNljLU/ovNIdEbGA+7Eah9r1NE03ZGwUkEd0Bs/9tk29WXfZFxdVkRRVDtotOAzq67iLUrN
ANlO+obx0+ERxQ8GbJm4JAsSIxPOHAQ9FwE4ZBp5axkjEBoGc0ZLnd+27G+qRwmJl+FUAsTwhyz7
xpKF21dL75dIfmHnwbXnzLxCcMDbvL8vJxbUvohxrnyJlEOc57gdl/Vfntu988l/YbpfhAaeEoyl
CWmUWbefumIIzJRzWkk8D4cgaVI1fM6csOi4MeG2MmRQ2KKsCVZ8HaVP8LsnP2qa1h/isgoZxYMz
UhZvZVQaDzjksQS1oDBjRCGtChdLPBn5fLawyL+Cla73HFMxi3tfWJzCpPcCSx9+JwOFegW3GK0r
WYnlC7FY18dip90tjWPv8iql76QwOYnTWdDj38LPNDp+AhPN9/oSwF7GcV94DXp+vQZZueT3WsWQ
csgYYncuw8qmOXnK/T119U99XqYwapgQdyMFVDqeyRnu6nFGWSR5ONwT8Y4op9tH0nkfRjZymzbE
wJPjZYKWbRWt9i6mN9Ou+0Ba+hXTOgWGPPZ4qveNy6EgqTlDkHZ8A6jgkIIEJDe15D1hk3BPTSYa
Y/Lkw2DDTbP6TinOWjYRaU7voZlnz80E660QOqN6gmlNpPGJ1KDdl3rRPGjqlPY0lNh1QbQ8Yl3k
7AemjLyEWbNlDh72U+UdwXGL7UGgEI3VwOYz3surHW9J38I8MCX+3DShIpp/Na4HN84KlgkkecxF
katfRuR+5iyu3xrEAHiR12ovXRlLLjtFHi5F9qvQ8WDWhmaQT/T286w74MhhqWVOcrWtJb4fzQdG
Eul+rZD8hshCyC/7O25M0MXnidR3435FVS8QM1hMhQJwBlWfZp7u2pkxvWIORHftV9KE2hS0U2GE
el+xsy5DQGbiOEx02rRddkAG5+hVUGTQE6rGctDAUulelDSLfUoQJu3Yvm2ZVDvN2j4snnPnzNuJ
upD9mTOwZhsMTyp29SzmWs87pfxSbwnRR01gZ8Orqib9YLjGkViEtsdi7EL8klyMuZqvy3LAusAT
0FFZqWf5CRi5WNPfg1DusTXcg91SDZWYEyEiQG2+QZPZsR2GE4nTMVAZS0G9OqBejLBOJSek7DxV
d1nkRjz2UIbYgx967OyoF3QADqa1XyoFDd82z0wSED7zdCNaJodOH/2xyosjJV7+Gg2/9UQ+67Wj
9kVtEoPt5pMVtR+ABBDCQP4HrunCGlQHayUA7mYQWjVXBIb0dhliRI7PCot+N7wMYqvQqCzhl9bw
WchKe16YoaVwMxz3uyp7+VN3MTENKaDUUQzcXYbRj8pOHOwidn1TdHAPIEhGLppayvgljiKHIUHU
cQsyzCAi1gwWnlqhvtLzQ66dnSGL7nIrlQB/sWsJVPFh4yU7K/2mDvDtxYh3HoWaYYEHDwgrCjMW
JbucDjNvsQUjK4RsRonWSDsKube7sU6L3b8NC82/DQv/Niz827Dwb8PCvw0L+f9Uw4Jtj+tFL8ej
5Qlr929tQf7o/H/XFkwd99ukR/hyuXQkeVuhBkV7pLfhEK9MNMV/mwSaijLX+X9Vg0BlKPAd1QOW
uh9C6tax7rJP06phw4zL9ySq0kf/5drcj29jpTn3XnawKDrJ4MeE1TJ6qMfrWfYDHeVr8o7SSMFr
ARoloptx1yHPHwDe/ZOo9mllDNsaS36OdNwIY+5StFdoZ5fe4netoMCrsSN/1qYqhENNIQn5O2po
nvFZadQPx18zfaFHs4pJKNJgRBu5NjHdA+puAUxvC/2aiyna97nFFFMVnymUDRMqxKS4uUwWkZ8I
gGDmUqHRVsZTBuY+7FsK3ZTVX7QheRy1+peNKZ97HKdIT+ARLNXvOdIJFpaUFClGWu+JO2SP7a5i
GBObnXmIBLHWZslmIioVyDMx7TtKja1umk6lhXeMgOVL4ZZqr83WO+ROBbJkXvCJ+WPOLZeLDiLJ
OL93Wv9TK+i7t1aLigCQ8WIuypeYuvV8MhZQxHdND2dnFQRBJhMvn2P97lcwaORNr16Ea6iz0mDp
JMiIrRxRkM+H7MfpFLOFQ6KwHMOuqqCu6On7ZKVnKNTTUZgplVqZZtAis6ndNL4/eam9S1wcSQPT
8XNE6/3gwifntZq4z1PNN0XtFuenGdkDH+ivdfSVZNHkA6MiHkfhwN0CLnKuM21f2i7wnYYQTWas
z2adPnWlHlCZkV1zb34ZXHS4Ub2paWxeyJ3uazX+JMlAmcecvjkkqGh0uyy01Zfd8hLXeIucNnph
vMHFz/xKF/T3XHDenr7aPkGfiigVHT8mQ+cyT4q0SFJuA0OsU+yniLCkfX5fTxRKDFOeBSBgKDDi
tksjjvrTRkagm5l1P+LOFkv3aUiFdt7zL5YUZyMKRb+rLu3Pc8YrJUGaEiRkapDqFd0NRZT//cJL
vBsY+YSxitbDWFJ84WVbq1by2yKDfrDTpMfqJCmQ81zyS7SQVS0zyG67zjHKnEV3XJuedz4vD7nF
nR8rIFDYb7jpqd8JWB4GRtBIf3JMnZLl2vzMaGBABNjNsW5c+lFRV+QmYofZ+Huxpn9SuiVjS2E6
rX6ruMcYMCN8FrbzkUku3LnR7maLgrapsD6rxPLg00Uno2XMJKoYVREdtlH0bOXZodZ640BO0eRp
gpuHZQOilp0cTcwWJJayEFvrCNbcee0mExe0x3U8rvRgipGA4ynbWyPw8dqa9WNTIICvhHB1XAGU
NSAh8pDONk1C+Gm0gEi86XEvxpTtHXPsQs062MAFrT8D0wZpWN8LV8vdqvchFWnF44hGyrhiCgZj
Bdne6EhdmIG4clkJZbkzKv1Cz01niZ23CEzo1Rs1GG+2xqKWte/wQYk/mRN5+qn8EWk0I6SaxW1v
NPHbewaX+2a8c/Xsz5BExV1ZV1/c7N681U1PWGaBHkz9cy+99tAhZKe6YfvWQv2fYSMMTXSlT8Qm
yJyLYvkxKzxK5p9EUGeBNzlwM+TwjBrBzwYvs7lEkU9DTxeQlDvIJRPXrVhCS9Z9OgILWZsDIyWo
nb0Xh/xFP4XL8MIS8l2yXHXpdt3GomWCRl/w4AzNHcmdkXVgGyk4fXdCffvpNYjMwuRePLaKpg0+
eDo1dzpqYCJGe+86L+O2VBZQvvLWvliC+Q9k9wKkTTHsueN+UpcDJ274TKt4CXEHIoEIoGPRwv2a
wCZgvTjz9sx/QQQBAYL0EcI3rYNe1GwdU8QwUbPv863tQFElHVAAGdgeIgnlyiCVEvtllVNBa8vy
PlIHGcZ5fYeeVgQt0P59O6Geu86+j5Rz6RhunZF6ggmzVmgYBk65/qDrc3OBxMV0bAzWBDe1W+Ag
a/u18yeDtUYkxY90QjkBl3SH2YJ2UVrD9aUCESQIZEXJceUST/m2w7sy0geYwWiQEwT5fIXNRizj
pHV86vuaDUlLEQmk5SCEMcj13ZmObgupwCbk6Q9mcsnJ+YTW9E1g094cdPS90xkTxDUivNOoK0pW
8tw65oHJLj3wLcmFIVlZX0pjn3n9wa5L4edmzuRfvDfJDEwPn7dlYWwmMnli7kFuYt2SqA5d7zY1
JF5xgmtFJNKH7Nf6IAP/jHji5fwzImgpdbc8GaXzAiFeYsUwEFWpL+oj4tkMC5rvllkcHe6D3s1h
66mOKS4fRHqGeUao/5o87BzarHwwl/R62mwAUBJ2kYG/PyJSHwn0eVqFhT/WKOvzSmsM/hu1w2VB
v7Nr879jNWCSNu1y5nI+WCOKF4eEP9FLSpw/1pUQJk47J6aacKS6BbqfiPLnri6OsxjGUKOA1VeN
d1og8VGVKDmqAcNiScsPY/FJyUe9yyLzZyys8k5u2uBWVOl0imTHTBVDT2URE1LiV42pI+jVF6A4
RCLgwQYexdij4bWBCwcs4HU/eZWWErOcUj9ZKQHqqUtlEr6jwKTn715SOliitKEDJkte0OcRsyHV
/Emuy2tAgESw3olnjayv7NhjveWhcmKsQTpC+YCzJc1WkqTD8quMiv/D3pn0Rq5kV/i/9NpscAoO
C2+SOWdKSkkplaQNUVKVOAZnBodf749ZbdhoeIABw/CiFy/xSiqVciAjbtx7znfGvS97onFKpvmt
/QPhBZpNt8/uiMeEtGGV3GSSaNOOwZzs6JMPTlOsfVF8pTjQoXvpUAwm8FJoWvuED99bpkYoBIo7
dOTr2ppq/jbBIo2Ol5+owohvisfeT34Miz7Z9h5nUysxwe1QRz36kR0+OrnFJDuf75zMO7ejFpS6
KE+OII0tLOrv3B/mAHcyN5Q7y5OEaCMjcngRIvyMAJ3uauBKKx9bMK5IWs8qmU8iCp90EzSfAbBs
nGqNqCCXFBIvXFCJBgVERUhs41NE6C5p8XxmKMdXs5/1hwGai4gH59hEHmLmubBXrvwc4QVswiwi
TDTVW+i6yUpqIX1NLCcSqftuIkVLMASHN9HgtYRX0ynTO/dhxezC5SoSzRUBzslwImc9z2DCAB66
+xJEGNeNd5z6dgG1kLmTlo9VHTtrrYBCGnXmh2NiIU+fvF7TtpQ4YssqhyUDAm5P6us4VqRzIIHz
Ju+F/bg8YJOCwFBbjOn85jSzIlgdRbARifGQJNlOTdNvw8apNztctdDNNK0dz34xnbDxOptaTRu7
4QyilGg3pEKsOlxRx0kZ935b1dtMFVerdu5gf8/3zQDFKfJJbGjK9iDTGCS6NsmAwgTcEMmSUWc9
9XENKaMS2RZlQBcIsqPteFqhMNw4hWUf8S5yK4xZuPGGcW+r4VPvJULMqizRMDkPmHeoN0llXMvR
WG+YZ8/nmUHbnElrSxmMdgKiSuek1n5+yQv9Y8AR9BwuFpEx+yQpRj4APrtvsq8xHy4I59S5croh
AHKPSYpIaxMQ8RbxDUHymEhr4dr0zOO3FOwNE8P3ASQmEtsWGzgW2w1yzG8GamJTD/GDLcZw53RW
BK3GeNFS/y5L5Z1hhRUKTl1bo2t+jDD+JGnSnGxJGm2uG69qIJlnArVSdOp3n7RyizSErJaRF9W+
w51BkWKhp1bNR5Ex6WlZo2eHS5jALkzV4Jsj7qU9sc0mi7OFYIFmdd+WG7Oerq2nO5wlqEuygnNA
WOVBjInBlAI1DulLVYmBK4pECWtwvoZRDJwXpCL82bjTwd1WZL56WHbsiABMFHvbASM8O1By300R
DoL8t134boCS60Mry24dkksjwFjhao2uOGdRlue5zY6PW1xXG1xeDZD8QThiGyFP9WIGDYbbkriS
YBgIvSODt22+iPcnBh1dPDwapYY/ULcQjsBJPFrlUwMixu12mYsIDe3Fh58pbeXNtY13UV8XCmW6
bhmLEjglsfyI18PaWuN3npGwa/bPetQwEOZyHuuGQ5VuRY+Zo6M/eSAsa9oRdnrWEb6sDF+r1gmC
2K1snyqvmMhXTcjZCZ0jVuZwi2liFfZGsS8NscWT4uztOdowoLHXltRpAFjTRix7t9NLdfZ0PIej
o23KFDy3C58fPeEATWaSmtyYmput49ElNLzbMDlD4qE+YRwuBtmu3PgTvhYKzh0uOFJTKntKjkne
galhguypOd+6R4g87akW+qtBkCtkS+LuBqpBhXfsjJPt1XeojFhCtr6Pn78h4WwJK3scO3U3NCZy
dsqHCngiEuD4ToYxaeec2uE3kL44PnQFwFRtMZHYHaZge3S1vaaMDzUHRvI8EG9M4CvWEQRHXikN
YLMcVlqqrHzU1H3UAOQe9eqJwISdwknKgtf4p7HsLoZBYFVtVR1WavedcrpGfXKuMzwbTp7BRwBR
fFcjbV01k7rXql4cI9vGme10dxXet62bXkztYogY2qNOkqnVenuL2mk1VxqxT5GnY3EDBizGauLf
8PztjXNR6gNSrSaOLph8xQpJBio/HwLFYuyDFMTHgSoOaRJ8nZELzhpnUL0xKLJSRN3DDcdVZIq9
K2f2SUaqX+PZh4LsnFzN0g6FoXEAgv5n1a6z9yxJ2I1w1Y7DEypLFymnZNi/sqrrTRdqFCxdkITI
45skupTYP8Uo6YMIhTgDfMRJt79GdZidUAF7q5u/e4ncXHjLXTpwGc4tjjri47Arhi/Ik8jgBe/a
Yp4Kbgx53kUqsyTdYKoiPomj2bVsvKVyUZ8jiCFb83Y6de4j+1b7iAbbhIIes19Kg9jx5Y2wxACe
Y0YKiPQVTiSC9QxZs9OPd2SebmYEUocGxetLW2Czm4mNHAXUijLEZhnF0A1ipLwvAFQ4D8z6k1LF
k9+DNDM1Fdx+syFIW2yaVp3DMvXYOTJsmSoursr/iZqZwnMs292NOkDdnKwBnohNzI8Y+H+omgnA
rn3rR1MSaj8pE8t1SsrJ7RNzknI8QuS/iHGYzjdJKqwSO7ih5AYkEIR4WNEWr6MEltQRLYzO9wGY
hP2Anb1Zh1BZsApNCUpHAz2lMlMzMGvx9Qe/Ju3OvjqUzEtYLpUO1TzOYsxlxNH2oFUWDTdNDTI4
tjeP7+2hmGnyxJ21M/rmMpNW/Tz6u3Zk6DykhbaHun3QCSF5KhkCBwRVMMPUsAU7hXt3+/meIKzY
t9xXMeJZjNAhWVq+c6lxFCHGmxs5xp1gGg3lCKsdYNHt1SoxhzBNSn6NiVWonFT6gpkTUlicITK9
8Xt1hRETFAd+XDZqatJcrFPaX3vqqd9FSQ0B04OtrFTTLtLItYg8kZ4HlV+HthowsfotDjuMOJmL
yY+bx2IDazHNNfWVNfLdbnX9IEZEVMhA/GtbHJrFZtcDz75lo0iiXTZZH4UUSKDYadJUq0q6E+Lp
7M7Q23FtY3442aULnnYawyDpWB8H9HCaKsWvMbdwugF26EFZTZJdKccovDaM4vdCADlViwUPAw7c
iHlK0YjG4x1g8V3cVsk9KkXUpzE8fmfOs6fB9rZTasA5mt1n42aibGX9UPCntkGVW4YFRB9zDlxd
NJ+kcAGzwcnxWBijhcyKjy51MJaPSTe/jSkVnxwuRayqlwk6FW/SGN1lxRty5uEOUCU+crMIkcH2
l3Fw33XL5gTTj5UM+j8MkdaQ5yqcpktaU2Y3c4TpRk4n7O7tY2NTLN7oSUbs9Ej1SpS1ObnFdoHY
iqXHOcn5l8bXNxNuSQy6XF1IOJ5dSADrmGTJV7Ms12FIUKhpZiVcecmG1CkXsky6WNzxqaKxY4xt
V95e0yIks8uk2xSdhWN0mC6w+AmMxld/w8MkCjmVE6d3Rp4qI5A3Igu7b3JCrtYQHRaJIAE/tm46
/SfdJnmcYmskfKV6uQHW3SkB+Zhb9n0T1jN7l3vRRME6YBn5aWqbICxo3kxTjPyxTW2MYYNBy1Tp
d0K+N/3I+THt4dKAYBhQJq4SsGPbPAfEjA/umLnEOpS+n2/tBQgd2XETAFpPj6KgJO5YgC9W8wEg
wAtubyrShE1VpTMv0EXyia/hZktsYhgHFv3moOQG3HvToPYocSXH5EUpaMvp3NKrihdYVwQpy7Dc
h2Ex64Imj7ehhdt5cDVzo+cxB+3lIyHFFsN6hr6Hv4c3RLOLe02L/W2x4DGxghijU90VOMW3fRMe
MB8Mx9IWxurG6qWw80mdHoonLW3cbQGdiLr+X3860vVPcAfuQ9OjeuHwnO9zK/6J1PyQYXtPxrLZ
2XQhN2NpgIMHBn7PF7aZX59uuOp6iZsoEho2sjgkungt4257w3M1Ngr7G5FulBJlRDcv60b8PBZm
s/Kh4NwWRAyVoC+KfOuQ0MbbyfGHWAoOyaVHzwqD5zBGf1BqpdzUUunn22ZbJjYxurGC5JEO5255
6EFXnKFxG/u0fWA0cmaTXtb3f32Q3rtrlvpDNZRPA70E6iW+ZTvhVzWAFLr9abbSguJ96Lf9nhPB
9GaFXoPbujMCt+IiIPXWetKKdlN3jfooOmpcxITWXVTK5Aw7k28oGhoC0Rp1z2tnEIHgjdObME+O
iv0DwbBhMEcyfct71w+IjeJk0TgGTYkloiVXXyr0rPfErc9KfxvrMPkN0QYdh0GL+g81iBRPeGrh
70iPMVs4OABIt3nVNBjiSFHe6fEqt8ZVU4/R1shMwAVIDW8Mma7F5WLQWbecul/wjuaLmIzXTErr
rklebwttGPo5JLX2zW1SPWBN8R/GKuRJFNEFmqJ4MsFYDJm9gbDLpj/UxR2iskeY9NratiJe3ELv
1IzwY8ACcsQAGe4LkH6bGzpBRcNlXExuaTpVh0lz45di8p8mIOz3U20kL31i0GVzU4DuyzetxQ8n
2NG7saZUn1m4O6GlJw+1+V05EnZrGLj65xZ4s6bAjVahgaLWJTaly5txN6RD9thWLMatTUd3Yqc7
pJN4+sNGSwcIAFG04FXyXd4KaNwhLYKkVg9Jg1VeM+b1zb4zF/rpz4Zfe8pH2c6wCqOf1vFUSBLF
FW1s/3w4+KVKDsV81kEGZCIvXFzboCHbon9JaTqichu10xjjWEH7254jG5Zkkt3d1hMtIvJXS10b
xwoIQo0qZCW5UfY3QPs8+fOBPgUHh55kdDerk09wBo8uK9a5xjS40rvGO+h6Vm+GwYWOgu18E5XN
eFfn37cKR7KvcXyF+2QOnbvNciNbIjCxQpeZO11Kr3pVtvDp37IaxTbGQDfkwUqNp4r0nXvPTO2n
lMj42amIItHtibI0MmnW9AfHJ7+z6CySbf3Jpfc4hQcuyibo/TAPEgwma8dVRx1F1UMXltrm9oyY
JXmPf54CokIt4HhQ7S03qn5MiAMXsR1Yl7aqjlq6ZKqgcj06sf0aamG+MxKtPyZNBRMPrlCF0n4P
Sybds8XSeAJmxHu5/BBRKxeSY5aQhfLR0TCiySyMThyrEnzEaKka+WVDI+javrxGjX6HBNChB+Tw
Jwr4QMMZfy0GzlZaamNzq9pz6hT1A643zgzcDqwl0xsebzhsC8TdxVXVK43DGnb3Ld0C41yVznow
9eZ848b0ovob0ucPkswyU31lD5EM8gEVs9ViVzJFTWevIpomtr9aRgLcVpsb5DdjImR1lv2oogps
gRQHw4T9n8dVcMPIGCq1L5GKUb2i9EPr/g1QhLuD/xlEvMM1DaaiEQ+3p0LwpV3tFL41ltVQ2xAF
Hu9oJ6E+a/XpvY9Jf5dt+4ALRzz7wwukg92cpzGBv6UKMtugP5k4/jbTmafAr9ndMKm9SuS2z6xL
2RO65y6xAwb+yBoDNjBUsmMlzt/bkQX7jMIAWuZn1x3dww1gfFv1RUytXEfuwdALCy9lAoqnhnkM
LhDAY0s5eTu3Vco0gxyw1R8ESyz9aNPmSblbgiMwPxAnDtKvRP+/HSUlLRo/IuP9CmX7At5X4WAf
0kHhh3Id5Id1N26UwzBa3bgDRpofhgyKooCmsGltP+VcQonsLF5jSAMMNOrxs9XBjheZGRCaRBRO
EUI5+fO/Gs4Q+i/N2ihr8Wp5hML4aSL2gIPEq/Ji5q5m8VG0bnYuQFixGvXlqi/IkzcWBCYcy+IU
JvXXaON9utEmpwb8lT518H9Lz33GzuCvm+abXEYsqWbOQ2UyJgRRG9B6HBjiKLS0GP22nrTTgxaG
VwFx6KFh7amXtBjkqPxVRd+lHHT/TwoV7w8ler77Q/RzyQGeqBBdy6bSGUKURLclo/Jc/UDkCFGu
SEyH0XgqwiXPOas/q3rSGMPD5RDgNFcNW85trbytmqyeVdGbjIRPYNTKgIMg6W8DlCmvpHFwe1a5
EZ8Q9UbrrgKULVxYSYNm+bCuzL1uRN+KtvE2nyTD1Vuyz3B241Hu/Z7Ugsl3zknVJVfZnanoq7fO
ltQ/jZNcAYK4f9Ydmwtg+clusXokc9RuvdK3A25bd9t4bXGstILbybGebXAodUculhs3X7gyz4bO
rDzByP0whN43pjOTRpzzXUAqvLSO+jEndr+FwkhrILTDa0nMp4qd3awIlUcZ3T+UnbYfwegBAGcS
yuwIp2eewL2OOJDJOESq3YOSWwp4rSOO5LaoRLrHbiEImG/EfB+ZM4NEVrLB5epW8bQraoqqaTE9
i5iOb1E4ByUMHLb++BEReHdyxeydWCMzCDDMvHLW2OeK9SyU83BtTQ6pXm6/smylv5K8f7Sl9F7J
CTwyWZvWFV39/VQZzb3HZbvKGkZnY9m769tuvwy5abNN59tznrrnwhuri9HU9KYN6oJbyokF+/4w
d/rhtpmJxT7d2Dq3MallJjEtSwbJ7atTHb2TFqPAO/rkrkvX2yRR81Qag8mn7PlHkQ+Pdm7u6yXW
qq7Mx3bQMAE46piYeMG9+QyypN/EC75mCqcZUAQVVM7xTyxwEQhHxNLfLmGIi08GdNYjN0yMKLmn
RrfIXRG6ah7/7RtZHoo9iWq0Jev4Ei4thSkPvxMwB1sM11+0V61tM5QiJ9cEJqXAqRu40vOOHCl/
qo42WbOsXZqVEVVVhW7QLqbguPCOTgJ2YTBcIkDSZ/xwHbyZyFvMYiwnrROvix5WAPX+RANZNUGh
54d4bMmU6/PwrvfzLKi9rLp0ESNZk02jC8aqtda4P9+IPgAxjWU7EFb9PSNAOOR9brBvRWQ76/H6
FocifY3pL1lVhznFGsn+GO0E8QB3VaEoc5hmYEmAlF6F8ZHOzlYvx2mv1US8Lay2h7iRD3+QxML2
t32cEbIGCHY5QGcNrUE4PyiZlqhVaDvx4lbgYL1QWf0oJUOprl+cbEppwtERIYb5yBsDjaLHy3r7
0hT2LwI6TSCkQT6Xywm59ZOPWhFQL/MfPSPOe60VH5lDX7BKWfcL49mQ+vAiFIC4sl+IoreFhJb1
vezoCuulcK5Zqt8lMVz/rhBQwOUgD/9U8c8n9C4NEuTrmnpfWvDWIVL/k27GhUv/R7Dd2w+lwHqu
5UeDpAear9HrGAmaEfO6pgwaMRcmxD6ufFl/g/5J5uSA2mVPB/pD9zXaAw1g/naJuq+9VWzRexhI
Pqqt9pUASIaTMY4+FOMX8sme+8raYJliO0jN52H0PyvT2RQlsJ+5rLQgi8SlrbqzCd2DxjrPwk73
OQbOqFTw6lwhV4wTv5ANvRAYyFu+hBR5hThYbrrQb2xgENnwFPfdytfZh9OweeakB5CIUS6W5c4v
mRhgSa/Q4DRJRydk2mj4pzVm7WGG1TwmPAh8qeExbqwtxkozYQW2NDaR4Ry5P/Af6ER/ebynRHvu
i+a/CTg1/z5L1tSFZegGE0vbcAzj77Nki6aufKK/a1rN5XqgB3U/LQ+Zd8laavDaniomSjy4RsWD
4/7tj7evRR1xlLqPNqXJKftoqR6tqIY8QDQ6MQuWjh9ICOvxz0NFyVkOnEX+ssRc/29Hgf//Svn+
+QtTCgKJrkm+un+f8g2yxSfZ8z/P+b4kv5GqdL//gx/6k/Xt/9XEWOL7limEYxC3SHrJ8Lvt/vkv
/1XWt/NXG5y5i53Q9qA5ejyHJSk6/ue/2PZfdWchX+qEX7sUKf+zrG/fXjJa/n0kCFkCFpG6XG6W
A2vG+rv0lJoZUIraBIFeLRkEmANqpdFfO00Lb3xYC6BQ6zxeV8ZXYX2y8EHICVOmatlrNA4V+4ja
JDGxu4XaaQ2Ij4FcsNKzT2ibilWpkO/U5FNiXW1WFr4xH2xCrWnDzqSjtE6MxAeSmBeEkVJrmhal
f63XVxOW/wqNaAa5ZLxoUXmqs9Hc9TaRmjMUUE2WzLhxnmb+4OIYsst1ocnLnMXZPeN2cCnYlx1d
PYuOyDMrsb6GIlHHUmhXnV7vfjSX5NbC8i8qYRGJauepn+MWKYHYyGia0MhET0kJcUrdWxkl8u2h
H+0fk28MQamGR83Tu41uyEXiFjL3AZeJmCzOgkwa2kEMQZvAtUO3taW+fYIFeGVCQcGtc17odPkO
xvEXDejNNHnPjWeRHllZI0u3/6HAaq6B0MYbTYIWb5wvd5jXTkYeluf0b3XEjLjX7d9DVUGynP3A
Q3yEnX4D3SoPZORd2zwrNu3wGOl3gChHRrh7zRpxE4b+EcDYURJYysr5s1feg2z7jenLBRphe2uk
kd8REtA0x0/WoF5086fIy9dZ3/crW4/AVUO7GlrSrIvkwcMwrYsFsZF1zDgwqCEMfqBn99sn9ywc
7uo5pThBHdm7i63IoZeq46VtAaZGSgNrQiWf+8x/KJWtdWMPFa6fbmahExEEo+bQ2lGGdsQ5j95P
y6of28SL173PRwUI+qya4jRmoBjJfePNCXPUHyDMa2G+OOEz+o8maMMYqpXrfwGRJIMisVZeRkua
IfS6ybOPrnTmneKUZU8mJto2fbCVYUFmdNZcKFfQZ1fGeLprwngDYB6EOJ8DEwWF9sbc5ChlOMPJ
QaWAnpfafy6+0VXySnRkN4lV0N5BGhz7u7oStP7jZitsJEBOqxnrkFAWOS8wipjuBzKpNKZZqMms
Pjf0lAKyk7hSSAIya3fbjx6dJtDfbcVw3vlOYUa2dB1ixe3WKv0n6q5LpsZHq/NfkLtVlCYWHFK0
u5GDX7HH2rVObGvnQus7ZPP4otCWABoo16pvh+1UTBrRUR1KQlluy6bH7AjgYtXY7WvjDi/cx0By
YJe3U4WbrcXSV4l3I7M4l8dQL5uOvJ+ya2ukVBWG/6raEnl+DVNUYbjL6ZAh2gVDiu4x3qPXWdD2
M+pDy/hSysCn3jibWfzSNKrJWjO5xRr+Vd9mctrM9pNuZFfTqvBjD/6TMJ/LLH1olsOtLN5IUAom
VK5EGO0Hb3yJF0YiyVM9VtEJ3OhKF9H3JLpLzTgrbCZWDqPknA+OayBCZQXI0IXWML/2Zb/znJxo
Opc477GzTmCNYOuTUILOhXa4V/KvdcL+EGOZr2MOebwc95dRN4fOR9Na6Sk8bbiWGQcsOfevEdN9
cucxvRae9m7GPWAcw4oCp2y5JazhVJufnml3XG+WTohSclBN9zAWggN8030ZOuGebZV2J7TVW4c2
6DYR4GpKa3zQfdyWCXjsPhovLoAqFE2M75tHYOd2PmtrM1Vc1D2nm6h7wwTbBXbQ2ATFFMNJcWje
ox3eI377Ra7IyuvlxzD4+65EDtWH0l2B9n83Eor1HhwXoF+UR0Q6GhtfMz4JKlSBXV0q8dAklrOb
IhYJH8hZKmG4gxJk6XARQ7NWgnqFm2E2nB6dOidehFheAs53rZXa51BLRQBLjC73aJ0lJlThiWen
DCBfcgK6m+IqpGUHwOZXlgGgiJnzQA8o9om/r4X2UEQQnW2QMxuml/e6riWnPrVYuysbTSmfLxmA
MLNBDeDF5QnLr0JOP2fD/+VbiOLj8SnNmU6AYA9Um41ryC5zlPdnFb+MoCkKU34BCIMupnld4HSs
DyXjo3m2tiBLfhUuOhZPB11eaotHshoRStmIOSCbg3/4aL2em2vhpk81UnLytCeAZCYSxFcZIfTU
R7bEshjeXH1883M/DtpUe4VC1MMjKdZDg2LUzAZ0yFbGqLna24LNkmgEj7y79Jc2lvtrKEbCc5jR
AwPgVsyIOCVAWm3MaUamQyVJplxyJQhlXfooSk0t/FXGRRBRCyJHhisTkRpJAlaYbdJpOlgd6GSC
honwjj7Q2aOrdAAJc+xgZqOIuJkh+2TViTN0t45G8VSGvASTRTWB97TykuxKgjZZr1ZJF8L+iDqt
JFyBq2iEe4ZTv0YKnJHeJF2yWAlZaAsT7aCuDrFfPbZzSkB39lrrJA5n8cJoSPS7Lk4Z5JnnNCnu
YzuXRxlhm69b/5zQxzWbtkEZkT2EUZqsstgaNomaQSFYq7ioNjHDMkAxqj6RInxf4qTo02FP9//R
Nk49sn5ToBjs++d+WQ6kLd91+ED0adVFN407p80evaU/bY77TNSKpYQbyh36t7Br73qj/YxR7yNn
HfrMOehj8tuhXF+FGei2ZOieh/QeevQmZblNCPeABeD8zsBtR4X27SQmrGPQ2QwKdpGrvfs5XA7L
RtIgzoC5YFFNro7gU4D9VNAPuG8LM/+J2C5Dl/+TxrJbw47vEIH12nsEpJaVtvgirfzV98Bt9TSA
rJ1giK4aPQmUxlyrmsjxhE4fzg2HWhKo645ypm+dH2PXrFnI6c5oC7RDe4Dqh8J4DGEFInjbUkB/
gQ+RK0gM41aGzUNIHM6BIS/Ra+bswMdAb1T7K09UFdDC7hNYVBUkJlTCuJi3s0Hyx+hQ/FQZ8iPi
ApbBX/+c9wYHObQPHibsbdaVZCzViP9BxeSYS5x2uQhjv98YTxrZ7EOLCJXKSsHu4OZvMWGsOhNV
I+uN6fu8BNr5ZPmJjT6XTzEDltQh91AyH1+Z8fgiE25aOODJtu3C9zrsn+HKBIbzGPYNPXxHaitR
Q6QhfnIVPxMl5QXu8Op0n3apTeuWNGuwyoh0nfpSxc3nqGNNcHrB5+RG7YqGR7pDgKuvCF8gKCUm
jLkfy5M/gJSw+P9uywGvYOBkrMpa//LqZjrWKvMfQGohm806iBuuGDYyof+RaNmllnoMJ6vfZK2G
72CihQ/D17h6eXY/N1m8ZSEFZpC/2pG8OmaF/5+AanDRK2icEGMIt18jLf6B6RsHv3GxPQdHkDiC
ZCaq3KWaLyf3UtTaa4TVY9VWkAsacGEr5hBBmC3w7NTTA5dOqEVscqZwkhjpp1TxIk6tz8An2CEJ
BA+YJAwmRiMuBUjP7A9W/2YPTwwvfrZRdtX1ZBFDSI5h2VK/9v1mcP1f0lDHFk9P4/yWZnM3tOWO
gGB7TfQL0FstSFC3twlLlqfnVywGOuIDiFUVI2frKLB2rFAondNqwOigxL40Fx5GsUkYKwMVuOuU
pI1tHyENU9J+uNyAK04ov2txSHPBokaTmjwOxEtornZUwC9MTbCIYIOoavJudfz57qx2Vj6G67YW
ZwTT9PZ6busOjN+8JNQSJznb3+jFQRgsQRn2SsumnxktnKCly7CJAfoAknMAJGTTJubuW4rspHbW
SCHeE8FZyBkNxv0vDtq/ILPUVpjGlyGTYzFy3fTfi4B9tummCF1/mZFLb2nJvQo+oWEO70ozE/us
ZnVq8/S17dqzB0IEBkyJbo/Tyaw1xxi4F+lL83bK4vu61khbdg49MVrtNAYu/HVie9jnch8wqvoh
a/8d5g3DPf6bwnet7INoRLA/yfKV6EX6K50FqsAqH02N0BI7CvcVMcMrZsoWAypUchj4wVYP98Lq
COfq5asLzDslMG0w0XeXJZ2lSl4EqTQ+CWrwO23A0c78Zuv9d22Y95VOOFHcT5wXcKeVk/ZqMmV+
jYb3LPOWjTb9bvQBvKKwOKeh3i67a902dDhYEgJDMUpNCZBdgyEitA+Yyc0CQnky1jbNxupBplF3
UZxlbLAUvivjQDaMK2cRDZyM2HqBxx4JYSOIOPXZTLrmMW27bzophIP45YfSFvy1LToOfe22VeWP
0tY3HgPxjQNjH3nislfCXndUpHEzWq89FSLYrXNcURbZI6AKPwVEWcv9PFVApbtfbjR9y5S+ui78
p2HUrg79rg0i3W1BMMpOuMW70DikewYwMPKpzLqe74qxhZi+YPeWFzNU3/XEkpkqdDqWMcCSzpmA
NrwfnrJPU2VmRytn550K9zCZ3jXXxaPe5OfMURtltDjPLDANyQsaY5ZCl/3YPQyd/aiX9VuUIbW2
gXBRHaJcNdaZ554ySzwyYvqu85Q7YACmb9XL7w6rg9HNDF3exw57TocmFxRW+zYYCEfN7piaEieH
e19XDXKC8myVPhrrcetEd5ovDpImeq1+6VX1jqR3E/XZa+wLhUixlQRsLa4/yLxTsZknxH0KAgbA
E1JuiH3wAHWHxfTV6lwp0Ui0i0S46TTpd07Q63KFddqi+Wr3ZEF8k9w7snqHV2TJbyV+wKaSZ2Pm
JUSxc5gj/apglkTs76PyuHfyb9uXX074Xc/I0YuMHoRp/ggdsI9KfIwAk0sDgIhVfDNt/WzT5m0a
vKvZTgdVy63e4YAZmQCxYVFZltnboNI4qKCQBpVg8oQs9DCVqApHkB16+j1m9qObdW80D94aFJWp
SwOmT7Y+0Y6z3aaM3BrKL79PyWtvdlkEWjBBnzhllrdByHqf0Zt1lPmS2dBFHYsoUa//nJ3xzvfB
GwHHRY66x7bJ/dc2b2D9H5MOS11PRDqejuXk/nb7PYbWvVmSX2ggcCVEi4W1lp9DUzywB6yheHw7
oXYt+xqIapx8j/ZGdN0bJ2/eXUKp5JB8+pOPCw6YFNTSjaNAdRn+2RwJRveSzyi2YAna3n0EYstw
i2Pf8/HFevJNuOln1mdYaOCuQGjhToXM9Q9bLcPyf9hq/2Gr/b+11Q4mWs0GtQQetuJH3Zhbj/BL
GgTTz0Rnu/bMC3roIYjcYgtfuFirsr7mMvwcqpjOHAt2ZmgeFTB+TtEWK5tmBsG6Ns6PTpH2HPUY
LbFAbtKejqBhkm/IfLNnEEhOIikgknNh28YPTlRA0Vx8S3n9fPKZwG8k2ctbPNnDbGWHqlP3Zm/g
HgFRh3Pzc0lPLfpPy5dBGAntnIXDTwbMNBVM5DXDS2Sm5TaLh59ot3dmubYFr8bql3CHGl8WT2Ie
EDzYZbxnJPkpyzqQDgoKUMMp5NJh11MfBmSKNjRLi59EG+4IMYLRywA/GOcMMZAUH+FAl0bvEFIn
9nQYiDX1Cv0bC2tu3kdedmorULm8U8WGwe17ZFPrpXb628qGnVeCukrwmUAxZBSWaPMTMgm11sbq
BFJ1yde7IkeOGFTZSPHizTInRm7rXQQOTgKIipMlf8+WdtJTtJx9xVhLUho31Y+0ynDYTnKHQnc3
DbW5sf+FvfPakR3JsuyvFOqlX4YJCqORHMwMMK5VeCgP+UKEpFZGza+fxcgsVGcBU0AD3Q00+r4k
8obwcKcwHjtn77UJaVn2on9IcoomvaeY9UVy5+gWWHTkOwCjXYIJ+uFQo/LWy/Eh0aKvEW1L5Jv7
OmyQyk9BS7eMPpe6qoiFPdg1NgGleThQ8YFtiwIXup6x6zBTROQyI0MS4nOwnpGTruvm+zQsVnaI
xxVP+Kxec44OKL/MUe85+kR8haW+spjeTgZ2Z937hCf1MsScjlDppDoR1eBbapGNaiSH55XGh1pl
KrkDAXtVEU63gLK61jzrAizW3QRRe5CjfJcJ0P3UGR+ojPJd7ahLHVZq0+CRWyhm4JWwXqcqfQIF
jnnAmkZEHcRKoas4u7jpRTnDTRHoWwgalrT/K8YP+TpH57fq4Wdt3Kh+lAHnTaLA4Hm+jJv4SGjm
U0auYSEVwUWadh8oPOpF9sasuqEJU7M5jBwM4RKUxN7hrmM0TbsHV3YI26uuM3cbj9OV3di3YeHe
eFm5R6WK9tBwrEXTYDKNXI2RiEjS1S+D6i+D6i+D6i+D6i+D6i+DKkLJXwbVfz+D6mjOWdx997su
6N9bVLP9Ks5v2Vf9o9b5KMpRRfjr/s//+hj+59//9V9EeWMwX3H+mfKGHngavWl3FEFB/vav9Td/
/Orv+hvD/M2xHVr/AvGI4aCY+Zv+xvsNER4cUddwhakLfuuvf8kL9SOysX8zBJgTR/cQhjmmlH/X
31i/OZYh0d+4pm14yLX++nOAg6/i5ndZTf0P//4L7c2bIsqb+n//1XA9/sqf9DeGcD3JXNPm1XTh
OPP3P97uoL7MP/8/aq/oNHYWYtFU5iZ1jQ+3p1Oe2Sm++cI5Q9MBTFRGzPF7f1FQVC8qh2T7yDbT
VaEBPac9DpJLwKPBY8IQLoxfZDfp+PkGrNzuDurMwiVsJkn654ncWS1HglNU3S7ozFPtV9fxiGPC
HLvv1EjFYmQiK8o17/TSFDo0gOzVGuI7FRSo+WxnSw8N9ZuuHk05voT0YSLmDCZaR8Auw9c4Mv8q
VXtUFYOlpDkxNy+2rVun2Pgs4NBMSeJau066rlgojscC51aCZP5eFfYr5pA3iadqAWh5WSTiMTD7
Xd+yQcvK6Zj43ZevjiaiWUJvaSdOKjwqE1FBaYyL2EbzSz2OIdZBvD6UYqMK8fDfUrPoOwr4PNax
hVVjy0KCbZPY6MM1GFECRmUCyM0jw3j0HNJg6/Czx13qs1/KE7u8imkVYmfAv+D1DL49X64TO7g1
E/MuzGBIFALrsxdGiIV7yM7Bg7pT23LZKAvUd8JIyYduRo5XEtwKFSartmOeZMTFESqHERi7Ooov
g3TjNbtKLAP2MxJi5h78LOITuWdrt0XPSj8gWYa29ww/+QG7xium/vmWIHbGB7MdiydlhNe1a3wP
JamkjVcRBM1Qq/Ppg48uk8q6GB9iuVMBHGRmaZssEV/VKF8TnHf1gLuUJPBbUXs7zyraDYR42tvZ
IjMOuglvmOF4lOevRanr6z6ZY1dUs8uKeh1NGtA7RCXLXGIythKPsX5jLmtXniqd2RZaKXIZXZLv
RsQmdeTcjYP1xHrTrmr6p/1bGqu9IOq2cBrvgDcOv+kAIK2JK/KXKwImfB8SUtW+jHb/QHINXW8y
FNE3MdvERpasM/xNy+YJ0TmDAz2ycVg3Z6OxceGHmHjI4SCuM9kWmP3WLIr3g27p21L3UE7zG6HJ
DTTAqV4NevtQq+arZJS4SSIGt5runPCZKHozaDDcFl8LCHYgZdiL/bA8he6t7znDeopxRrNZvySA
DxaWFpAbRgtmNIZ+lQXMYlHVLhvaOMnUp3u0jueyGsXGMvF1dsDb/GDXTNLcucivEYgB7PYLuUtz
I9qZiquB4wENiVnfVOcMPJqR0zcGd0EcwJjgJRe5qFFwNfeike4290eOfxmB0gj1FM2Jj8A33nTN
PR5GG7mNZi+9ErK35eIqcCekSn1ISk15J+b5XTPZABH0E6EsiDQscAnSXhLL95Yx+HI6wExVwitU
yKCLaJRLRsvRFvoYEq4WQqHPAXI7RkaDyUxl/tu2l4SooTTUGgXg+Zh034lEKL+gI8KX7WUZNft2
22nijIalY0RpvnOYEumcuQvk0mdWs4Rd1oaMKlzmyikXdjnLxuUbLHB9gZiTNJqmvamcosNHxtTB
jrK3OZTQNDk6bREyife5MBR2tkKjq7EeamhwPz/aj8OdNidWcjGO6Ted/SdicT884GALJIzfZfoS
cKMtMpCRXN8By23g69AastfJvAkG/W0snV0ycakmY/Awayg6rdxGKT/u9vFH1Yx3VpGfoSrcRPBq
QsciT4zBB3mymL3bp7gvTmGVnyMDkJeZfkxl9J1PRLs0gOFm/ok0njt3w4djCOhgtZsnCDATPo2J
Qa+qUHbYbnA9TVArZA97vs6yk8w/LUUCQOIREOUkH+XINdsTwxVyoZPYOmAeWjBpRWjl07Fse6QQ
5UeqnBm31u2Srrq3prusrvZiOFtFD86s6O5Ck6EiyBCJwbcM4w83tXYCz0KIFjAH0IFAYJyMdwaB
JJf1JgvjUD47CQNvbSbfGPAWPFlDClG1tw78dZHGBCURprJi/SXHnh7ViGg06EiRburDqDs3ZGyv
ykFLDmEmZ+KQR0gEeUeGYEba+3TJ8qlbS7RPm/rWdeuHWqIMlVFcIQxrvR0QkHMkboygnrYi2I2W
k59CJrW612N/jpBj1FeegAoShsHZ6uEm+m5aIEwkwlLKYpFM2UcV2vG6dJGE4E2HI3bEfX6srJvK
EnKTlOZGNzuUlIYABkB3bBkXDHGDDNmS3XQ0vJwUGqHI1srEM2tkxxGMw6KenkCSfI2K6IfIt4me
M5ARJX3yWml7q86urDC47xmAkrpJTVEF0XWVyJMl5Vdjol/AVkdmWEvSQh+kzwJD78LOwu6otRs0
YbJx+lVTT/WSR1SScSF0TSpXsS52ff5QNl+Z63s7nKjGVdc8MPnLN0KC1PCHwdzYiX3IR55GRgPx
rCMrcGtwM9hV+pZXXrYOnxQpHvEM6QOqyKsW8nqM7BTdoLgyvXaDlhTBCImk8C/iaxhr6KJ8xIM8
Jq5zQYR6H79YjEr3pNq8oZfekMQH+KCARkRA5inFyrVwKetk5VVXUDRB8FMulcVnoLnTNs+sU2Bi
DrLqXYz/flEpi0GZb976H7g2PPB0kUCoUl0PQV2v7DJ+DwwydOGrcId3/QJtXbPysp3hDDlzxkqB
/Lsz5mVjLw0HsWKFCpqMHdRyDd5hbC2gIPxVTkoDsYXFPreUvtINzhnANfvAcoApCS1HmIXPlvIx
oanXyHLrNbkURwNmmafjR8UJuDVH2HO0JY1l1xfZTvJk42rDpmnamJ3JBSpUj/cK65dJU9vv0s+k
CZuljhpDd8ObMThY/WdsGzxyYROt3RosFy64tSf17/JVGJa3EBm2OY/qNIVE2Dv3GatMnJkHJfOd
m/obW9WkXWr+Ke/hCw9UQgqnT18RV6AiclEasnTMseoOQRs/g7cZl+QaG4iFq1WsmkcGDNOyRws4
gdjxrxvYDMspt28LtA/Upfj8CIRYxEpsmxKkK8PXivgRYH4J9Ay0NJd+Uox7tWdLTuKsV9RMLigx
s09atHbInwzcvMh1kQTfGLJ3t9JznzFTrdUYHY0weNLBBCy4r2yiSxLn0U1ZKoA9+AXwVJgG8SJP
tccCJMkatCXGrPQUtv2V2/r+FZJ/lgvp3hjasOqq6Rsi2LCQsdQPjW7fx0J7yygLeU45l6iwL6QR
sgD44bVrwQ3RGxBLDSSYrVauA+k/ajwX0YAQoKO/tSAoCtKJZf0QdOBgWqSuyH53URxs5TggBn3s
De3Rlw5AXP+xEJpFcnk2rCodfUIfkzIL9tCFOnWtcYdVlXldxRYuKz4gb4JlGXOtPXwbVUeo2/Rt
4ihmH9NvAjfvFm6tv6UGMiOtsNZuGFAAtsEtAZYbFAiSeTgS7UrUm6LW4dikirDPAvWt3kNVloML
uDA6FGFRrRpQIcFnaZJZOcL7RPGWP6Vp+8SM5Dbt/HEfYCFetA2nso73IHyPORC3k2jJkQ4dxhJD
yKCr70+wWsgj7MPuYKPIjqL0GL97WdAdey5Tsep1HhbdQHgeINK7ys6/kFe366+6d441366Fv8nn
vLK0KT8TxBCLsDfupx5wXRc6am2VTQ3RkZQaVlJ31aV2fw7KKx11ErI/kMklkicdp8SqwYoJ9oKJ
QeyBGbGfhilHeWJXb5SB8b7nyZVhxGDhv8+526GL+reAYbaV4cVrO47JmuLCFs34pqvEIsR9juOo
Z1Gk2CB5sjdh4DyXxeSgQfhBhWDeVfaGoRQhnW1/n066t3Jgn/FO6/p+Av8RFTepF+Bc5IEUBtfd
dNWZF+6C7sbota0wYlQxiURbYo/T1kIFigOaDWNSLpAIF5SpiQAeaecLmaGtSwy1mzfEsQUOLvUw
BAYqaZZx+Uw07nfNoGTN/OcDDdiVo2OTJC1aQddt78kj9Ilajsy1hC/sOhQiU0UUlzgWZm4u53w8
vUXUnYgwJPv4Ji0xEwTNAeHHEXdOsSPFRYE9sbYWKeob8ZzX2D/cEpFr3iDuEAK7FnpZFJrLuifl
K/bfzAYjdueBMkarFktnn+DERx/FJjc1yvH4E7SmqPvcBxmyCfAlrDx/GvdKs701E6oJTYcJ7nOA
ukwK9nVlEtImA20Xe/65sqCqpWMPF7FjrQQRkXZTjUeba5YTllxDAprDQQHe5WzBszrA2VkAEWmz
Jek9n2RBP2SN9VnK/AAaZ66fs0fpd5sABRJ423BJSjOs46E/GG2CPpOtnacBrcR7NwtuNC4L5Rza
eT44JnAocdfP5pTpLvWBDZtDs5uXddSQb7kuHwoJXjBM633VuleybYtdXTndxsXRtvZDblndO4w5
E7FuNYjhpm4991zbFGCUKehrySWMhS2OHFKcQ5vaIPiYWOV6SdVv440htNNLuxc9sZDQwOMq6uZt
wNjsdSdbznFlHBVQhac0H1Huk6K4CONyHzuavU7NSwjTcREbibEpzWxBONKlMTELMqX0T2oGxZId
PYiaiSNYUIbaJLtXYbpNJgDfaUUYr656ne3SIBaQ5Db0JDLw29zq2lMfQQWdkH1B8+CRgjrH4Oml
ALSHhB2t9fBxjHP7qgOJRRsIoSieijfIucdUdfdqzF61GtVcJRxYJfHkrp2QuOiWXSdP1m+taQ6m
MJ6qJKRkzTEbSOBIkXRqsJRA8WpV4Vht770ypFmUx5eqH/1tr4FwSKNLMUC0nNXu1WAUbIKwsnjZ
NrC+hM8Otg5Sd91SwACxmdG042Ywx11hA2x1E+8gq23erxBeOsskDd+T8UgVSrgf+G5OYnrOgdUm
UqnrSfPWpdlt2ozKAu4oO2YIpiIRh2REMNohHZiRMUczL0/JwKubWMpinEpVwkPJy1D/9Wfo5+2q
svptzXB96Um8/35/Daxj3DTCfSV09TApXlFFu65I1kz6P1jv1xqkuwWUlIewBLc2ftczb2nS0dFa
HWhtpGSAhRReyGHNwb3jjvvwQMitUi8zjsO41gfCisEmNYve7Qh3ddvnRDM+nai8sZVXH5BBnTzo
VaxHhiK77Fh7gJaisSd82UmvMbtggZEYEVAYv6vOA4lPkpHMQZGHk/ti5CQhBtYuihhyTy2l0eio
/VTpt02eHqeUqwaGRdBqoBs8zBlhV6z7jAMwDeKmAqsBNHLqoTthwAmT7oXVFxUZEnVO85shlbEr
5901/TkKapLbydCTOWI/SkL813Fpb5oGDJ6XutFWac0JJyzRIrOv4N7HYiD94FPCAl0KFyn4bPib
3Qitos1DFhvKB/SQTcBirzAvWEN1JuYQAmStyl1ukrnLhjNZlhpaVSdCT54gtKSh8I6stFtb87kv
mrfEiqu1WSA21hwLraJ6qTNFQ7StKS/kbd6P9VIXGvs1Y4ve/EETzfDgWeGHiqaznyVshf0ZXhsG
GJZcVMxNEWw6YpJXahx2pWsTe0Azso2SlZYgiLY7wI6byi1eYFHrEHS4m/Ri+i41m7hgy7hwATuE
wIlhiRpzX/nq3ZuLFugWRz+jp4OVRF+w+f80Qzi5BOSy5nUhsgcXVSywzTB0Vz8iv9SmvuvseGUX
lUAXwvVTelUEdheSW92aV2pa14jmQxhIWdlC/ioJcw3N4wSbaJ+72XoSNCryFFDc4J/JIUf856M2
t4vZCqbORf3Cu2dPXGiP3ogeYprEZyk8b9k9SqPGNhAg1MAOicY6RqqNh4o10DzbQrorLBUfZkk3
q5CNtqxC/yqvvZKQMe9o22gaB0rOGCzTQtT2AdvAzaQVB+kVc3TnrA6pCE9wimNQDuhScu1ot81T
D4IGG/wySlj6VY770JheS0dRbYUUYXa+KXQzOFQupYG2MwaKz44tzWKYCmsrEh8DDB0b8ynQIObj
trvLOzqYoMYm8GPRdW0Qd5aXEzLkCAFt58rNRIxprFMVgYC49nz9APNhXHnUdh3OKacVL8UwPJhK
BsuayA2YeEl8UyTIqxOzNPitaQ5DNKEUuD17J2CWbKbFuwxQpxQ4a4rO/xzr7BrNCqD/vknR3Ifa
WklYAqIo8UjSIIFBGuFuQiVe+MkOJ3C4de6tG+lB/RYxWt+6SC+0cZJVTeW0jV2Y/xYa7mQqlxrb
2hbJdatISAMe024GGKah42LBFy1mV+2lxZOYSxVtO4sw2WKynts2OrAnJY8tiDcVUd9LzPS4bwC9
KQ2egjdZl5CnPMAvDBYS6ofuuBvNhe+CB2lt+v5AHwsXXWxiOxnIQc1tf+7jjPpytNDAT1q+sWNJ
708nFVvgXM2yD95LzA8iiI2tvFhakqLf4761C3p+YGledec2IxCCULsUX2UB2xjI1ZL21SfyoWLR
e6D3ZL5P8MxClsmGDWCjfqFFzXcnsnpZp6R6ltZXYVHasyB+ejz4F9O8Z7KtdOs5+dlKrU8b8fgh
wczrJ5ABEI/zdJHqwGynhEOn1AkAycWce95ektz5wjT21XRSWSIX2uQH1KrxvWgfsVoyUjGLYR0N
sOIk5yEsSvSlKc99mFNQKSUrlCfmHlY1YPIsRb/2ECmtjcx7ttO532cCFxrVNpYbL9ThHjGzKoyJ
xdG7Epbh4tAtP2tNPMF0U/usUUQOjpQsTeV/uW6166uacFHhXLKgObnKn1ZZES3HEPlzJNM7EKXV
AranWE5j+hGO1sq34k+R6PVSc2h0/7zp2OOZK8hI1AOvXALpmVt+2I5KDSxDo/nsdsYHNjskr07m
FTkd/UEXVxk5uFs3iLHeJOZNayzdCu4kXfxiVdnd14hjeOEoDkfs5Y9mXKEu18zvuLPvolq++sPc
rXAvIncnkjcTjW3jbWFBMyYldH54grh1U7bEDzm0qIeumgPhs+ZdlxqcROMCvPDY6+2jV1KnOEnk
LxPQGhQcNBWdECRE6LFrjomdPzURBhS8rpHlhVeNLr5JGWDe4wfv6LonxPseC2g6UuOpRW7S2jNj
rEttyn5BNFt9VDwZsPnZhr6tbRT5pcvDy+3dc+amO5X5DyEs4VWiAR8B24I0H/OdSfZji/tijHFH
4h1z94bX3sQuLeBQ8x7dmP0H8cd3eZHO+d1FudIqo9xoIxdSAMn53FuluSO+/aqimG0F+3W452TR
mCaqMFqJps+gbb7Eylrc1doN5ox5oIUTvtZ7jV1KY2wtBJFxnR21hqdhOJNGe4uHEPHWpLDXezMX
zkqX94GnGuIvJL4VE+UlQRru0othAXWzd4vlwYbgcRioUKaQuVrSVsjmdKZ42aOFgVoq96btcZgF
OWvYrE+M9EiscSbOhM2XWo+0A2VETHFuukxA3PLYCXPXRc77ODv+Hai7d/GlEKS9jDWxG/PVrsVT
uMg8J76O4+aprP1mORGQqc0ZQrKr9mOQ3GGg2oO5vY4FkS9hZlybFo+h0ZjW7Ww8SINtBf3Xklz0
g4dr1rTNL9t1NiS0vhX6uLcbJIx9Vt0MLXsrRZxBOSYXR3HLSr88MQ9ke1+zkx57fKSBob/pQqeO
8bBUUGh3Fn1OsdNdhH1xTeHExnWZFClm6OGjZs/JyoY9zyYuc2PkR8OvRgKfHbSa1btH5OZKVPZ2
NH14NmQ8B4yal77WvJc6jX0Q6uvK7EzmrI06sA0yyHmyPvT3ebQBaOaWflu/1CNdLq/kWqmcjVY3
qU1QgVsGOHubLT5xh7yHoCuVr2Oxc+wI2AHS+B4Di1k2wX6ycMoOc9a73+rranJoTVH3NHbMBKut
oJx77INyhP2eW7/jqqoB9SZ3AdtEcor7d9PDLgZHNVt3fvBc13w57LDT5ZUg41pO131ErQQpjWnx
4MXQBhm72acSB8+xiLGiVoImqDNUBCTxxIqnK6N/6TQacVYWPHVrMPvRItcK4j2ahmaxJqq7bMj4
Xaw9ropoh1jJpRf1m2Qg1KcYkMyUKjuWeO9KvV99dhrW31hE8SllYiUwSu5sA4/ED9qydaIWs4jA
lwU6xtDudJfUmxRCzo6x/lUvb8lhYs4ZcNZiWlitsaYfQaB8jlPVL5KHyjVf9C5vF0Nsv5ad+MK2
Cfu7mtzVVDfhqiORiqEL669uzlLguVhNawlrysPXK5mRORPVXcm6AY6LceGkLQQEtl0SNRSO86gw
pj6gVTNXFFYzrjm5zqrs82Y19MEZS8mJUWjOcxCVb50616PcO7jZAERelxFe/7Ac6nWqiSWJtWBw
yb5iCpGu0uhmgoB8CFzjWMaxcWtMDuTWJDAOWndR9o2yy3ZDXgNdT7/slj8qi19alL/+fykw1AeO
/c+0KI9vafr1l89/+b9zR+FfS1H++M3fpSjOb0w5JOgWJCWgVlgq/iZFkb85ns7XXWmahmVYAt7L
36UoHgIRBCcoVf4BBWNDiZGQAfiPLk373yJE4R38WYdC854/AbmKCEMd9BAv9ycdCnzrIdVLNuzS
LtOVjONqYfv6uOwaGrfpCIghNKp9hLgYXvItT7sr127cbTjrj2OEyA2CZCs1NtrWd6aVPauVR1X2
i+JHwYyKR6u41JE2E4jhrFueEzSeniLEz2a8tGctNN3jbuUgj+5mnXQ2K6ZnL6fmoKGO4QkuGVPT
bpoNcI52zOCHnUPi1uPYBiep49zVjPxpLOVrhUy7nvXasIrVhk7kJZm13DBBHwAOkvuRe+/F1B1o
RDCJRgA+IgQvZ0V4iDQ8RSIe5Ly/YHzFRjZuzIpOigmnY7LZoEUjDqokfMW79OkUjobUgWchBYtD
PNHKb9v3Lsd5SQ1whPAId34WsCNkd0FM7k2k7SNj87U9q92NWfeejJSdNFtwBASeu9WCGINhjmSh
nDXzjaWuSqggWtwuVIiqPkRez6OEQx594VZ4UDNkXYeQ7mcmSUuzNl8i0vcQ69M8LpfxrN/vEPJb
s6Jf6r257spuO8xqf00iMLcU6YEgWmc/wIQxwKrDkzK/Mq84GkNVHEPTv5GELZ2Ji48mNpZuNeEx
8JxLj+nAHyBQ0cRaVZEJKIbH6tiTv+fOJJCpGeB0Zl+axfqmhvQFLXq+ViUOBwIhjlaln+2lg/0B
9dMhxg5hzL4Is6WDOGKVMDqYYKWKZrYCtYuglkuC6k0iIYJkUttLaxq2scPpyGcfRo4hg8KaExvt
9NmpAWsm8vRpKWYPB5tOlvBiNWLuIFjkrU+rYuN4D0ZAg70K3Q1+zbeWtvDVZGASdfp32rAGthHK
LnvtS+uJOu6MOTLZZ8COZqeJP3tOtrzQfTL7UEYvZ28XX4+zQ8WcvSpExs8eOcyj/jZH0QTWGkFE
OjtcEo3Osj7LtezZ/yIxwsBZQtE/0vyupmItwMgtbBl8OG19SWYfDVCSjTY7a5Lodmz5NKS3vYFM
KBeoS+aZ2FM9u3KG2Z/zK/tuHtP+yr6jsvmVffcr++4/L/vuP6TU/K+iaGYA9U+ryFMUtCr6U/1o
/P47f0iZ9d90BwUxDL/f670/QILOb8K1Pc+ziVD5KRP/XjyK36QjLV3Xheuy4s1F3d84guiYHamb
um7/8d1/S/lo2C7F6590zLrL/tuDY+cijZa6+w/1o5YZoNr9pCc0Iv22Suu2Cz0YNNVzltIJjqg2
3GRbms51loptMLv0LOIA6MqcZOFdZwPiO5NnKPOiiYElSSeidc5+4MMTKFFNNqm7b1qx0e36JnLY
fTYoAX/c9LrlLhQpmYpqxsTwbvTs0Von+W7cYNd2NrWWdavBuF52Bf5/v5IbDOrvkRa9D0DSeFYH
DwnS1cqN7ieeu6sfl7uYfPyrYlMOzhtsJ3KodJgmbnGMHsu0qOmTeZfeT6+a2r7yG/Q2oXahDrkI
kiGZZ9kXVBxbo6+IOPTIukvpok+Q8pjVky08y9kCsoxqp7xrbeOY+c11IvhQZcaQRUdlUTjdVa6F
3+xpLxX9gLFhDN8y/mC8ZjbGa1fvAPIz9edPMvA+o9zaIanZ0Cchn7bhCCRp8tiCs2DYj/G/Ry+3
AFc+NMgJy9ncP83xJyWbd8k/pMGny5JgU2k9mTHuyUOiBKXxmJW8qyHQH1DlMi3lxWf/PglJqEgE
aTgG0VDEOk02p9IqOXg/p2TioBmVvxW59lgi4Q5DjP99+BmpuZs52b9TAKw+ezdamwCUGttoDT1G
Wc391CFa0ph0CZ/35IXNcxr7cGeDzSAbZD+kovRtWJAuO51HJsxMXMdnQj3TtYwTHeoTjtM4O8E+
p07XBrW0fW3Z6uhJaz2mt5uIJ9LUrombvIO3cOlSAKl626TAEjJwbnwwop53RPdc2LERCZNNG6Ub
4InotmiN+eZZcB/RF+rAYHFQtaDRwR1RoKYWB9IsPs2AUN7OCBZtEPVrO0Eo10IFiVtguRb0tqTk
bwQElm7BnOuA7vqzZhoU6n3HjCYDZoMsawjD79y2z5bTwDbx9poCYVEwwqGXD7YB+N6FXQwdJ7yn
1UCtKKLk/Qe24DrVt20Aiyl1l9k2yU/QPc9hUz+XpfdoeXNkIPwiVG/rEYEhk6MSjQY7q9KOkWmH
PWFcZbX7OfrIGxhkWc51Kumc+ye/rz66yLvYxYtpMvWptHUGW2KJ/IpLUQ1fqDU2ZPaVG6dqnmXi
3XDDlZW+HkIS4OY7rmkBMZHdukU2Q15n/RIM1j7U/P1kcgX9XP61jCEPjXBBxw1ID2DTg8cMmKBM
Wo+LfOAo/1yz8xpTJPVVnU1XodEeAllsUR94cOrybxXae5k4Z3I5kB2Rb7eoIjgl2RYtJiK3wr7V
Wo7oRPOVu3evdO+iSRR/tHJfs4xPw/XuLSDvqmz/cwr7iRtwfo35R9GL6yuzDr4Rbe28tCF6Ia+f
M+JxFyXW2yUi2PfMz05OChdFb+kLi6BcOjX6UwKYxNDUq87lLHS2fou1ndaqyR2rO9ZtPzlz5AXK
oekZ/sh6FrZ6ykuIB2hfx1pe11I7dynyMt0bD2a4HF6saBukTbBycttdRc5tULA5wcm8jwmRBWJy
1TPnWphscfsoOKrCuFUPmLafjBAoN4Fp355fP1flUzunFWaeTaRmxDGmv8tbQma9kI52mc9d4pCp
9HOqDcY+bC4fwu4yzQwdOaCO9cKjAwcmFqrcmPVNKZHmkfuGODHXlj6CHEAr5lKQ7rcYAyK2BzqF
XSm0NUFyi9zzma8n+pVAMLwY6+Qbvkez7lIYIDbsGTDM78oWt2GYlMu2UCYD29BcANMf4u+y4P3i
alhUXXboNfeiYnkZJ1A0ud2xWczMW+Uio5WRdgp44oJutLolIfD4bJizzGtoi+sGbtt2/v/Ejt5z
1hzhls/zsYE7zztNvUsMsDFGjZv3l1DPvmd2SsJYa90XDEeUQGWCMcIunYMQyiPMlglmEF9024WM
7XAdEiZLT4IeZK2hRjETUpCk3X44jY/MBul/wKPDHmcrAWfdjWxUS1a6KxWfzin5cmC537GJHcHq
r2zC7ZO+RpU5gLjT3PxqcCe8Fm7yMnKEtUH7cpvyOSjnzEJNnvXGvRAh3y2bXtyapBgQ9oN0qIi+
C2miQA9Y3hn+Ie1jkAcrgM0qoRYhxH8AZusyj2+UE76bxtAQe8q1MNNk1ByVYKTkOJItuEodebGc
YtPormKQj/h6sJmMFtE1ae08N2KWNcMqd3Hiv6ZyAp6boNofiua6Mxx4BnjTV4Et7ohr3I8zR2i+
0xrprAwr37YVUniTc5ilGoSGbgmH9Rx5wGaqcTxxBGle+yat5xqqzphwZv0oeHc5L7KYAMY6iNA5
+D/fceLOW9YwcXmfrRUfYoz3kozcZTlSUmjsqAn2TBteBz7SfDNGsXn7c7lCiL8k5htQdwkFsHzW
enk2wm5F4tGLyMN9VA8088OPkSzp30+nY8a0EPjLQ5lcwiDf+ZG5jXR/T27nWTRcGUOQQEnQ5uie
D+fe8Y1lDSHd7dTaj2zgicDvM6JPKSRiVJi95a/JYD51rXkipnOXuuKmJA5Ms5kHVCsCTAhK1k+q
FJgj8keNeGTi43DHjOD4i6+sPtfS2DmGWs9Xfj0Q0+DOmZPeU1eIr9aIrxPgQ2hAwH12FY2/mmMd
p/PHdPZz5BzZKrgBPmvztk6mdadnu94Dk2TlgDndPV46Ut4SpmrMm0ls7exsJUCN+TkKWU/feLQR
J984DBY4JcBeYeuvE+f0/9g7kx27kTRLv0qh90yQZqSRXNSi7iXv5LO75JL7hnC5S5znmU9fnymz
kQrlEKgGetNoIEOIDE13IGlm/znnO/QYYIgBBcR6wjSstbJTiuLNsOYgoLlbxnhcWCKbyQhbRDQh
7cA1ojDxEdTqS+b6gROLw2yR56A/ZZ7lhe6OnRpoQFqp3mTruCwykFToNOtw9PEG659fzVf+F3Xx
oVroyOSuMa0m7HP4Jj3Vq97ZA0eseEB1xZuDLU0kEoYZTIuMl7kWgWNYF34l2Zz9gHI/gYKKdcVu
0YbRS2JWKGMM/g2ApMCSasrjLR8ZyLMDUb/O9G73A3CvegzdW+9mw8jAMBFaIL90RrcDPDY5GF9r
cbDhGjtU2as5tIv1FJc0AVGURLvlp2ztj6k3PIJuCqlHOk0dFcG1uHayEsol8FRjfWJO9Zg3cO8W
LHNcWmvrnvlj960QsAdpguqNUH98mGdaEeEwWJ/i7EnO6Us7HnyolaKLTu3WH+vEuejm8KLkSzfb
0HMwfo/2ldPAkUvF1eS552IxqZanIzaKTpaC1LVyQWzyxiJrCD44BAMGUO3DF1dRVe4nAJFOcraU
eUDreUdlhGsmgsEwD4MvAyTAQy0w9kQsirZzu44tpYnqpqhtiiSwWbiPaUk2YfPPmWmcxsHApNEd
Hc67U9KGEyGd1rkhM3QstCBP03lVBuVs3ybKoL/cvjhx/hA74spZoYlCUOPTmlzOGbG4UYV7llv2
UHoNjokHEfuEEPEGJp59UzuUSLkIqClltGqOtx01to+Zlqb4Pudd2j2vXvPWVWXDXtw32XnmK2yZ
Loc7AppPOI9llNMT3q0htb83daQwjVK53sW0gtbjCcD6U75h21oLzBVZUTwPDiBYk9ucVpnpCLdl
vsvn7QcBVzwoO/RDGcxelxyLVeLUKWnnHmIKEBsusZgK9hKbHdhjPEwsxuysxxAfk8FjmwbvOOqh
xF67NNYszqihb7ClM9qb5pYHJPp4EUzO19Xmlnj3fIP9hpcc2Vs85Lp4xan4w1ZdlF2zsVoX746g
2zPlTyznDuLWmOOXUmZ2RI4sg5WOnShyP1VdrYLEys+D09xmi7pLIRSyeWEEj28xAGvzg8QScipl
ysyMHarZDXchOppGJfiaEYsl+9dUbYE1l7fFWH5hSdcgyuY4UyCZp5IKBecHKiKODK13021VaoPD
aWgWqNrj9EnVVIylckkDOVlP7ji31wvl7MS3xV1Op8wOv/l9ZrFbGJovuVIg2UqSFi3TbvCpcrrn
SXiucitQYN0DZ64yGpbV13hKr5skHy/Glqq9WufbvKgZmpPZvQcRfu804TaNL7Lul4OkbqqO4rvo
p7tJ+5xKv3hMtPNJfuFM4eztKf6yamfUrD1SZNsIxB077Z1qtItqw07VaF9Vi8EK4Zytq4G2bncn
CwvWghVLYcnC5mVcoSXiLKmuaruEPw0xfoX6y2pXXwTGLlvJS66dXsLGloiR9ovbeFddZTVnVXk3
MQVn+7F1wJBiGVPaOybEre5QoaSFDb2kq3hflfgOViC4gft12DB0GK37sRjslAGVP6utohdAvXjZ
cKvWwWMzllqQkApoT9FtjcHN1E63Esvbqr1viyUp5RTHSrvisLudB2xyHOY5HnJzYp8jKMMcPbWi
QGlvHRdbUGq33eoA16s3etYjQkQDlrwJax4qKjw97daD9/rhaP+e0MR2RY1GpL196Tp+o7vvPKAq
cJ7B/7diBGy1I9BMxY8eAjleY9yC61C+7C2fTAjeWKocR6TxEfuVNdmnqSSurH2HXpqyqrDYVZmf
cr9VpGtw6ZMLwLCIcTEG1vi5xsq4xNbRHPxn6rt63EYPo/Y8Dtr9OFn1CxV7F0v7InPXJ5Idvdpa
hNa8+TA3xTe7wCwj4zkgwRdjj8NpWWvPJSfo5pQT4LnBzHPrabS0gjFNRu0rttefm54p8J4Eplic
ntHCkhBlWGSNLvTsBvtPkb0KjbGu4FlLDbZuIFz7P1HXLuaUwew+DGi9icZhu3CxWw3IbjUquyYn
g4537ZqfKOEarrPiwmliDkxgSDLGQu17j0CZSGIgn9XQuO2ofoesz96L1arDJSs0uLvTCO8Jlndu
AYjeoHs7GvNdE3rTf899WpzBOZ1SDQTPa+hN3z2NCScFH4V2c1OSXXWwaUITH3OXrFUtr2EtU7uM
mJ4nSl73GkKeQiOvNJbcgk++aFC51Mhyf7LJS2RiDDoNNGdu9WmBcN5q1Hnt3NnRHVvUae9027dq
7FDNOhSvkvqIHWOujtI7+2XSCPVRw9TnzDuZUfYaz6B9oa2PUNdnjV/PwHG5q7cDsxvpwNMwfa0x
3BOeHkOpAe4TRvT4IesYvHjw3TH+3q9++ZDLoocTNZGN4xSUdnl7gLJ9wKg10DqLCYW4/Pvgblsw
w5KnuvMseLM7X9hD0IlvE9R59yd+XoPox6IxwHgZL2XO7Rm3WUq4cHwu4NebGmTfQrQHAM9hBcb9
DGku1dB7pfH3Ixx8XwPx2U4BF9CQ/GHATVEwz+LoiOksJ5UzwdRfYOtz6nGDWOdUHL5erOYpgPqx
3ncw+TfY/BaM/k3D+gl+vMCqjxWP6dicPst1OG3Q/UvXwvFefdWVdgQV7pR4aukCoHAx2m20AxiT
eGwGVp1KFwc0BhUChMmp5Gg/OFGqkFkoqIHtHScwnnQaYk/atdOMtDO188HVFQVlAkOhpLVA5ZDg
yhzYm0J6ZptGXliXHDgVMOZOiRfPKptwoAmh0JUIWFi+9HQk9HQlRLo0gRNwRlVdBZaVA2FrN3i3
R0oWJlEFW+pjBx/nz54uYkDIw52SpFjxSTb1uq4BPnjQTJyuttz9jGP4gZnKvectb6muesCiZZAF
2qcfnkSrXzNsImJR9/RDHEa6ImwYX3DkqY+IK4okUIix4eWUS4zJqdJlE4btHyk8YtmyKaIYaaRY
C7MOjI6SitG5xdZ56HV5RV2yY7ac/IdhNTVzKZeUz2JuFM17l+3ZIqvh6yqMteLOxzuNC3O4r2jL
YMb2qXScADsY2+E5ueNf1G7UPYa6aqOyktekRubXJRyTruPo2TDFhfuer256GLOi26/r0zqbn1t3
1OxneGUr6+SaM0Pr7OLKoi+gJMdNVFsmQSbrBx8HuWFTv0ZVSFR2Zx7cTD3/WiPCDr6mqDpoElw/
25wSbFGSqH58Z9FDQoYAcLnHWTTucPLospKa1hIPeyYdJu1a33mtCyqeugNL15z49J1QJHMXNzY+
KgYfLIHP7OvoETQYX1O6PdOZktKdYvBH2RYbNF2qYul6lYKelYG+Fbd6ixaeFTrd4HbehS08mSKv
tE5Fdo7bm25+IExahZHtfGp0oQuOdXJyyMIegz+4cPdYIL+vKT49Uh1fHV0Lw/6Bwh71HtEX4+ni
mA2/euCa6tVqKJUx6LHap4N6mjzsq/TOjPTP0D5OMxd5kL29mp84bz62HKAOg26tmfeFLrHhPiOr
rItttpYGM65Ygv8R886K/ptFF+GQYfkidD/Ozx8S2nKgTjd05xS6RMcDAlsOfFVzaT/Oumin1JU7
qy7fyQffPtlM9mI2nRebhh6lq3o0Nd/U5T1AwG8kBa23blzcC13wU+iqn0WX/vS6/mekB0hUNXEB
ioFg6V5JudzHmv4sdXlQZ7afpKROyMD8vJt1xVCKy4IBFy5nCInzMQKDYhOEq0eWxJZh1LysfZhX
1KJUnn1FPTICMuD8LRpwuUynNR1DYyYBYWTPaYVVxXHwkZbyW229k4/gSToGdResooxDi7lp5/a0
4tbgAHNNBOo0G6h1zGeLQ4NTMQDCdapxFcK+xj3+7KuJsM5AhMnH/d1ZRh52U/1AO/nNzHrzuUlu
8iYVe9l5xNGjxA/ipLrNROPvt+VuqKr0YJA7wvJKTR3gX+NkTOgE295Kn2iB28f8ZmrFmAbR5Exl
TH5t9QS+Cipqb+Oumy6AHB5lTJORCeAXc41/xWzm3rIG5mqkD3HBui95nLSHMgYZjL0XVHF9razG
uwFO3BKqnW6NZtTTBJsUReXvk8z73rKq6iEar+9bOTGQbJbuw0nf9EBfA4L1MClqnIuT4dBtMbZ4
8UZJcid2y1hcZ/r4VzJfXQcGQpmFUbSYmKa4yS3eGXv/c4JSE0s2vSIJc2U9gDt/wTtn/rXWDDLS
38E9v4J6QA/9pm7h0HJdT7gWK4X0/D+6o4bIW6lrdsxdOcpDlrPipWQA6sq6zm3S+on4/y679dPa
fP/Pf+2yk9JTfKz/umvtU/e9GtKqNv6L4dt//NdHGn//1Wv3t9//N61UaFFUSExzQpm2LnH7a+ua
Zf5F4ki2TYsfdb3a38VS9y+m7wjTFZYtHcfWL+Z/i6UOOqpEKMUZZ4LNcdT/SCzF1PfHy8nk2OgB
j+JqckyS6opX8QfoU4eFq7UYyoyIHXaudKkIuWoO28/cWjjk5WWO+vXiZ0sMT4atrle+IluFDQfr
i2/bn8mQPY69lvec/qaJ8yfdgAUL4JKxpu+gSh2H2P4u2WdyfIEiwbGNDqpgcVmWpc3zKitlfXTn
iJx0P2WP9vq+sftTBtnNHHNSaXKaK1qeDfn6WTr9p8b1vnbV9jZ71A3QLJnufLLYU/6s+GJY2Rzn
smSYAs36m22O3jGK2XGZm7q212NK2CEtaePKHUo/86aezn5LeLNIrPRYD/V7XuJ5ipXxwxPL57iP
v3BoOeFBfKT8+kYWGY89Oj5yj+GgtwHkUUv6QffBHGR+dtWkimR4pIPtS/1MfIKt51BgPZN70LDe
mV6n24qzxa6b7pXdYMzClt942wND9/elMhl3uPF15U3h2iWPvo9Ky0nSof99feumtmU75n1fvnbF
zF9sEWeZCZI1U9oTIpDv3jxgWJc1UFc21FRSM8Vu8B6taRbSpss3+9OQ3qpXmouWIFuPVoSbXCUf
ub18bvP2MvttEyJYXftsTnYSszhP5XVPF8YDoJAvvbjDwjaSlCRnIrTz7gf/3CuO7qlJN0Bsq9uy
browmeSbL8b0vKjxXq7dht2Snazj3XAc9y+ayJBn7hwSHTr0dXRdlsiJw1C/ujKTx9hQZ/TSaJdO
6sbiNgmkGT0pLyKTtiuj6U160ZNvcZKj4qRvPiYkd1eOzHVY5mgNNPC6o0Q4ExH/tMPdnrVWhcZP
CVJV1Q5EX20JVOtTqbsocj8PRzrMR4/jo60ydBnsoS4MA3djE19K0z6bER3AiyooHT+v01SGABSw
rpt6AFNgElRL9VI2RHhGPHxbVXFuOSjZOkFbq/KGS6QnYMmJMsOuCUJn6q5Iy78zuxHBanr3iiAo
f9B2LaLNvSaat6/sFqGVk03QO2UZ5MuLzpIKz7yzN06rc88ofE/jhIsLAeaNWPM3xMMXh07Dg4RL
snMyjh1J739MNLbozBUPgK8TO0fyK21JKQENKgQqAbVtDMQ86hxqfsOqeQdWtp2bxAyZpE87yhQt
DmsiusW/YQXTyoZomrKbVXDSbJRxI+qiJyeK9Irui2rZzdTRyz4cVD0f1ADuYFClCgk7f24bfmks
OkDpGhlQ6Kwji7TE20BfCTpP/DykC5OSFniF0aJeqRJJwvfb60SInhMmSRSncfL9QO0epAhDXPHR
dXs5sHMfmoGZtXsVz8V1agGksGV0v1U1f2wO6aN1Q3cgltt277UXf6FkZO8O24lAym4UnKHstXjp
PKb/JDvVYLQXzzFvZq8l4WgY0K6zbgoy8jZubY4HnvYDRB3ug2jiHY6Z4m9YIwHSQDHy8yiMiiaG
ybTqtdlp1E4IBx1iy5mD+T231ky4Es9rYKNTclZvnqWWbhsKfhGyQCrnPnt1XPlOwd+RWROZJrJa
p95o7qQwIVcV0bN3Kfd5xAZ2WoopbNr0LYqIAi1j/0g7VXEfi5d+o9kwtmqflOPEXsYQ+Wn0qnv8
Ce11TX8F2xZJWbCTHuwSB0A0eEGfzJQd0FRyJTmX7s2jgQARTmRUryqYEaQYGi333XbDJM+tQeTB
FAVGaH2zTHP0UjfPMFI4+s3SCdLJSWiboawdUDsQKmZM/oBWjHkkeUXXGNfmjdFSSNPCl76r39uc
S2QUYgqX9dCs7h2buhTUukOiiK7xVTG8mRe5MSSjxTApuUIXBk7kJShyqtRpjaq9TBtGLnQvx1Wz
6Kztt5+VNAZVG6Hbkt+F5lPZ6MbpNuH6RvmjTwvejltEobVxS3sexwytCedmnh2yqfm6TMu3orHu
XJ2PwAjE4Gj4kDOYn8pl1DUhkVSraOCScR9UMLW58cW3draTIJkInlJJkS3pdJZi5xr2j6kCo9Ju
jrx12bVlLHZdU3nw2dm8NU5xh1I0ioaym2K8qpe7ktznBUx55wInaC0qGKfH1fRJ7kgwYX3xFgvK
oJy+Jd48rMw2ts9i8pvjCptnZxdoOWIav3iwf0oF2wuUGB1DRkGxneLT3ixM66mIqBQ3ZP/MHBZf
MdMTMnnVkSe6dVul5ufIa5mImKsM42qTASLwbTFUXDF2RUwIxF8wbkwxlEHejaKWKlzn3joUkCea
ODt1tNEEU+SUOCFC0EUTp+OyPXqAdfZlmqob5Lw2/mH08wLzw8Q2HLlt0M6iO8gGJk4SeYey2EK7
9el0yihV24KtEwwsy2SkekXkTzwcXqQQd65UX2E7PjuOTwbXIwO/Qn6PY+6nxBZntTyYRvJiGtG6
m8b8mzSwAPU/R2JOfk5iLEXZ9DbFKXTzunujoixmGgOwYcN83aTTO2QtABNyoVdmREqcrO1TGkcO
0cQ0dLzqsVyBu3QKB00WkXJkcbAjRYdj2omT6vpnl8O/1NrzEt1thY1HviC2YKuNx2Y18jXSahZk
zK+I7HzISQ3MG0iiJttwRWtdGcic8E3v+BTkjkR7x9j47nSeeUgi67b2gNJDD+zMpjuVTkeCKn7m
bV9BHV0OTaZY9mpO+BFfFlVTc9VR6oRdnlMxB3rLelHjTATUtPZikyylrcmyQ5TRjBZqqDOq0Uwe
TPsmB7HF7JhanLZssUigF8XLQKccZKohy74ZnNbDxkivl8h/G3FG3awc5DPf76Ao9NflNLbHvqAH
cXtz0tY4eIqqgqp999zuy1T1T3lBz45V4KiqokScx9m077tC92mBNym7FTNAxgB0HV5n3zeOXiEg
TcTBiEoLSQGOUh2l98qbJkxJjY5UExiYfHB61Sr5KqPSus02puFp+6nZWAhaowoX6dxb+XwlV1F8
qkiOHqAxAGPy3npBc1bvsQkZPpIh4apOz7WBhscl9mRXmn8YlcaFMnegk1V6balCXOqYKHyfJ+vJ
HHkYJn3BgtFDSGIc03OhNBucpY0wyZJfG9WyIeWa4nMHA7lomrO3uh8wDV44l09h1JQnoxvnUJgb
2DVvFGieOCaGarieMgBPnSI6or4MVGsyRijB/PnjzZQBzCta44szPQsbmyBusYfZQSq09dqluB5I
L4IWYNcj3PZ5WOkg7FJCf4QFqFz1ZBbIhL7WJU++Wjmbsay+rGt1HmyayuKEBF6ePRKwHpizmvEh
kRyoI4Mr0mB0WJpFc2us2BCwf0FLO1O4ewKzw62ctnU4smsgQeZdb4w9TtoooG8EmwRhSVIukL3/
YMfVsR8KcYTj9VpNj6qI5nd2/uy6CGFOAtuiD2E1crIN+gulU6aBOaWF+cpoidlVGWNJKwpgg0X2
DkKFlIKlLVJUe86zqYLaob4vU8mDLZf4ehS3c+mnh60iZDtEEsRX2V9aY/J34zxB/Wvct6jqHc4w
YKyclcZTEKA0EXYPnYifC2b3Z2G8J2ArCaBMFHmZPdH0ZBkCVwFBosqsIYJzJJqpy9kYl/b2QFv0
BLGy7Z5WXxSHlFRM2pGdtn3kL0Pqi8VTFzULcXIKv7+idMOw2c/P1czQLmbPwze17kuTPYYbNYGd
DZ/WajKPlmudbGky6fMxUi1cDoA4T922LEdOm9wBnTzQXgSFknqoLf0YHDLGLCxHyB1WwOwM29TG
vWSBEzu1w3CO3HwM1oxHQb2p25n4bJ36T3A7r6bqkkUu5LIsiQP4qDTyxulBZfg/ByEPSwX3ZbDF
lRnTX5flKcqYTI5AkbAr5sVpGTs91fowE//RJEZygCnZB3k3g35ovw7RjMWSrGTgsn3d+wAXaNc6
ull/8QzXYZrp7bLSvc4HQkqgg4enweFhKivpcG4dXqkaNB6XeLpJx+Wi3G/ogv6L6ULDHCgh3o26
CDoawCeWnXO0i1jnezqUJ1XsyX0FYJ+Z/EcMZksn6vCsWSKIiszYLRXAtr4y82NuXKkhiy65TP19
xT6xIhH604Oh1BbKSA27dMGASR9IEtJMtRNrdeWnODvtcjpCGARo5fshgJ3koMYo2U/wXscaKktj
zVRZjeZNtlGolVbqgU7t/lrParvGPKQ4GeJhPIAE3KeZ+j5mLPjjhq0tbdrLNnls3TV/LXWbYNA1
bK7kglVbs4RcNKiN7XCJ4xKMXAE2wk/Y2hsWadpupLSLNYbzmVZIarZ3S4VoYzT3mdEDUsLjHeRt
6KcKrEH2WMz5YwulNvDmDdJiR81oDzZwafdFbt21bX3d0yEDr7DWbMvaY2KVvxtwXdIelNVUGgBD
1uZSEanS//hu8mGj/O3ngdOu14kj1LT7esXMyciNAtWZatfpGwN27yrfppwBOQNY5fMqZefsx6bA
exMJUA9QR7u5PWUxHpg6beaw7jG5ldi603w7eX5xw7x6vHeBqu4xU1LcrdjtZqI7u4pBYepFL2D+
Eq2yY2mNKFtsyxHtq6L1rMawSlENQ/v+26ytKPGIR6ylrhrukHC4Xpe+O9d9gScuXd7G9QeSoBda
0iWB5TTBDJb3MpXqu9xwD3pZ8VhzBuLs61G/jTMn6kDFlTN7gLLnXGSuhxWfqlGPZ0MLedEov/Px
TXvRKObMUDXyHihq7gxmaDb+q7/4YlekvFW8DdeemiVPqvVpwT4H7rXxoPTJnIk1rr6amhpOsrQd
ag3cyrsb28Tes6Kz2T7C8ZqgAyr2CgtDTiyKgkV7TtZzk1YnIZz3n5lLIb06ZOt2qmY7MBiGhlmy
vaUdt9HoqK9lF+EgWgksctOGpAE7eooBBxB/33H6mIJyGS8tlv7dGlDa7EEKtk3aKju4XRO5431H
YfFB9k6YUjhUQNzyqpQqGjHe6nrLZqyvxtiGpQzscY6Cuc0+GbXDxAMc8pZFxCIbeB6+X35RCDWY
vov7nuWgpdVz70JDaJZSKw/qcbHnnF3q9kjZr3Oslwqbg947muld1CNKsopw7xfzC0WGD15lhZ6p
bts04nk1fY16cOhO5IDl+T7HrRXUC/2mDKf2teFdokHAEIjB3tjzyl3WGoy+8BBujj4DqTcvyvt9
Gc/bbk7mmzjv0AC0GpwyyLEa53XOSaqv1XaakuU8G/VnNLddk9lYiwaKD0cQhBuGLzn6ryrd3jn8
D7v4JPXFgF7hls5JjesjJPXb3MrfMg4QY55fHK1kNqXun17fsmHWWfLXeRDPMluvhojpdj8abzTH
Fuadn7onUTunCCT0ri3WW5C1w04Oyz1f1o/FXJ+d5MmgFtGCHLLD+SfuRhfEZtWOTN8jAoOEC1yo
oRaN6/nGwwU/+yVT66nMObjL+QBu8MIMDCMS1suWGqJhMDQd6LVo8Ba4zec4iZ4p/Z6OXVs82CZQ
DnYWTzam8BpnFRL1oaKqlI+luV5rqj8p9YWJpVjDsw3RxUlW+LnrxCJcrpeC4Ue2aI9/ODbPFQ7A
rb3edInVw9KLKFxhyPCfwC50zvjUy3OKFB5OCUCV/yvRov+nGhVoGiD0/a/n64cuHYvUeP5efd/S
t/846v/3xzTSX/+Ev03Y5V9807d837VIoTNZJvDztxG7+Iu0fBhTPtXKnsBy+fcZu/qLcnSISXmE
2llT7F9n7A4bMdM1LeFLgkTyfzRjp9bhV8HGFEJH7E28dMpjJRTmHyfsPn4K2+LdggKBZqgA29iE
NTAYpKBlu3gLi+3Ma4fTFpOzpYE25yZiu//LB3j/176HX2UjqVNPf/3P54///F/uz5dhS88kuu8q
96fc8Oug32DUPkURLyNHVQrxB4PEgJWBd7TrMCYtPN6Njp0KvV3LpKcsPJDM9NKIldl8/DCZUNaV
cbCRl8moYNDrsDLlJ7uxL/aSnRI7xiW3HCW0rSr/ArZ5j53qS7aQk+5QFyMvRwbG5mlocWxv6wHk
n0ljlta+/uE98nUyi/RsKX4XMxyxjFvk00/dNEko8Vnp4ZBf1YxTsGNgrY0ZDsA9sZ/X8QxgB196
OFJdHnufl0gEI0MBB9fnwjL37z99raL8/sIcU0qSBq6vXPu3ayAfWhlbEZbGOMeOn8RnWnQDQ8Nm
XDPM9uyZ/+QvlP941XFtO65pKibvRO70z/9S5mG3qjCXlcGhAyFe08DH7rsP9yotvzPVYhynqXkl
Hw6fQv7d2+IQB1wwCgfZ9jlq8RLJa8CMfnWf0lydiekpkaRHNBIgvigTkxWw/27zT0V7PfrQnXCb
SNfbS4ODsTnd//vPz/rHD/CPb4e79de30+d5YkrF2xmsD9TP3cqgrRTNxY3OBCoOCnmoM/NwQ3ZG
Td8Tzdsyih+YSSqMkZYbYssNBcbqP3ldPEB++2J5XTi0eMY4jJd8/fO/fMyb3a5gIOCtwH0Bi1Dd
uADL0Of3hVPuRxDR4H+DUVfzEl/x4HC6cfsnd/bPr/KPF5crNZGDj5enlrB/U4RFtmGMWGIq6VuG
TnqxwxuE5q/tNl8jR51MsmfSHi4tPtC8bq5K/0bSc+LVuhJxCmG03gGf/5RsVeBCVFWu/9xaEA08
gKix9WcfmfW75CiEy8DJlLaJvulAE/njZ2aOWbMmKXfp6Dts65MjJPlrRW4gW+MwUwwOvEc1xMcK
due8GUyC7mBiU7U8nicjflpZq3Nk9VZ8bL79kBfeae3ZhLP9rhzMoU1yVEbKAh9EhnO9LuMVgs8d
fG3SJ0DiN04jHbwesJLlNh3kAA8qXm4ngh9oO/GxroyQJ/ShpJEy54HY1fFNy9i3qYHXe/x8Oh0A
8mCydz/XLQ3pDjEECz3DpGEjaY4Dt9EwO4T9QKt7+Ymb7hrPc1DH/d0Yw4qYPLjgfkaoLLlBOHR2
nccutOvbx655Guf7jN6T6zVxSIxueKL1tR7vBpHfl3V8NcRDd/CvMx+v3dC80sHxrZzLq3QZ+BTv
kk1cERX4mjXdXbGwsy7t95FBYzrFP5zEBF67PGH1Bfrbn3PG4ZQ7HB0rPYNzYniDP8SDR1wHo+vu
TbXcS285MQDFydpU139y4/xmY2A5+vUiYHn840XQ4NaWm9NiAU9oGIlf9EDeKQpm2/IJlh/j5+UU
weoSDoPaRF2SNDm2PLTmsaUkhHIAkFhvk9Wc/k9el8UmwrOkMv3fX1clFZbsjouTw/vDbHYH82ad
7xhQMvq4NboCX+vO+SI7CG3GsUzngGs4x/Lf1OQlN5hr//712P/kZlGOY7LPBdHnE5f84+fUx7ab
RyYjC5iIPJpRJheKlwoj/uzwDWV9dFczwUAFkjZnG5EjZ6+7bXldnQ/DH1H0NihRDvMfgK0Vqr1n
UKSOUoNQ2LfJwU5C4L4ItPUTkxSe4sDSgAU+bKZ6iX3rqi9AjqXvTl8cRZqEpkgxVoMAqdtwtnIo
qjf//v1a/7hNgfzzy/v97YHaj+5AlxgrZd6modCkzOKpFQaLVQ250jpsOAJklN9Q8RFO8RT4y2uV
NucRek9aM7z7k5fzT5ZRXg6PV/1s1+voHz/+kcUkZ95maAHgEFGFSnyE29tAF3fPeirUsqZ2o7wt
JzMUkggB162d/Nnt8jsSibvlDy/jt9XcWbNo9vXLcLv2YHLsg5V5moT7ya6G/b9/y//8C/j7O/5t
pYVX7y+rfocUBYeKAhAmaWQ3/2xH9HPb+9uqpRxlC1Ysix+93x4AwACoL2j0WyrgZcawHzn9skkB
4Lnv8Ox31BbHjsFIlqiDIIdszfdmArr2TMsF7vTuzlYfqybYQCnNlj/5FChZ0y/gtxeIwQpvDNe7
NC3dAffr0k4ONG5aYHCMDpJLPVhoD565HMdJtAdgkBn5l+QrRPHct+/YjoIqlqhS0swONeDggztX
9zjFKcoZAqWRkwSjRD27p7IDOzShY4cbyYwQBWOXEsTd8Q0T+lnhDTQGpgtHNNVxI/UepjwGfVyP
i5MX1yVEay6wArHeFNuBnMh966dvSdPA/I8IBatuC0TuKpYNNz8KFLKAfOpLJt7Q7YEKO0l3RZMT
+pX3SMCoxInLQfurZxHv4gx1SofSPMdRvmeSkx5F7g+BCc6cGRvqDzw+aRgb8db5dpmnPuwoyokw
PzIdzS5o8Q3jwuLDaha6r/PPbMnAVIPDZs6KmpNY7wlh2v2mJ9qERYMZpl+YNz0PU28Mx9kLWrPB
O4lOILbhsz3bX/EnvabLvsTAEgKxhPYN384Ypvc++l75C2VY43tMfj9oB+bjSwWb0LLKC4utMqP6
EBVGvY9GH91im+b9Ehk+XELnewJdQPEdtmty6rqWNFle3ZaptyuKr8O8RLhPC4TNNKMsZskd1l3G
m5ux/sDf21z5kSvg8yLdZ0jiY2cuV8p4hFlFOtdaW4Ye+A9m3AOUTDNc6n06EAaY/zs7Hh9x9o03
dGd5xE5duIkdGtqylqkeUUVXSHs1gAp/3rlt+nkqbONalXmDuPXqxGtYeVJdgWNwGRyXXCmajjDp
Tp4txVA5zlt5FFxnBekD1fqk9ib0HVBbWKpJgMlcnP3ucfFKP5AyeZgooD4u5ntte++VgRxUylnt
6ehOw1wLFdvkkpVXB9dEWkKSjc5yCavSUFeWjih4jzRRoIR0xltmluFYjpjAIvcN0wuDQMLO2C5Y
M8YG322/fvi9csJ8sK1dvGF7WKbaOyV9NtCejl0a4/sR2VUzTD2cH8tpc/yrbvD/m7rz2JFkubbs
v/TcGy7M1aAnkaEzREaqqsqJI0WVudbm6uvfsiL6gbfI5kUDPenHBwIXJKsyQ7i7nbP22jwa0T1w
kP70kudlv2eshiwDnTcNFRiszXvs+eFqwSgui/EEZoW2Op9RKEYrgCAeE7WX0nbBMYxlUy+RuLeU
4ZMsEuO5PEhjyvFGlPGWjw1qL3dQD5GrDkGMkLkqnOdiwPWPz5sorpGEa5PnVbSY2Noo3mED4uWn
MC13vcFKc7Gme6SqCXP4KsP4xXrc6tIFKfm69jh2ell9zuyRQBzhv5xk+QEQ5r3MdU13YzzpsMoY
Joek6XDGkceoG7fGk5s/9vzCdyTIyDiBxqwYKu7JDl1N6tGOTnGoFxGdbRpg0q5jZ+ZNbCbrbfBV
WbI4JwaSVpfa+c2iOz1GT8xbiyXTYrpfbhB3MLRsk+bIQE/hOTnLD2A108tAxkDMs8h/chODTZZZ
f+pYD/VBbXe0vfbBUq+RaVERl0XuqqffPfPCt8Ac3Z2TJA+qsNJ1VHKojg2EwVb+sFwqRjUrxKH5
2uIZxVuKr5AQ4lYEjyU5NXoxYqKiI2Sg4m7jn51ONfeqdu9ywhNzGTcHggAFDhXcCwM9AJWTEhDr
5ZMhCVmDUbzOHeNaaLD80HpNsm1tn+N963/zxsS/InJlP0VGQrnZiXe83Hk1gf1pQDrtJVjlkXer
IQ0PYQB0lDZDs6HeYiQ/jXIaPqyeHJAYrHle5jzF1GbdCau8uLVJsjbFnoeuIL3rFVC4Eytnl0wf
I+wXSRLsbrE3rmyp5L2ZLfCVdA0ZAZi/GwVU98Uok4kceUv4GMfzcjDHIwPollw9axi7z69cs8yd
4A0C87AAGccv+pHmNZvybC0m++fUl7xAHdWfpXdvKqhxl90LmoVspRS+V1XXAaBK8ZnS+bly80ug
SNm7X0uPHaOVb/ZALf3kEmLrvOpapPmhT0Z5KBg3JyEQQ2o336ceNCrzTbEtkn4XTORHbfFGREaR
JnUPoBTv+cA2k+W3ueMrxXZVPrBXQ+3esjYLuuhH0LINnXoWVmPaPJC8W85eNRFUpW/L89WlAAMZ
+dZGDnLHtL4mHp2fPO7Xm1ndqib9FjReuG5k+zHZN3OqUIGU/PNMhKvv24GAODemUcJxqnbdDsvv
uKo41EHS6OhYpctfArpW2B3wweWwVoN82zdl5JJkODEc5CYsjDGPT3PMmZD7DNCeBHR1zl3mf1ET
QQlYz2MzOTu2HAkDe7JqsmB7HB2qUbCw9gUNPSR/qfbrn1oTC54h2Fmx8X1UjVVsMJKD5MREONuA
kKXr1e/KDX6Gu/zmhtExrsedYWvMnfe/qad5Rw0aK8SBdAoVZyF3xZgCheJdCZ908/QUkhSgFwYr
UOoLBhD1hzG6j6E7CoQX06Nn420uzJKxzFBjLInqx8jK1bq0a4bw7nFo7JPpKHL+jKLSjnRRa7Nl
CzPm4+7C/lkl12EAc5KUEWGMlqe0JWtSUddB7O9m59xcsBG7a9su0z2+CJK29deipR02Cs+j4+Mv
4BfF1G5OPB93tFHm9oezmL+cTmT7KeK5xwIM4wsCuFSZn14uOo4jmH7ZUkYbnvxZ2M3xN/NbgErh
EPdI/l3/KzHMc5d04LHhyFLPI/PekP5NLWt+aCKWITwolnl9aNqpOE+TXPfh8Eap4Nnt7WLbJfTk
QLfCJHliORmu3vIIeTWLdBsEVYoQgLn/mIkXvl4cusjp+CYqzYQFDfdrAvd5UnLzlRSgTEF780Mi
+ViRk87EMrGQ0Wl5Xlk7LjPUueLuWjJh7ZMEyHDteuxkR46vukRxihBCjoNPhrS9T6OS+g9ZPnTj
09i7e7ks+W4xwuASg2amI+nqpfvR+8EnEZ3L3MQ/SkUXIVWbTmqT3J2ZjkQv9VtcV/cQOtGqaMeT
P6hkE9flfkzmjeuP7Po6Co1sAnDYr8enjvFLJkm4uQnJ0CXIRmA6vl6qfic1R5uvnz8GxnjzJrot
BhGgubwYCx8Nbk0Df5jjY02g/q+ljqaoWZLRkfPIandf++Wrl8VfJXPffkpuRZhtNQceFcG7rbDO
DHwJlE1wsBs9EGMU5ysxTBhEv2Vu6q8XbTutPq10LG/4lWkzy3Wevt6Z7diezAKwwycyFw4kR22r
2bRwOE5hyG04mjRieseUPWDtkJTKfCQkqwrSlYeIGsaxfu3AGTdmkVhrxODwqLamBmb1HeoYZprE
Y4rmmRIFn1YvGgcahDvCAaUMCbavpubmFMWqFPF1FMb94iCH6WKaWf2TSNwjH/ITefSrTKIze8Rw
V8E+cNsjHFXkAVRVZ3wSseXZBePG2J9iw2WqWaUnJzN/FTFXeDkGm2wATEUhj/lnCc5hMuwnl4NC
DHzOpbx8aIHtgjx/FgvEfhGlGFBm415aabGhDNDemzVf5lmOw4pQ0rPCSLRup+88JB7G6Wei+YvZ
6B/sHgLAi0ymw4qYZyLfuMT3a4O18Wym7V0hmvNCK57nobpdciypEdhUz+RdY4Ag2/Jg08wCvHod
TfmuMr7uluAxEREGi3oPSQ3iqCm8Dr51FbyveOXhuxfkBcS2jPKyMFxeGe3y0+o8ugzrDg4LhiR3
j4ZNfYYdvsi+OdVF8MBxAk9GSeVu4KXrlk6IXV64tyTxP5yAt0AGySc/GBxq8DIn3TerMJ8Ww77M
dQ/oCwJXUOxXODX+1e5XL0oqlIrmu8LqyzLRMekMhVdzrSznvU93Dc9qzOrVveosEmLzqfQFqfci
ek5VxHmNm1jgMbgS5oQ3d6BYy8Dyuw7bAUCp7O6bloYM03Jv5TAXkEfzhfPLY9FYZ8XosFnKQ+7W
HkH1ySfJlR6pD3gbS/lYi+a9oIcq5hyJj4U7B2lkKmyFNqmd9Zxy8tAiTR3PC0xIWxVv/EIRTwde
5iJm0jez6gvj1BnGs8MOlzNMaiHn4GYofmSjOliYL6x8WVMbugmVcwyma5Aa20ryhSGoa6Agw5Ow
S5PiYZrFOenHLfGiU47irgAamIruqg0eof7kYTdgQoz9aZ16xsl4tujBVVbwCkmjN6erNnX3NFlx
fYm/u1O2N/l7656x67jsqpq5UnvlUngR0JNjNK8jDsNW3B+GJH6ilGer4uSYpmI/LFpMjmehv9bc
S63OOFWzIkji3nUDSczcf1FS3Yki3k1tfwgESBc3cdQgwCGHcFX40EBciam+81PvaLPCMGS8aRxn
ly5gPTJ+tGFjK4P0VOPsyyA5zphnCJfgAMDKr/q73pjXdU56JBuQ7aYE3LN1oO4L6lCYqE2XmXSa
DhzTUiNN47GhVzfWmVXiKSyd5pGwboMzZTL9F0oEdq48Q2gemwKfhZA7q3EJFyDz4CfghQ2sdls1
r0T6V14MIoUqTnTOVm04UeytkLIiq6f7UG7zqXqL8+RI4GxXSOPECIBGS7pT+dH0i6nH/XM7U+47
bFx2+VzbzIzBsOoPMFd3FJmvPTe+dRwdPBMjAAGfVspHMxpXdTUxT0YJmB2ZEu5KfsdmMnTdxqat
PlKzeiAGdyIAcXQtfq+BGgnI66pvyS/OznkC4G6p1Bqk+cDNLTHJX0Qd2uyqu8JZn/ROaonny8xF
n/iR3kZt2yY+K5cXTrn7MChPRhAf9VuXDfOusDqUP9VKa7PyuLvqf9ZmqkwgMejio+m+EfGBHTsn
1MMMo/80mcnNVvHRZiqvDJippNlMrbn1pi9bteijMdfwLC6Hlss7dRuJ9DZg62dpBq+ZZ3PeNzYD
gpLF73ZZb3GWeGvbr5TlVqWooN26mDRQosDC0svcs/KKgIusN0F0xDIfSTKuJ/GzUo8mD5B64r5E
mJTGfu0MVxDzbHU2K0qbySIrBE4BzVKMRTKESiIlaEx1Arcfw7S3S9XsZlYAjAFWMacnt0PC1GcM
aXiBCjaqEMHSd0h7lif939OtGgOCfg0/eurOivgjM7qX6VpVibv2anOT5VziKLKzyJoOPPNPGJ8l
nFoYjw+lg4cs7A5kOR+XOrxKnFeqgjyFgQ9Sqh2sYe015ZnR086FhF2QJklP/qjSDobzMzkEhcH1
BAwJGCX1zhXtUwWAZm7R3mj2KMWgLgDrx6W8hZRMMMEr9bFD0dsX0VO3dn4kbf5qLXRTskusVYde
Sj6ZxRO4uIEcAnq87eGLypCsTPnU8YxZ2sXeEa+T9xWCjlZEX2eUTlmD1lNxdoM7/DEpZz3UxC54
LNtE8CyhXsRxhbJZmwAWXWjoNSmKsncc5NaiPzWjJGwTvw00ylDZcclGh7ewra5+z3jPGVRIVyU/
IEKjel1bBsGM745tHBIuVa3k4TKiSLObjF3Gkx5E/36odKXE8Exz0RqM556awkNY4w7rQ972gryY
UveGuZnnBgidiynli+TYm5eRZFBrpvcG4+WWOZiV0raljOdUMu7J2qMTssfyVH6kPI8JhTwY43JB
90hOddw0vn0qCLc5JO1FrKgzxLiCCwm3AJ8+LBJbS+ZfSTm9TKZ7Kvp2l4FX8RTYPkp6qvVT7CbH
3VF16SVOEerbcj0m7qZnukVMeTfTkVEv5RGz4SYw3GNPUWrJ1JJHmn3ZTeem8yhzdndxD4g4INHr
Z+/iT8iJuri0GZ1zB2xYVgYo6OGL7dsS0EWTK3E1Oh6toykV+Aj3pJ3WRsCmSnfZSoeHx7h1H62B
xhis/PgFJL15ce6F19k90yN3ihOPZdFQ8Wyq/ENScFEZsk0eyy2PQQPrxDZunn47EnPfhPe1KzLt
cxJx9P5VMCmaa5/6xmLTsQfrhxvlmFxcpopETfGLoLITXNulv+O6JLWEK/ZZ7Yad/9x46gz9tJFd
+eBWKGM7dV7i6J0PyKZvw+fBZM3ZhNz3uDYTqg4G64o16lSL+nsDmn23IqJXG/elkPdBjhA1MOuH
KJzzFVn7E7cDwgRZ6R7GXJ1LVGdDKW7VVDyM/bRWsNIE+aPj7EpcBHn32ttPXRsRkw/beld1qA34
sfyKP9apwODmyLmlIRDpaOKENHI+JDxYoCZ5qGziS43/2IjsNOJfaSx+vFJd8u5UVc6tke4hsXnX
PJybYxA8K7oQsd9ol8bPwmVu5bsfgzez2s2sRyQdl7TiTt703jVg73vK62Ib4Y35x+Lu/3UZyP8n
hma+kRrg+T8TUhqN6qu/hI7/8T/5byTKMsnzho7Fht1lifHfSJT5P6n2II3ssNNwQotN0//u94CI
AlBC6OxYv7PF/Eddpfr4f/0PIagFsQFJTBBVl9jx/13q+F9XTCRxyRuzBA6F7dt/rJiipKFrAEHX
iuEZHk1cc8J6C7GweTVRm2wqf5az9Zl/55MLqB6YtO5F3jkYJ0hlxedu2f7TS/fwj53OP7NR/wqX
eJwR+H/Bvzx2UX/d9Ey9a4xY3nh057LtKR6Bnfhicl50qKyyjekJ9Pvv9t//9u8U+LPBw1zeiD/+
TtbcWRAtAg0EVwrcFx9pDH3URvWrx2Bpadd15OgIc0LOv7nHprirHf8uH7xLOXDvICJLlS8zWuNh
/PjPr8a/4TN4OTxS4cLk30L/j50noLTyPScNiUIWe+1P9NbLmDOL0yY7PFBdGV21Rc/wyl0AU/mf
//p/B6o5Ad0vQC2su9k7/fXd8DkZYaAj6SFH8mtNMr5ZCY+kacG+YxjTSy+SG8j5XdmV+qECNWmT
72VI3posytJFCDwr9xDODCqK6D1Oix2XxjiOOA58N8vo3rLnT8xwZ1EUdzEmSPybJxm/R269Q/3A
Fdk6uY7xS0sMA32jy/9uxf2v6IPnACwiwfb5wvFV/OsvGNRZ21rEwblQzi5Lbfeo/Zl+755s9JZN
QHyXFSxjo/bmttYB5yDLoHaS5IywABbpx5J52gsDYJTZb//51f93X83QsgMPIQFgE3qBvyw9Yz9H
TUfxFCXl2jBk+Yc4Tz/0a/E3f8+/LtZ5EZDEw8SBNbDs/etfhMzTFQO8Is+f4qzRPD/M93NNhFhm
WE5QD4nWv7g5gWcWrwaaw5y4E1lxZqavzXSkNCV1mN2MFcSC57G2EpQL15zCfE+rwAP7/Jt3kOan
QIDJu/HSE4G1EHv2BJSkf18k9UUweO9w92V+/lnSe+6G2R27njWvgFakYPwhh3AXdf4BxJi5M6ua
LBOnwWReKnTslcHpD5ouf/TDoe4xohmzONoLn8H//HLZ+nX/6zL6ry/XH5fMlNWOV89cLoLZeO57
65t+nHNs65TMvE9gyd/6U2V0APdiFdjGRg7mXS4xUlKHusLJfIDuoYeNNBbszCtz0uNdH4cHYk6v
ovluiemR1eE6yK2/2aP/vlj88YMLT2BbFZZH+vw33/JPgFwQpc4ciYJr/WBAcyns5J62qiBaX4iq
9ZX34LscYALxKdNzPCfYAu2Ck048M41oAd6rbM1huqtQ6XBshWPa2GN3RlzWkRkdy20UVSiiUf+N
88au/bP0SwhOEFP3gdTqGp/1XnnuCwnUNIjuEroLq9q7GNI+qpqqSdPaskVc90ptaCndGB7PkqG8
FVa0H5Dia20ugbAL7VfHCetnEhlX0eAfZofOqAf9F+PCMjEexWTsi2F+ssPyMa+zm9X1BBWiOxJf
PG1VHgHBfI8H5DnP8G5Z3n3S2E+TVb0LAX0juu5vXnn331xm9PWT/3NdWhn+vMsaSnkSwi0g8cCD
fjQx4GvF2zDO9kOfzRuWi9/4isWPpilJtKMBiBEmnAbJ8VhVxXdvVu81mX/wVNI1FbhuH6CjjF46
gqdYpuhPypzHqWPs6tbPgoYuli/251gy4/KihwaxL3uHtMBzEBQ/aayCOyQyvZLhIXP9bEsXRHcX
30Ka9Mb5Ko1CrhtMUHecYIOc0u98O2srkesT+R6467fGHgSSvjpx1MdacktbwY6u7QSrnCn8m1fv
Tw4JJoU7D88CoeW4nm87f1wIYYw9ikEXapEQ2FLl+ZN0GiWN5T4f+oPNVEsGvO8UpA9huG95+jdk
fuOTftAMHpGwv7le/snz/uPn4cPoW+RqYNP/+HlctIwuyqmAQDeIq9EeVdtvWy5G2Ou8fk9hFeK+
4BpQJrx0r3H600oVSLmNEUjdGe4PexI7dhs0k70OW4tQlHARoZntznKMfYSVE3WYYvZLFea2wUrd
E/ISTParSpwMG6tfnm3/5prm/kn1/v6lXI91swWW7tqA9n+521hLk4Nr8qEIlOkdA3n2nPnZmtqj
NZCO5gQvJveX23L1td1xFXlxsHKDrbdM3l1vOvfphD9KDPFCZZVYTeEuIh2nL4qyGmLWecMDbw4r
dJLoowVzbRXrNE1vkoIM4TK5Z36mZzMJXtmYPSfZ5ob1DXNUOru6bOQYVDv3Y0/bFzLpWtCwhpMz
IL0qXyeE0CjGdzOBdD/nkO6mtVoPTkcMq3m0Sl5pwoeXOjUvY1y+SkkTboGnpMmY6KNcXo1Wvi+o
umVmvfYL7xJ4xkuG4p+P0NHg8y11uLV5rDrEHn7PCnSst/OmdUOKYP1DiOm3S9CweLoQuLPF1sb9
IB2TyP5CAF15CEk5zxWqv/H3Q3EiVRfPTMbY1zG3YGzS4BGTWK1zPXg+z4Ni+8gmcIqL1ZIu34je
3tVpSdfyKaPHK/UdBoJqvRj5ngCYjpc++R6ARlNuqrlmK8x4LuEPYK1/l1j+k84fk827H718jQhu
jbb6NeXmm3Y2KTmUKW7P5KrepPKnFO1Ws76OXT3VOWSKQVG2Nhr0IX1484uHfTNQ4tTz96ZuwLVC
sW4b9zw/Moi274V8tdnxFEm7MSTG0yX9qMLoTpFpz8my97yR6YKPxSUOz3jZDllA+z/6kMJz33rT
bHxFOR+ujJVQglv/dba7faTWsiXnOMYHQ7TvdPgeCZNvmzG7sfC+/z0TNMPHFBk56NMNhtVRP53J
f0b4+tojPpo6aw/yv5ZFdSzwE/oBMzBLbgytN8jgGjnv+EXJ2q/gEZaxLbLPbGd2H0bmsaGd/C/P
z3i7Ej4H9ltXMKkaxIXU224C8o5LHj6YleGEjRAZT2WK5YVPVF6sw2JeK1KoZnFQis8iL82cYRd5
TILwwqp0X7bpvZt1W/ROM4vH7sVSCX3kwS2FPVr5QGIqK1YmEEYC7+yZX62Yv3V+w1GI8We1naN8
UzUIZ1mfzRN0vUn6Ha4qxBTPyP2kh5RjGQHwMA53MA4zVCv4wJaR/8yXdTf6v2qfr0LCBjPzmp3d
8/PeLRVNvjGyCxN5aHvgC8omjlCi70xvo8ZSzQiZdu7cT2ZMWJf32bMP5Me+iaI/jJ65yZtlFwAT
xXg4i8Y9NoK5HNbpvhAHizxhM3Kv9apnMWG4wN/QuRWHy+6QWwFLKwajE9QsOZEBKLlWwUfnSbZc
K3jtVceubOGvd0a5s2ueR11z0zG8Lbrm2CjifV33FTFu6vsZSYVp/Coc8rX0YH+qQqI+zotgW53Z
BbVgywzIsixtjvyuIj8ZKQhEznGGjP5dLbDcDlc/e63QAkzvUEcRbEtiSMaU12hMoDf6q+ld43zX
VT3B5ZIVaMBIkGGvyWJKX7UxmrIDKsAYsM40ctcBA3EtwCf02tXVVkPdrhO95rw7scv1PtvorgQ/
88jaFvdOWB19JpFANRurTIhRkpypc3izBhh3kMbdUCaM2sUupakoIBweJvk5VGgRCmoVYv1DdLQX
xD62FRI40g6mnYzMhxG5RTfVP6Px6vPyGQJMBSO9JokV47oKJH1K3wE/npFTFXc2cpqGlY/Exo6A
bJdE7qEei31pBs9hJ5ChBM9z4NEjxBiq+31l4g+wPuzig2qFiWHUa+KWa8f8gDShsSAMXu2qwMOB
WGPhN+C0Z2KpUgOahNHaKtlfG2lurPQnz/FcCIx9BbBZ8FHWH2G8F5zKuRHpvEybkEXXROdAO1Kn
62oUuYnyNYzrY12/jcTh8buuHDRqQVPdDdkbY8o7Jtz7jrE+F9Sxgm1Ho1wH5qYkBAm+48jwqtie
FuFL7To7jDWHLE5/6cuiu8zEr5d97rZXaYN92SWYQLJ2zR+zkxzZ2szDyf/UwuF2gJ0lKdr56CC5
EPvlCHp2thnDj3O46VOoUFOtR6cjumMfw3D57KnuDahZNaP5Kdbf/yooL5zKW9Sk37VCVKmDzdKW
z/Bab0xqv1iPqflktvKbF8BIEZQnfg+um0KHz1u2Zxnbh5w1Z+40W4VA3+ND4y/OCwmDUwcslurW
IenzkWaG0BT7nkf6Vl6lMjcVKWK0P88OMp1ZXqRbXc3ly+vQXoq1Ii6f5sRcivJUVyxBOITVNvY3
nnAqTi6T/FTpdzKsYOns8opNAFVcCQgTEdyxT8bSnu4nlJYWyyDbtY6VaH617vCFBMBHrVD88iVe
irkavlPlsW7r79mQ3dRCmMfpAXw6iU7sq7an9wkrF0Lv4bOVzVZkM3TXnL7QgBmsDcW9JuWj02Vf
YjasQ9a7D8XQ75sm/wXNyI4SZHRQ7a6gPrMPjE0tzG1h0rmcbvHKbEKL+xHqc4bnzxzQOcYYO31T
9Tx5jnz3JUitb0ODEdvCWxbnV5duidQwvyEf3DpJesduejvO1raoHTTrWDmA3+4Nd+sI+1iY4jgv
9esw2PdOHV31CCQIW6DBDuXuwl1cc5tsLB3v0vPOhS4czAzESzzArgj1+5Vz9r3hiY7SN3QviGMw
i0QRvbzMyrksADntc9mfEx9im8anFcDJLP0XvdPCHsXwHcqmdM5i4pu7NDvsubsYX/OUjKx7zE+e
EsAGax/wzeIrJN36PUjre2l6+sHo02qKW4s1gUJcl7JUzz1gJHpPZ2QAtXvhtGWy9vCvrbXLuPZm
Dp89I7uBYJ1mMT0FlDfkLP56O9rjJrwMR4VevrOPKXFmQ2y8mSu7wxw7Iyq3iG1nzVuVsFLp6GhQ
9lPNcYR1/KFVbMGouC0Xl03aoQ6Hdb4490bsoj/sdr/nF5RBGIjwelnvy/hxaYx9bvoHSWFG5cnD
zBlc30wJMWJIFUg2tLebLolxyPdqsc+T4kDPxx42HfMT+6Mw2Cy5cQis+T53h9fB0S0Lxj6IzQda
XE+5wdNa5p6bmT6dyKJ5pLXvdVuVni4O3sR3ZCJzaW0jByjXeiqGjsVF6R+ipH4VU/baYKCfyJhd
mvFmlxynWmaXVNtAdAVxtSMUTo5eonWTxqEhf3PMbOMe3xhq2K57cJvpkOjdJ3PUhD0rLV+DjX0k
2LD+SJyZV5pHz43TRc9WFp7nvmFm0fMuM/cdE/NbWxsIv4oP8LvTXMx6RQtJzId1mOy9VC8Gi6ix
69HovpQL/DhXBmnfZw6lO7rrRcXpR63AJ3fpk8iRhZeheQ6HpzTh/i3ZUeqSEr/hLUnQ4wFsTuwv
1eTtWr6nesM7ONHzVAfXyhJrwbz1zrLVjT4zI4NIdftdZXA/LXsTyLCZv1s8NaxcfXnl+jfaxvMA
f1Zmxi6JGyib6hmqDYrZRtaxsKBvNkzcz4xz0fi1O8XIr7I5x1olOkOqnzg7oBLZFu4raa3VYKOl
kTTYt+FXMHQH+qMOeujrQl36KTd3JoTVwsiHIvmzT2uJVfsbVl2bARp9MY1rOWc/+nJ5azOqCuus
+CgyyK02mFg3DXRoJ+VPfdnuuwiy3Z8+KZ27LOmWBfN1zMBU9RiODjuGIJGJvD3NwHOO3WjQO6eR
Q0ZrIwOZNkCgAB5OPUfxge/uzSJTd0lPnk9nDg88dnO39PzS3HT96SZaPVYPnq2GQ0PncXw21uM0
rcOxpBjQPrdCJ3NBOmhSsr3RXdEjuR0KB7kgl54mEceCuW3uufOurpxvBUu9YmCzXdnHseApxiOo
kr37sFk1fSgp3IJOW6KjPvGKhn5NjJFpROCLX5Pzlvs/fCk+zS79tUziAfvGqbMQO5b5OVKrqnfu
Mfii0uZKiQ0bUTd1ZvXPwTAVVVYrgDVW5cbwltio8gNKazKflzerXyqrPQUZFSsQesAmGWNLL9xl
io1zlm+cbLyVZvXIjI4SiSi7AW7Vu6LyyClbHltWVyKplmIbLDBbieSO2815sPbAL9duNjG8djBQ
U+x9oG+kIAJFgKsc4cKnEkQ+8obkTApUZ7fyK+0f6mGMoZMs98HMOu8hyGp18JoADGOZ7zE04XwW
ubM3Uz97IdvAYStvXzzTHLZJFLpPBUqgXScBjH//IxCW8dBP3FBk8GM0yWnUZnCImvSDXP1qjGIg
B5/XoQ7Y7fKg85j0nN/iorZ2oMZZgBRLb8Vdr/xFn3jKSY+7dre4CBeID7ildeAnmu/DunzOnGjc
weTEW6q6YNr78DDaySaaA7AbDWHl86mgBJ7fdLhvNaaVwWuFJrF0tkenpat2bU6wAa4LvstlH8B9
pfs1afTLhQELYMEWmDATNsxtUfcr9S2EGZtwUlel/KRAm9O2HX64pX/jTFgSxgA4Q+p5N2kErYFF
i2HS/N5/4fh17BbnmIfVhRQLFzsS07Jbfpoaa5vh25LxBtG3NXk7x4xvqC8c5hrGFTTqgkKHD0+4
sjUwN2h0boKhEzzgOzB1Sh4ki+mV0rBdH0IaO9K++BrEg4BcK0agaMtaZNreyaT6jsW8fFNKbhpH
HyI02Ldwakk16jdN/EQtH5zveAqqdTrZ1EjwMVs0JMgbjC2Krz1P0SCEkZah2A5LeSN57qAMK798
sMDYNc5k0GU27M0OJECjiWbFmxpDK5YaWxTwi8zPT2EEqGgVw6lfQoItugnN+FSMT0iQAEEKN/zl
5XO4G6vgnAJKWgCTgqKskQVI23FAtrrNmEb0w8T6AYWs48Mka2KJse/ciZaHQJnuMs1mEv3FQ090
vZOYEAUA5yw4/JSa6cQEYq2xtgQbCiVeBU7IsXKWA+fyglNJAxhaZvFzWHCsH6HrNTkK5H2nzJr+
jd69s7Q+bwEzNb2iPVlmtfOAT4ekkaBdWXmzrfzTIB1aInEf4+/Cn/cIdspVr2lWyFtuwZpwLZgC
R270jqHmZyTSbT3Jmw8bnPjpV+OXr5wI0AJmj1EFrd9rijZn6GZ4wcZn5slIx4S1pT1yBL0lA0Gm
O1K3BPFSq+lcMyjeDY3ram7X0wRvrlneHqjXB+51NOVrat63z02GDNSkIXjbB5oJjkx16hoLrxu4
cPM2gg4bIMRpLK4Fd+d0jjk0pj9CUGMFcmx2P4yagIwV0PeomWQeyfKd7no1g6fOqB6gsy1S5/eT
pplnzTXjUhfMjSBgPESm85pHg2Qz9mCls/shNBvdaUpaxD23EU1OOyDUASj1DFLdaLYavxp/luat
G5zn/LYsfQSWyjsXLJuR38usOe1QE9sW6LYW9UAykRHWVDeROp+IHhgt3XbF1mgxLROi6vsYAscv
zu3SwJSVYp304ApyefARb6DJBXC1bbyh1cBAS9jncaRrBOwcWX11sL7xwnyjH4IvpubTO02q+5pZ
j4HXEw+K3a7wnGquXWjCXYC6z6740GrWSjPw5A+4fZoDxPjUYoEK/XI1aWgeeB4rb7q3NU+vWiBL
s7rx8I9MXjP3OfA9ZtZS4+Lw+H16LTShTz3pEUcUmK+m97uaJyILoJ+23xMTq0pz/lHYcD6V3eOi
+fuo191IFWdKPD2PkC1iJSf3sas/KNXkbGXzUBLpVMEcPtkDz0tRWb/bTUKTaIhHXycRZj7U9Gth
066JKSwO5FGIWs4jwFDciOLOxs+w6947nXBwdNZBycWhsszHm1yZj5RIMRrU2YgmHp96nZZodW6i
1gkKqjAPGZGKnAseIBBuzobXC3uG4nCiowRfvSvOFl1VG7BqumoXbLIxIqy1yI/ai7xXmEo5O7q3
nlbE3zmPUptpdfbDj+l5yTPydjynUpk14o0kjzXozEim0yOdzpHUOlFS931Io1JzzZPHxOw/fJ09
KQmhTOqGvrLexB7plJiYSlHAy+ncSulhRR4vLXEWX+dafJ1wmdIGVPK/yDuz3diR7Ip+EQ3Ow2vO
k5SSruYXQiPHIBkMzl/vFWXY6C7YbfjZD11oVNVVKZnBiBPn7L02cmG10OYKw+R98HxIIx5nqJWn
6R3vlJd35r6xOdPapPowkYbFlOe7BoNNgNGmpPQzIVCA6tQpDXn3mmtXToU9p9c+nXgUx9CWiJ+Q
0vXlzB0cU88wyx3q/G+1rH28Wdr5U2MBwgYSbgbtCooD1PrAMa7mTDhag3VowULUCQY6pevam7xI
uxVxpje2Z3bHVjfSp9TqdklNNo0fT5xK8jMOCGmaAxVs6l7oMdbIgCKc6ZzPcBJpFOPmKiscF3kl
+HTj3iyhT9aj5cGidTDwBeSc2YNi7ScDxhMrSIhOagmFo9lFljPRVM1o3bp+S/BmVvQrc6qOAyPq
ZwSbDuoxUzsqoNjmmmcbj3+5xcbyqGe6ca5exgDsx7xUDm01AHkpaFzZgZrUrFyqbJSJ4HNbzdH1
5+DeBmgJXtcxFL0Za29LEVNgkrECh3cAyLtQ3DKRbuKQdMAuD1dFCrWgUiQ6Dc7t4sEnc0r7F8Ej
AdT9sVPGTwb+d+4j9pzQ/eTqV2xER4AmYYRg4MAG15of7GqSsEjb7yQYHkLNGKZyus5Ah4uheS01
hdjUPOIIMDEOIC7HmlXsS55YrvnFOSDjWgMUcEFyAWi5vDHcKUIowzn4Y0PAQcZ8GROeQr2IUHcB
lYzhkm4kzvrSzXkVewqDMeaJSMYNiKkj2ix0CDOCmHaW6V2jdmfb40APhUNI2eVXMsbPAxA0/GYf
+mAFqPXeKJxTcWtCd2UX9DX3WXIYrfFVaFojivc6fFqoIVVNW7Gw4BwK+ndrpVnSpiUhf5TNn7wD
iIyN5pwT5rpVuyACIh3F/I1whBvW98Fm1HhK3Ic71xtqbtg0Cz3NtO6AW7eact1o3rWBQ/KkIhZK
Ur9Zjl/coR1RD3obtFzjnZgxLEOaoF2uuWn5wXPryeamBbKda9p2YcGbIVpkXtuguO3JgQFLZ2xX
9sw/NK+bufZzjXaHrbSE78FLPFt02DTl20U202nud6kJ4Ka/NwGC55oMDsziEmhWON04pgaaHx5o
kjgaIQadFkzHygyewfcMWCchSrLaTab+9g3c5PaURnvDZRsY0/otnlinVDYrH5B5BMfWsY1nwtq+
qkicAoDnpiafc0ZuXCe5lx7MCmMoLx2QdAUs3e76EUEx/HTpWTYeApJry5JwubSFs55o4noIet3T
DPZYQmNXmss+9Z3J5ffJyaZqwxR/Z4bOicZgsW411T21W9jSLJG0np+8RauqNQM+hZSxw2azZcRm
bxxNiqesstcgL4niTXDK1FyuA4eI6JmmN1xva1NBNbwNPFTBpibRRzEGJnM6yoSn6mtaPbOvN99Q
+R7RKjFpEKWGoRDbZSKT3Qms1wDs/Qj+PgODTydjXLeEc69KQZxZbyRvcZJ9qPovFCwcfd7CFOOW
A17fCs2rmaQgmt9aTd/vvA1Nz1w2xw40v6UZ/RGwfm6ADsJ5/85YmOFZAP39VLTnTDP+md5Bz9Tc
f9LkxY3ncKYXO+wr/XNHREDMzsI/JjSgJjyJODsmVBOtssyma+nsZ5+kgdAEzCgYb2PrgrQ3GFCI
dTKBR0SByCTUXq3sILyApBLat8QZhA4O+FonHLg666DQqQcyWHhQOgkBNzHbk05HgMoJ6WPo9i36
qpQABYsghYkECyf8UxGvQKkSwIjOAdV41Nkb33JvFPm4lB7esepCe59G5Xusv4diCi8EIu/MDBuA
MpPVZHvhyZrxMpD3kCe62Rqou9gmCyLT7fY2Z0hHdzHVeREewRGpDpDIvF9gbSdqS68nX6KzrwNx
E4MidMiZaLPgxW4ErxY5wJdBZ1SQRHkyh+HJJrwCIfgZywopfMQHes57qFMukgKGzELwBT5uiLl4
9TczI4k1jqfnQOdkBARmSJ2cUdNO9NOBsGOdqlGim/V+8IfJjUPoRlzrpBKXcm9uDNgKLCYCOkad
1JG04gv78v1IhAfkEcnU/E4ELSFB+XibEzZ1XOjDmbmAnMJ1KqvFs+rZvmqdEZIRFsJhNW5skX6H
I51vc8SXGjAUaSeClyPCRjJRPgSEj2jsoeqHJ3xiv8gpgGe65ZfQeSWxTi7JdYZJ7pFmIlnw65SA
E2feA6QgxANTRF1V4V6l4tOSy02KPfvEuRJucXA+a26WTk9JEgKwFIEqSNpfUQE/jsHwJCBq9SRu
rikoVgyEFkJXM8jHX63OaKnwilOKjPXe1QkuTGkdrjTEVdBA/yI3wMIwyRXW/VEW066ecehCIMxI
MAxg7D9x0t7YLdFojI4e0tF+slCTn0zo9oX1DkOJbOqcscZIVuyp709ZXTN1CoLnoSWewq14mgJT
zKhZjLmmMnbOUXn9H1PTGhfNbSztkPbQ4wCexyToAGBUHz45ytkaBewlIHehmE8ZKEhfMyELTYck
xxCKgCZGLjUXdYmMHNx+xkV2h/8vQUCAHaKr/tQl6S6OrO4nERF/S0AMLvOnAkRlKaN3uHPXWTkv
HDoPs2ZZCqCWBB3S/CarTJgHwzFPZk7Cgg0Gs58MdUgqUgoBZLp2z4eEmIkkxb0qx/lZBKyBKTKP
DrBA4eQ3Pd1Q2/dulw4fVOAWHzUQ4byLX8sY6SPdq7kzn8k6nNckMyqO6uDqmIe2+W3EdGfNJUcI
nVnbuUU39WUVy1dW4Hcy1Y5xQlfXe/QU4Qbg8Z0X+ZcU6BNzxOx29l2qoZbmDybGtZUR4cmFhQHa
sg5yO/5iKhnLm1xF/cExRvM4tMFTInb9Qp0tJZt8xYGyicxsNwTgUL0suUR65BZGC0U7W1RW3ES5
Oa6EGh5gxL63tkGgMb2WXAZPHd0RGjf+a1hNqNl6ygZ/4D+Ys8l6Q8XdkmWpY+XtmKcVm9ndbKwN
6ULPaqnzU4xOfYTxgjADGItOAzJ4GB7qsYEvcB3ErIOtJRG9k4tNyaVSMBSlvKsuceFcm2Y+t3EA
O0L8CbIJ/26hTh5U7HWmx2AxXNnQ6hBzDOODX6hHlCAfdkxSnlm5rwv8hHzCEVVnLLIJ3zAEXOsw
F9PjX9VDby6HAIkZagRybWV66GrUi23M1r1kxX0zJ3d1F+rjeEMsy6zpZbduf2txHHXtBIzoJuN7
WHshJ1tGGuOuLyQKO5Nak86lD30bcE9eVb+qG+97bzgk0gHN3aHWmIPmhI3o/S8bc1eHy8ownLum
qeUucKr9nIqv0QPj7KcEWFbWdRzyR8EoowV5v5UKsmw9VgSwVP0Op+B7A5WWo4q3tE2PXhtNHEd5
vhNRfvTK5tLlFKqdmx9Tt9mUMC+OXp3fVomTHRb/kCa8tb2P3AUNH0NweTA07zdFIbxW9PVewxRi
CAqtduchp8FwD+M9YIB/xSEHQbirn+vavx9b88v0kvfY6289RIOgWWjDTGCRF4Ir0+xclklLcw7Z
BGjkAxaVY22iJWM33paqfgYR065d14aqbJKc6lonJ+04rHsDW4sNaLvD95fN44Ma650lPBxvdjav
LGM8Irh5DuNm4GLswP01ozvsO5j7J0qrPt05Cn8PQvBDmNnVyWjcbzABF+n2B5Ic+SiNtQtoEaB0
qy8TnAONy0Wo2vdrR/mXpfY8ABWMj/hMsrGszVx3b1ZS3VW5/WYS1VvWt/qKOM8M8BYtoCWPiVCW
YPqIsTmCOv4O+5afTMySh127DNcdIquUy3MWh+GZYEGmaK7/iEW2Hm/sZcQWWb0P0L3k3Dx3MWqK
1P/BWXZti+nBQwW06hogI0jB7bVMMKU4FTdVL522Iux2/QiDsTWdco9I+xz16LBjRjBDMh8sZiR2
yCLz3Xx5lBawUzJBGDnTCPaHdB0w3owWyU2xDkbCDQ0ABSXgfids1nZ7tmrKfMMQ3iaN2OQlPCym
6ch5il78qr4+LG51Oxjl55IjYkqc9k9Em5LfE07AyMAVggCWe7yF/LMh2RWjHm50xDQmgkihmcFL
hTDuOjBeYgaPcXTOXl2adGuClGFsi/netNyaUOjkd2gzpkNjnWwMpZ5Kr/LXyfSVov3EasPHh1Kx
S71E0lsJ0jVSajLFyuFpebJLYNpYI6y1NSfMuFRAmCUFY4MDZ5zLc6aVKnPUvtsYiaI5f51sEscb
KEAyxKMb1tHCUdBiV5U1MhYff2oEgJosiT9VpxltzNZLiVvWs7jxc/FAkyGtB3Li2xuWBDQGcShb
ZDJJxhmSADFP+DLXZVR+ltWELb9T0AIrl8sV7R77dzTcezK6o1usnCxwI1aHsfzJIxeNXUHSgPON
htBZF0Qi+3XV3hSE10+N3q28BUdZxv0lbeDLCHJzEJS2E++dF5dvRN9tTCu7ApznrY+J70G2dU3o
cOyGhPKUImrnlhBBCq5WWe1fuXhh6nVIRKsMgD4vAvL9FuX/h2mWEHHmdJ/SpKbH0HFVsP2TkK69
q8sWaoGsql3rPwnQ6jdlGEeHuvsZqie2+wMkW5/EI3LDLOBRLvI9r9PtNSqQnkikdDg7LXvOkJSv
ogcw4dQctIqveWX7/k/DtbDhyi0Z4a8GkQOsS5M/KFduGkP3hN5za8ZnN/Gd+flCHyyHtJq8Si9g
UGOJs7TH0+S4YmtnQbl1O4BYtaj4uOSrEG+JBMNg5Ycd3TM1OLtsBsU0Z/eh451D4Z0TxyXypd1k
Xpwz9RJfFbQQxslIycISRU8Obryr4hvcqIgxspt0ynLEWhGfTxfWQXVxkoPJvGKfunekRNxWTh+R
iJVLAmzo1DPHesKCgEpvh454Cxmdg8118Vdo4JRBQ5A3hyv9ZBQINkECm8Fd3qkTQeuraCawtSfb
5S/N6P9Xl5cTeAj5/2eX12Otvj6qfyJfO//xZ/4rW5KLrBlF6OtNl0htXET/Qb6O8HIRK6nh1f/p
2Povn5f7b/zrPg4Iy/L9KNJQ7P/0edn/ZjshjhQAjL7l2Y77fyFf/6WR/gftv22GqM51wqWH+p/+
xd8IevVAAkJjoqhIR8KCIMl9JbWQa7ejxzzSPp5T/I0MI2k3bYVX/hazhSW2yNYGgjDB2G+Faqhq
k1/W6ns0G0jZ++SBjHFxtAJUnUXeb2TwWfcB2+tMSnYwSRppzsZMauJYUDS7VfHOro8ZQD5WWCUY
DVj5uizVfTuSNPcP381/YyP7OzFQf17wznjoMC45PL2/fd6ei7Jr9Uw+GxFDkstCYqGG+LExsLX7
NiykzHerbWCPl6RNqMvt5H/5DZy/0UJtgKWBi82Cvzg88vBv1qI07rG3pv1MZ7K6ZC3m/1DROBwM
94nx4w9aCH6TlLl9oGZ4K26g1oaDmnk2XtsWvXA58M/mC1MN0lp84mxIhWP3DuRaCNzw7eyjwFbm
HRIa8hAw9qz9gC4D8O9rpBz0xiojMQd3/Sr9qRxGPP/6CbNC/9kHoz+gRnFin3L4v/zvnxXjVSjp
cvQt0GrweOtJZqfYmnVfTjDonq7YqqjL65wgSeOW6JDdOPOJu5AzwiFii7xyrvKdgggVptOmzuOv
ZrCzg35aZVO/02Tc+y5OK5vVh7kufvNJVzghIrXlDE84cnH8zPrgJMwY/YSXnpVrXh0Ub4Sjpf46
745G4+fbwWLG4dJApBV77ZqJoGc/9dZL6kG6k9XArJ+kae/dMpuXv6CM6BWWGs9bpSeHybdZ2l90
+XdgWULGgBZNck2Q+8vA02IACLvXZIh/YyP7LdEJcLzA61jE++LWd81zU7Y57W0WOCaVYU1yEvS6
AKAnd9ASeixYkHc7MU0UWDwYAABEyHv0wOdGP6wJfNdkLbedQNYXuvwAxI/PdXanDPOhVASr9xO9
LP1Haa+bq6SCZGMWIZoYkfzKJf2lB4SvcXEhVszvpNB8gElB1MvvKSCoVNLD20cRQgMcgKTMDaZB
Ffi+Epx36QBGpr+ZVumIGsoBEp3QBaz4gb3NxW/h0r0MfDnSQGAxj7GxtiNUcrYv73LJyNbfiRSJ
C8XpNizFt+Iak3fNrQewkdllyBYBtKGZnit8KAawVlLufeLwoBRwvQDe8JbAqdmgY6P6MT+8CI9S
LDUxiRJpPcTDV9CVqADiKLy4tSt2JVlunusODM1R8jiY8rjl/oopumAI2fYG9M1h/G2jYzvehd38
LYnOdQEiVgsvjyH7agNdImgQTxR4tlZTy06p4A0lU40fayjfSx5Zm0+8svpfKkdul93cNgBvetpl
dkqqz4DIr9aQNcQwhogem8jauu1yCSWQ/6Ajc77xHyNN6Ui6CGZWQlIZ458LCgwGHxO7k1nYP1p1
xyW9rTsG2MhIiLexWe6543PnajZ5PT02Fr3LHqnFPESA1T7s6lAn9j2XpG9Tf+f/+m13OYj+0fSm
X/YodC0nxI4cupH5N/bxLMyij2s1s7oGyDLta41uGBBAz2w88CJesJeyLk9Fat2ZUXDLhnyLnf1X
R6/pf83uog/P3i4zPpLU/2VM/DtmfOPYjyuShKpdkVCrV/zcthGXRpl/SvBo6nVaeBsdJ/+dm/Qz
074Z1d/NEBGXJaCrK5z7yPNvF6QJSWjcxjU+FW4or//6w/va0fdPhyfOI8ckmIJK0uMx/M3xRzrF
LIQ3IYJs8Y3N9tZLnHs/Rm2WIrLRx+Xo9K8pA/KeUWqVxI+umf9Gpccok0sAd2FGOAMyZWJnOYRM
Msypo2+npPxE6uoAi3fvkVv8Al6l73Gf6/GnLM+9m3KgQl2LcwmpckHamH0urXzF7XihK/7peeN2
DGqSlSBQjEP6aRUBMPHHyRpuY1e96geW46DgV3oojem1HLPPMS8/o9E64dU5dpAQRh+DS6deU+tV
FP5dJvl9KEn2nt28Mte/d0b6Wk556YW1+dePlQrnb744VhWHs2VhXcMgj/dIW2D/wZHoF0OV1H6G
VHQofvOchKo+WNfFqa69e7/ENczSMefkN7DLKwUGjfdjntBB5EKeBMX9YIW3Cw+sqcSnN9YX3Xsq
Bp74AMPSggK/Uk7wItsnVZS/C7IIhh+6U+5496n+yPFVdcHvjKYaf4y4+GH9hInluNiMBfVvBDlx
OwtSizNfB3/BprW94qf3giOYQZTfuFxkjUAtbl9pkRCsd2Y8XSqtt+3vFd89TLT+PMfQlNO8s+kd
8D3ZBdo1QyIO5f77mi59tGuKZBMV7bgderZ4VITLApDE9Uc2CMg29Hz3VY+6t2EwgR4HLBljnY3d
eaceIOfKn8A0dsmwrFN0POFMo4oJpMWIEZOqtxhHc+jkpiMVrusjQvkWigHLwT87JUzObKP0jnhC
HATdU8xMdDiWQcFcjtMAdOmC4ZMUNCD6dcUlCJpOPZEfV6BWBYYYf0SCeaKfgSZGif050b/ZptXr
FBjfseO/yxGRAoGZq7yJU/YNh8lmOh56h5gBx/SmTVpc8pnh51h+50F6iEwW9wuUpLfJKpHJNMOt
yvtnikktdw+YGLnkAWIUn6+VUTfskFwh++VjsIZdFfqQlIvxZqn+5BF9ZGlSl2QqoSmaEYREJ/JE
Jf6SQ0OyhxzQkGliMaLvOxr6Nl5vhTSHEwnb2HqInES+NAYR/S6X1nszpgAuSfRlLUAQ9ivgOWHt
b3uKFsaMNTNc/3EeYHvMXZDeqiA6mMv7nP6EmSe23YKowqvExAFYP9iFpydm3afpLx9uzcg/y/yf
2oVblKVetRPjwY6Yb0zLTzo6+GKR4lM+VN8y4r3HC7nKRvslZJ33Q7HrLXC2CZW6tZB/1cU1WWT2
NRvLBwff7uTaCmI2p5ivdUlWNOFLFm/hhLdzbGxcDk7eXbwhXC8u2uSe9MVCfPiJNK91TVad2Qc7
gCNtzUWyjSxx69hQLIttZvOo/AFMLuTJ1ZI2zOXmADKAiWfLJG9TLc/Ck8eyJawshvLsdpOggCB3
lFQHeKAxeqgqin5DA3BaHRjn2vAforaNTwaxHOy2JPC4jNQ8Vf2MbZpxlpvhnmitFe06pL6t2o2T
MW6cycB4wgMVHlFcAk8DA1JvVTRbT0cAMMWmiUcWbGy/sNrfaZ2m66REtrmY8sGzx71qeQmKskMq
5KpPVDssVoScqz5kFOgv5YP04+95YkDDJnAoLXTYBHVv/WheSyw/MAMcOKOo/QyUTICh1t3yAiXx
PJMFcpkueWWjypJntDvmthEpzAOcf1jHFV4yWpdOysi/G1VxkBleRwHSn/WEvEIaJX9JKZJFM38T
7ZuO3niOWY27vK/eHa+SN7FsYyi0SX4sRpN3d9TFLW322mMy0tfGz4h9GLpQuqeTenQ1OBajS4kG
eUbxnvFHCE1ucYHgk+jzbelCsewjZ8Id1P6GJBQdMvErI16RpYWElLu7LAmLk4/yd1yIroXwt7LD
9iisYqf67M0uwwrH8ng/zWSwOKUb0Ui0yi2P7toL5p0o0x8UXIit1R8An88cfek7Uq15JUKTMTyL
bUhRKkg6685IKwfH2FkIy8azsXagNR+hQ4ERsiChD8FjIRZcnuAdsWjM0a6wEVawC/dOe9M3zsU3
m0c77z8tcxRrhO28OFrRlc6fi29+ZBM6zJabFFpXTOD+sptn94dRPCa9oULHU91Ns/9YdQO98fCz
oi25smPmA9U8AjezCfgDlJ64zY0n8oOj6wPF0EkfC+RZIvRSXfUlxrgkNTynY9qd7bn/tEPZ70q/
5WLNsCIaoh2UZ/KztY4otaIXP+NUCXwtcSbJcjXmYPnTqbrxVEzmqMM91mqsR9UzWDV7SGWpxRRf
y3Ox0jWTBi7yPqgWmU3CXeHshf2lM2IqsBzDi+sIVq3J2A0hVXqehXXfur2uD9LPcFkoIvNvqiut
VEQhploIV1nrjKfRwzGgI39i3S/zCS1chcr8NbXMka4hE2v5pKJLP4nnGajXPvTnD8u/hxGeQAtA
e+YzyUmYuM8Ng0nRTcy2qvZdQQ11C3YWs1p2CoaawrhtjPxQt5zusXPRFyZipRcxMxSyJctXivcK
Ve0JscI3lOb7YibrebAtNs10ovSKDfjAqBKrVrfy7erYZtWZcmgrY3h5vYN2vkgTtEtue5aFGNAK
A+2qPffV9sqjhKtJSyRYj+WQrmqL10UkotkQwMuQgBh0YdT4m0Bmlc3Bbptzr1pvw52OS77NFkUf
2kILO9Pc3c7y2VjM56a9N0sfTan/M6blYz1NT6RpZGu7b2+Yodx7i/3tVmmnnbt3ciJTYaatnSwv
cS+oZ0NqykTEu2wq+OD4vl0Xgm+J0jEywmtYIYc2KUtMh+MeMONAT/F3WJAHTI+hHIL3ZhkQ44II
rmR0Y/f1s8E9fdVWxc7Ksicr0sSvNuBwiG6Z+27chW5QYTSPwRQ8OFJ6e5mHy7Eoq4PfM05vPSDS
Eo9XuTSI3arultsCEkbQ72pJ3vwcZXHjIkoL+9BcNwZCtdyz6Rq7SJmblvtuOrIQcrTKRU8Bojrv
thfcm4IRBcUEoKAprF1iUP2IJhfc6pt+p7y7ZHyUiGyhPljONpoc896tzLM5eNFJMGVUdDyDEda6
ktOaonUN/FDBXJQhHZbsipCJocaxK0kn1IouFRuQTnPAqmOCyabqNmS+B5vA6XB15/Do2N+bTYGf
ass0hx87xOPBhFvbMqhhWy5okPdwF/weVUhUb4TyaeDMvJHFZGPG8Dg4FoNejNPX6cYDYIJdD4C4
HNyfOffeQ62e85X5JtLsKW55ZjR/kBNaODxzG0bnvI94YoAo7wEu3YjeJvsndI1NaRm03NZ4JuIN
V1udnLQg2bC4hJCDbB0EMZ6Fm+WX0bCD9Y80x01BUY6wC9mlK5nYIwxlhj58jE7xGLp1sWtyPIqY
PM+RwdbcdR0sEJujIBW48ZddMGUvo0Hbyh7f5hovjGh23LzARLo+FFnuNSTDc1PJb6SPgm5CIApA
x0LjGaL8dKxrLcmpyAZGYQpfCqrk/NVaCCgg5bxhbrp8JgF/m/PjQUkmaHGoPmULlENOpXsM23bj
zcoicYghUQa8NkktE+OTCTRdh0k0oAQm6V5KUPbrMTSzjS5uaaoY73Eefv68jJF975aCw3OAcci2
yGRru0WfC46zN8d1aeCJcdK19TlXzhccamvdyI4QFJuyLh8JlbHabi9U+5kkHGZJnB6yDMLiiIws
VR6JGt6nLVMSKMQMTHQ8+6AGdrFgjhqqsVgvuHrqctyRuWqujVC9AQmBIugeRkd8zRbWxdoDf4zU
YMzmDwg28bZXIPD8LJEb5OCXvxQ0ci4eVddDHqiIrxfyzu8aa9uYM09o/qD7vMPK9DNHJJS6PvIP
P8i5KKf7AdD+Yi1bmrIGfRXrWrgo5OqWMUnaHv1MPGRxixSuB6Gs+ziK0qHIuxdU+wyACozeneG+
+KJqN3iCp61x75Rz9oB3JV/nvfuZ46uv6rA5c7ULDxzBOYxALz6pQbyNQc+eETrbxEMeUBLfa7P1
bLw2vFvc8hz/yROcTWaqg3kZaK4XGgEd86aTNLxsl84tOCJOcvANazIaSGmpbToqYUux6f+xKjdA
s1tgM7bJVBg47AJgMjGqfVRe4qxZ6w1f5r41OT7NlstAY1ISFeYdc8iHZfyLNA3gkCCuopk7BPta
1+UiW2gZ/Qh0RJPT2AzE6WUkuo5c/L4hR5t9ofU5RCyZPqgI2g1WwufBZ5LtxequReZxXPKcC+hU
sVXL4JDQBA0CxK1sG1w4xmmjRPxU4SOMxhDAlCKwwZuHlW+Z+yGyY6RPapXg1dEGIY4XrlsQT5BW
tIyhx0sa02sRTTRvDdjq5mLzOX3r1+eadlMhRMVSuzZme75Yqp7opzQkRBslqs+lClHCMkf0YnrD
k9k/9+VyxpT6qCBJStF9jjTAVnVT+0998xTCXzKaaBWoHIcnU8dVGd9PZkH2VQWIE8O3jQUYI6zz
Xgzeg2fYv04uecBR9Ry2Tb5eDKpIDL0/fUt1E0k1YThdR4V9h38GpgLK5D1atqzqqC58E9kW5xKB
F0811QrfiUG876zNyM54XzikUNdY+DcFpEs1oM5KQnT4tPrU2k7T73JByBhlXzMAK92Ho2538ocp
tcW6rDNMEu6yEbKlPvEeJ6kIRA/loUedpeZGIR9uwRJV2Ef1as+d5ttzLCjXbXSTNOia6ukDoQ65
28l+afeLzczTL+3gaIvoNV7wWheNO247l6FsE08lBSgnwaSXWFUSA8gIkdgZ/UvnrKMG7y7AHK05
7J8bN/+TUI3p2gciKvh717aOcVE8OEQZrYwye8zmtr2oLuU67oMppjW3FTM9d0TIj/7UiBPWsW8a
iLdosMu9KcctQe3+yh+Tb7euSC+tfkwgFZtAZaQ3N5isG3rmNZzTXVlRlAXVcYqG+s5wCc8Sffo9
eOYaWzQRA0W57KtmIPo4uK8H+u818PRYgK8mFI4xc1VTOFUSIgPWETOovzx2BZOgIj/36dj7Yiep
tletYusLUKkxfqaqV8RlbaHKXp04njDo2d6WlKtPKwh3gFbJm0bRzWyJznC0sDiNGsJXmG2k7T9y
CR3Y+POdKpduY8f5qU7919aFott6c7bvTUivhvGWFeMhC8IFecbCpa7ud0Pb6ViC6C3hIPQLqpw+
bZ6LUAt9lmCflz21Z5Y/enmvbZfItt07574M+3Q/LvmhGGiMcD1PQYtHpHg2yVnR6V2ZXRCj+q3K
nU9zm6OwuJIM+c2mpkPVyerrrU/Lp6DwrFZxkvXh3rF7STahhuUsZFk5Ir1DurfFuS3RR1SUhxRa
b33enb2WRi+X/A0QhNNQVNfBZXBgFOMuHkJ/V1oxkvI8nJ+Vmva2leF2UdMOeMyb22yjrr4LApnf
5SV05AytEhRq5sNp0TMTzi6F4b+6Y5VfESuSoAE+pEfdyhMf7hrJ+1OnbBW5j2FENS8Z6hBuYwk/
jL08G+zrSNbVyu9HebEH6490VUZ/kmhEtJGPqsH2FEh1yCNQKzXhcKTuIFRO5a/pLcgwEt39bPaJ
6/RUgeKFy9ntDPW7IAs3DBB/DSilzgFgaUhT1SYxo2pLzhjWS6ybw6/OdE8DiZA5ZTCeTf6VKvEW
SRCy8czf2I73OKvlKHMQxJIEIIQw5I2g0mFb5SUEuPk8TeEVzR6oX6t5LCu8RpjfcEwb8f2S5tk+
iIy3Jf+aiz9t9UY0LAAPGSIJJmBk7QZUvz5cEqeYNsVyCZIYEX7UbvqKpLwk6rYe07nBoneCXJ3d
OJAbTI5y61sMoxojoY0H72wgvmBvWAxI6YOkM3WbtH8TI5uuQc1YxTN4Uzzst1lZPk8lL12+5PM6
yoc/vTkcZBIy0S/2ON5ovydsVEU5Y8zMXhbbe/Cb6QP4OPK6OJp2je+aMC3yZjXL6iOLn/BfrpY2
2QhtcauQE6zzed+XKOXbPt8ERnUU6tuW3hdIHLI5igEx5Iiwjbuvf/SBW9VOA/KlJR6oLUd++wkt
UJi42ZEqeerfGCdNVPyWcw6sXR11KJErRWxaItrTgqcDHfEXZopxXYkwQ1rkP2EBSinIm4Y2Zxgf
VXDK3A+XYMedMbKVVHb+axR3pSJwKegZrOB34tx21ANpQ7eTgLDsZNpmyCUJA1i7XgrL1diBaN1b
9Z80Q7KZN8OpMN1HtymIORIO/wUTzBFMtk1AiT+AG4X4nP0WmW4xD9lmGWLMYUz2EBnSTXbw8mSS
JUmsQAlhI7O3rh8cZEQ/LHXc1zS0Sc5og70qBElHiDvzxn5OKi85atV5refOnpVGiPFNWOsorRbB
SHipWD1EUOzxvHzKMmD06IlsXxUNZ0F5sS15chKFijIxHpHyekibmBkWIDF6GBliSg7+TBLi7ED+
yPWNnYZ+ywywBvOFloejvvGYPY4lo34b9MaEWo9GKgGK+qHmTfCWhDB99B9BhRz8O3tnshtLkljZ
X2lo7wkfzc0BqReMOcggg2Rw3Dgeh+fzPJp/fR+jStWpKpUEAb1pQMvKrJePQ0S42R3OjayHvOX7
5kTLItr4RHhvWv/4YDm/mXXGLcmq4VcFHd9JnU78BP34c5mLbVYgK/2YWEFSfZchV/YhxM3zPYOq
QPkxmeVrPpQMWDcu1ueqi4x116FkxNn81mccvqxoZ9LdWRcW77K54SUPjETCX03JRHnpLy/j+MN+
wXamj++LmaN5By6oGJzk1GqyT4N7TO6Ik6IMDkvy6qUp7QolIeUkyWHI+4MZhw7dlng7lBFPKA9r
Ns5sWyeCiBmr5d70w7dB7z1wZLxpexIMo4GaD2tZb5gc59xT+zdyHNxyFr7fgETUyq68fdDwa0Eu
2WscfxLzudfzCXolK9AgROHBwmHmTvPZ9lxgfyN/94yfNybaUsT3wjveU8amxRt2DSS7VU0OHKuf
IwCPmiSJLvTTuLIGyz5tUYDqQTk76lE7c+7UIZmcwxLM9Zufeg/hQOezyxoWXubwElRQLpC6L8L2
lz2B8G0dRmo7sjXAZ1emldyPvsqzY54QaWw9V10PscvO43CYc1Nem3Veb4Q2O72UBAJmMiSosH+k
Im7tloBPUh99HNeFOgWGBEhJrt/L0eaZoii7gvxhna2c/Pe5dB6s2r118sy5Cuf4aWoymsb4lBP/
pgjZtGNGifca0lTmdRwQyfNNvfPgzQyDVfJDP26lzXHWbSv+uweztcQ2GjFHMIRYGmPvYBuwmLTK
6zraBNFnNZExaCZ/L5rme5pKf79kE8jQHo+fSLqxWTpnX3OeXpVDvpsBhF8ZLgpXmtiU/sOKPGXG
lovt3ZWmG1DNXbd+aa6JyNALTvYJn0abvMIWkgtM2yX3V/rNx746I0Xsifmqq7dTBkwVV8swr8dm
5P7Um80qmtgKGPm3ds5xJqLjy/LGStn581Co889/chQNPmj7iid6z7LRSOOqe615kxROcVEi++gk
9lPP5ywaoHdJsTzGAv7qwNs45Ip9VaAtpmV461YcBcjCWanQoyofE46jNskCUjlXlZpXNjymPmw0
K56YzBQ2N5FHWasCF6OCS5/zNzCux2JKQ9e0zznXZ85B9YTgQze5DQMHm6ptvryQM4OjP26oA//O
p/peepBPE2m9eEH/lCwph6V8tteJnSL4LNBrJL9LphFPZD0+O7AkK+53t7VLqEWxUhSzsOSmYDOM
2r+Ubvtq0dCfR5iYScSVxyQf0xftq0pj7i1MZi/oRfs5l+d+qXZmNt15ZB5lBRGrgNCMRdxP7r30
u1cgcZekBViWb7U+uqKOcvES+BeY9o35GfXqOlpKcCG87Tv2S34sO0/T2Uq3ulhR9lubpr60Dxp8
oGzIVy6hqMDb+cK5Dfv5NsGo/c+NUvs/skkJLJkQii0L6+dvbFKP1qCMatikBkkBH+8Z5feVx+NH
Wtj3kctNsXBwY4zqMA3DdoEF3Zb3sGk+krAG2+wEF6PzLxoUVvr2ySjyU7mEN3Dtrkw+AKrsDZ7V
dTPEj0CsHlWQffx8/f+vk4K77+r2V/Hd/bP+D39WdHuTKO7/9z//u//1/w003rUZsf3HccKn4qNN
/n2akEQ7f+Sv0HhbOISrgCGbeA8meYx/TRNa1h9E+fgXghSG6/M++r/UeOcPDpFk+6TnczTnz/05
TegIW2fiiMT5oNXlfydNaJm2Zpz+ORJhQRAVPkFfvmoPgL3Oi/zJuS8a6RkLscWrOgcb4qhzNmTp
oanogthRHEHSGLqdTZp6GYC4z+R/js2SFQc3xu/pyreg3dcKTSKsgvtJYF+4GBJctac1TjrFDAFH
ZGCuIMK2ihk1C1J1ZSutESxI3b5o0nU9dA9M95KkoZXV25hno0EFbfTPxJvZW4ymnnM/DyDbBGWB
V/fg+sYT5wkSw8nw5XpwRBatI8StemdTbTd1ab9JzBEsk891YDT74dSKlvCt3W+tmXW3NKvibevB
nbHKdNwuaLLJqCpKLzTKmb74ZtHlqcKIty1xSQR1mTwz4+0yQVTh9ns1luR2EYqxIQEAKWc8dS04
D9Y4g9XcRg4CF4AGIy/2QR+HLPEWj6IUbM+ANLrqQ1XyvEBKjbiTXNlD9t0wQFzUoX1NKmQ325G8
Tsb5tmiiuxFCjCcMsLTaKDKbOwoIORhNcEVTL4s1X3+yroXhX3u9fYuZf12W5m8q6/FaZB4t0747
0ep/78zwJgyRGSbJ3mSPgh+xJDKMnLeZBiNsA1/JC+kJmhwp2H5Kt6PTba2MEnwX4w7W1EdP9Xxt
zqhqCaUICwXK2vFi3VvOM4Y5D+scFpyJ3sluGZXd0oE4yHVlK+rJvEkld5rBt9bsqSlQPnRijZGR
Xo0ayWwr2lYj1AYbYOdVpCBxdS6dhcop092UhGJro9cKqjxhMP4CGGwu1m+71UvmRjuultp4dvoS
/qFLT0C2KK5RQx4wRG0ZA/Rlq0+O/FZfzYSwQwPca43iTb2AnDl9v8+mWJs4Z6xlURcOKqO56oMp
2C2KsrYTAmf1eHGJMf2aCmgTyvUmgvHl3gur7zBsDiJItwKT9YiXtzJb87dcCrkrhfxt5MQ86CTf
TtOLKjneKMjbYNiKN4xU+nEOeleF2T8Z/XCcais9mjlDVJ6P02CbSGcG+khoUJmL2ukVJVAg8es0
ymJ++XabbD1bVWtzqe/AC69BOCom/Vyx8o3YpQys4hMLFOslzR7l2LIM2n9UCYCYYX6KGFvdJkkh
1tLsH9XSH2wO8BRNcMOVLyHCj/tOjpsF+o6jxB1XGp+bWrw3RwEJinRUQVAzQsaD304jN5XnaEyt
XcIgZ5RV5ybFH2ww4bcFZsa2X7pvpzc30RzfJTWqTo5s3U+3jF2ul6U6oZtxKBIIbAXQxFV4MzmQ
p9paoqAX3bJZBKC9hJ/dpKEVecuP7aFq55auSeUcEMjecC+hCDvAGxNkW4Zya4fjtwEAFLfnxi17
h/cyIdGipboJWrS/CyBbYINTdQPryCBog2Pl9t55qvtXmXPYGqSP64wdqEI4IJLHMfezeNx5qKBX
QYkchBqIl8gVfDa4SfsYCJhG6sjnb0DOcHA3HT26o+sU4qow6lD/zHTAEhIso+WbRjaK3H/yBXqQ
Yq/6XRTDB/0rOlqwAEQBYDoI96Iao0OlVESIBiGlGfhUy7JzIwbEgsgm8FTfJAXq+JjOcuvk79m8
k6BSOS5kpwzErR1x55+z4BiP6bWp4APYTcO+qkVncZT83yoan9atM6K5LrIc9iUJKs+2t6aAOBNQ
tR8JyevmzoFXFN8hDaawxJIrCrUXrYlZmlePoAWB0ER8k6m3A+7e05VWBi8Z7aa5lA8HHRPGJ9zY
MVUsosKYwwGPGimz92SoDmFEnMglKlEFYH1qaBu19qSJDrh9BtetjDczxl841sybl5giw/giRuzx
jBziwH9gED48C8przIIPZ/YqiH41+cpzulvwJeKQKpauWIPVGsPvxWB+rlDpQ0xnerGh/5bgmrTy
+B3XwfViOyc7az/Y7uFCCr2A2wlPKwOw0IBYVWFqwVapPrHZAAzkCVuCIgFbH2zC6JEfDt7oDweK
Nn2UfeKc7OmXHurugHTkV+m88zwX+SOL4a4PF5uX9zUkiGcdKnYjjDbfW9r7Msd6NisSDyHctigK
101TuKuMGipJtfq20dpUUlbgGKode+g8SpLxUZn5RxQ/JaO2cAXQGRp57pZXsMLu5sfTJcVxSRyx
44i+b0gF0SHnZxxg1RozcYxSTHrLauqvTEmIGarw95QDiPLq7AjjVlyRdzfJlYyvphriPbpBSwXU
eYgyrE9I/p9hC1nNmNh3xVYD7jRuRYZ3mcsjgS1ekbx5Cj59QdHD+e4a5xLZPg3U/tYdifn3YUfD
OxQPnWs8mYkp91OTPk7Rck2zDowO5GvGwRHozZtx4e3Ve5CIXcB78EearYrIYSQztNLwKbGVS6uz
2MSNuiRVwKOnn54Yfn+Qy4+utuc/6K0N0XYrIsmvXjztcohEu6SF9i3MiFJO5r0PebcL/Wz46Yz3
07JpgYxyF5c3wQu8IkqowR451di4rsl0i1Fs+VTlV1ELaoW88zeTTi2QXtAVCx/6MgEb6BmkGE8h
Wise/khq1neSTQIupScP0fLJcTRMJLBXn7QEAYKQZ5lstij7bjbeRzPBiixK7zMOTxaJC09HLzIS
gZNdvduCFHjjVfTGg/ZZ2YFu/tHn0xEOU3APUr+4JFu7wq+e2+BmIvHRkPxYdATEJwuSzCAYitDB
zNZBkQpUmliGiVXL0F9Jxef7rIMlwxx9dfH8i6r0L6dvacTly32qwyitjqW4BY1pVm/jnbc47s4q
elJHxFg6Yijo61BdKjIuU3XwGDDN04mktTGoVavjMF6yXNrIRWkpvWade/mJVjzxnlQjISuWXKDA
tZuIjE2kwzaejt2MOoATclvOSORYOpoThu2HSVYnIbMzgP5YtaR4hpml5k7XXHqWb2wd9SHRsGdE
tz4tpIBi0kBGQSwIojvsP4JCJomhiuSQIkHUWfVZBdRgWjLgTHl+Qy8FEBv3EAbIH8XkkBR5pEh9
xDqe1OigkqkjS+HYfuD5Xmxl3fRkmojud8JiOAPBbptBi+PLHmB3VUjeIdy5tqgP6ZiXBKRWYdPb
+4H0lKtjVByCAKQiB1+xT6HPcQdiQqSvRPg26RiWPezBUBaMHjYPow5q+SS2pI5u+c3C5pOaOX+S
67J0wKsl6cUWO42I5hAaPAuwMtYembBmWLJjSEoMbNMNL4xu39jfnSHCfU+ebNTBshntYOtAJoXu
um1nh7LhMIRrw8LxyQV1hwq58coirZb4xtbt0N6HUX67eBvAJfGnQ2TnTPJHFh17wyThyaEZJlyb
AYai+6LObdvmNpnxADIq75GOzZEAyEnR1TpOR7+TYN3MqZC8Ap6kME7W0Gwr9R6Czsa8oedXgvJR
he3TX+RTi9VuhFRfVxMX41jkrCp2MXjuWj4GR7Fg05djdx0XL30CZi3LT6RCItY5PYfzL9Ywh6OF
EdDZ4HlGlT/dJxwhGLonVpg+9DpnSOKE41lIKHAmhEh9htetziW6BBQVQUXIctD3frKLQfiW6zAj
ocYQKVpodxqVzvhJPfb0eEl7POURM9X8mJDXBOWNLO+2yu6xH7C3+l7uRp2ojMFEECcuPrP+hU1B
tXFHFJjC2Mpx4ZmBadpQb93Sxj2n1V0So9g3sD6C8WSVGZB/oe4kpParqSmomzeK7bnOeAgm49y2
AP6zjM/bZLkO9KJzrXXk5KshzATv5MGKR7CkNb4j6wB+pcwj+eV9Y+C0LH1NK6SkZQroMicNOYHt
p2FcvNl1y+0EHspqjmc2yjkthTUjrFbKhzRYk6tw8uXJsi2UG4oj3KWCdaVwZDCAq20EtHGbcA9p
jB7g45Kug/RdFgQzG5AINRISuO571GmDvg4JfElMf8WX2++H/JEf3HjMR1ynrAx4x01EVPKpug5C
iuWdzZWUQDmnHm8+qXkg77B8hZF9x/zzi/JA9dhgLmtvvKm86Z5s0rQ1Kx5VHfHWhXlOloXNLeBG
Hs0rXuPwhYfyk8jynd2VYpcxw6mL9p6y0qugn72j8Efezfb8UckIEk3BK5lEqhq6D7TQQwCt2jNI
KlO0fuoXJpOqRzULQr3k1MacOQ/mg3nG3/70KOCmskvqcluZx6fEOdPw3icj75B2qNQRuB2d6cY6
lN58IazlFM3vRc5vc22fUjoOaeptQqP6dhe5n9vh0eGjd5NN4oVGFbfi4TYiv2FyzsOx3SjR7FDQ
rwxNcjcsRrXD9jvWH892bmynlhiEnJcNn3ouXhxu8jykv7q45aDJfBjt+OYAEh/swPyz0GquwNDF
c71ZetIRr4xbfYHH/oJuwZtVS5qe/wjB5JoI8DbgNt1HLyMfGcQoKirVcm/HOImJA53MWO40Ciqz
q7UwPb6RBEsdPARoGC5V/mOMBQYZEqfH7IGHMiQRQDiAONEGBL5zv3waHAAzsmh/1aueq/HsGSCA
nYrooLLOlif3oQUpNPQ7ukXMTUY9J3sXrzmumTBoBwrFfIivkF5RtCcIYP6Hv1jOrgcT6nrfbcN9
Lpf8UhAS3kgHUtoKwi+AY79AiRHyIu+Hyc7VBS0hArSLMY3nxXbJVQ1uZ1PYlIQJo5GnfP4fae+i
6u9/+adfXyAt1wmYQcbK/zzuaCOG0X76x9Le6Vf7GX//B3/kr9IerRdKv0h4wnWo/f9V2rP/sKTH
v3C1VGcKXYf5t0FI54+ABUmhK62B3n7kK+j+Mghp0y+mb4wK5UPP/29KexQe/k7ZswP+dtrjJh+V
rF/+jbKHc0EFEJeVILi9jUX+llFTd+h5PGUutlKd4/aFJJ7cMjhRcnydRjZkIgZ4GpH+yrOKMT1r
+rLd4GNi0CAqutMQwi2bC5vXfbmdPNfYpXF7LifexmXoIU5YM/UIkrhcAtVhIX61zTJOW95SUF1d
yDwS6ZxbHmmS5KRbup+lUZzEiFaQArpilJdzg2qKm8K3NnNzmXjf1sSTUg2VMiSucY7CiMO+kKfe
L0Fz28bh0emiYMsixNwY4Pg016wsQZ7mGDzjYrxB8ZNIg4Si8phDdU+upHYfo4iAcX42/Bq9KkAW
yqovlcf9Xca4DmtiwZo+wUdoBl+uzUMcYI1HNFT9qrNu38IzBc9+6mP7wB2Wv7zjNNnK8S7sRvOQ
eOphDjhF1y1skMUzfdiZnAQD8matMzDtbkf9ITeWHSTmT9TPStch1yEcdKJ7ycanncL/uwbwtPTF
tizYZ+BMrYsJ0XXPJcC0MU0DjzWUmf/BCtRlITaxzqPqvVg8rcU+WHRbZNATMioYYKsVx7iA4YrO
x8D3m6giOZU8zOHyBjaEh4k5Mf1DcQWaDnynsbGIB1NwA+Z8VmH/jfLSMMsxonEMaXiodNbAwh5h
OdlbB8Mws91dUFEyWatnc3RcXThf1oxLWAOEEMu/VSOZqIpddlV1bwQZCrQd/qLWNfzDGE/Wxs+C
kCmYxHqSPvROpkLserlpC/lcAW3bJ1MVwwciFCd5Wh8zw966qe2fuwAgbZciEHqNm1/G6Oc8Vhzz
3uW6t4ARyZbkroUjSDnReQA9Ph0CYmL3yTw/iOgliOhkei7dajFiRbmxeoFBxT9Bsh1ejM95VK+L
5BROHPU1JFhda8fKptyhr/8a7FTeDsS+8eO5r4CJeJQAMcwZsIqXQszTwdra4jREPYn793xwbYKP
TeCyttE095Jy4CEtiFrxlaVrpw/zLQ+gjKeNfs323n0yvKZiuhll8W6YxvfgsuoDexZudh6dRkFP
RHFmhkJhg1SfjMfGcoml6nxLDAqlDbjxm5KZG+49KDCQUUSMWeQ0+bmZ4s8KakfYQz0bO8O7jD4R
qqZnQFDimoaV5bymA1cYO2+Tk4lA15Cx3jilvKQGR8Kk5bzbSFL2VVuLayslczuaSXgdB6X7VEmC
FVXbv/UvRskqkJcodYjEmD267vAbfYXFhohPoCRHYYlMEsmTTvDrqm1XUj62Fudp1hcowCka4UNM
HaWSre4aJGRD1tmou+aDAwO5SNT9PmgvDGc4uybJr0UboNqY/QaUwl4O0oCaUjDmE2ESw3eowX4T
nbFYSzhEkdex0TK725/fbGv+irP0p6LNQmKUHVqteMDUu23cmFVqzo1ViJTGxeeuIGgYvZk+3Y5+
ApqQWy8ydB/CGvO8JvuWDoM2FhFvEdhvch+H1s4CGK0Vsb4FUptYvAHrudsESdvvp3S8rwqodYSm
3jmHZrHZHQcQboVJv8S8DR3yb06n2XXjfUv+g/ZwsUli9z3P3G+QXVuOHNFVqRBfxifhIV9M2JhX
P0rqEDQrVXsJguTyu7PiO845LwWQ75gdz84yzFXSO+/ESZ4SL3jt+2wFJwDhLd2Z+K6mSYGi0Qwu
0b5OHQhUmAXppqvyix1ZezGzPlBd243WKFuogGEW3cPzChFIAz42SY7S7l4xCXFZnORJzGQb42T7
c8BJCo7NQ2w+ZB6INN/beKnLCTup+VzIOCZXmVefBkg4rrJ2pFW+BPI95fnM3DcFUYqFzINRJbfG
T85y49LXYzXMs3BYW64KbmEhFAhCQrxg9AJCKh0L08FlsGtrd+4dwcf7xMiPlkl/u2b1bI48UBPc
mCKiExaCNm4aA1PN76Zyn6ba3ZZ+xi/S0WwtsGuUS2g5Ub0kdGAcWWAHZBejWhvtdR6O32W98OAk
LBfb077O3OeQhLRf09agewkp03tX7qMfMUzvuCbwgxqsUjkEd9YY0OZCCSug46xC7QSb6Y0jpmk1
zP31rLhGzIyjUffkZzTwu4LpNLTTm9XUz3NMINsbBbE0ZiqWMX6o3bc4p7Y38aig70YU5KoOtEWQ
D7+Nitx+GjV3xmDf6AU7X83cbkVyNu3+lcozWjWXwNTfI5AdF2oiTEz0t2QvD8lPg6SlS+JRKkkp
l9S6ZYK87O0ExZNRN1AcQpo1n5zNcpt1LvWmGGsx9g3e5tk20k6gqMvnilpLJQFzVxRdfN14GefL
QAHGo09s8c8yPQNhUZEJdFcmpDRTUE9wXYoKle7TkMk9LLphQ+aBDBqlG2VOL+xebxqC9O5Snh3d
zrHk8mXV8b1FbSerCLPrpOYUppdicr6zxH0IjDO3uGcVPDVxV27QJqmwrDKTzGih+0G9bgrxkc9a
XVDt30itDyuVtGob0C0qdcnIdRE+oho11FW0EyJaMUDJuHi5r6n+iGNAZKTt3F6nusAUa7HQ17Ih
rwB2eypjwxTnnrzblXwZUBkJUCX7Dt1RcxFD1Q37kPXEGGVSOTRriLMzJRqMxc5q5t1sqle/mBA0
tbTZTfzJAuICmudkqadYi6DBZF5qvjMBkXo9tc8xaun8I5tKgJumllI7NNVBi6sVKqv0SFyGlEBM
wtuwgq+nIn6kEy1J0wZPAM4fBi3ZulIRju9BISLmdql1gYUjUDoQelMt+cIePGWSDB5S8PAjCqMO
mxBuVqGj9o2ZfE0RXS0bJdnWkvKixWUJmLvXcrOrP4aJ/B2njAZsgyaduT0kFXOhRhAsfA54ouds
i4jdpD4PZ3Rt7pHc/BC6Oy15o5PQcKSfuGg5vNHCuGgkIieplqr6sFDOO2gGVxquKRxGx7S4nmqZ
nZngTa2Fd8OgOayl+FCL8gXqvNAyvaMF+2CCf4yCb2kp30TTn9D2XS3y44kj99PJzA5OODN8GBOV
/BQ+gdQKW8mGa3MVRI8e3oFnZ3dtgLUwC6iQfd5+VjUmiKctBz2YVAoL0xnQCmcL+H5u/6HwKSL8
ih7fotAGhtJWRoKnMZj5Q8mYxrqV/W8xcb11VL4xnYr+lBpuZ22NxFxVwT+eQc9T4BuyYNfjo6T4
KaJApg3lS6qNFrugzTLhvUg8GEebMZ22ZfgwvArwaUr8ml4bN5z29tDgDz6OTiUlCLy6p2tm6G3i
xt0UGQQEkygRdpP2spsBSIk2ihJvxxgF/VdtIYVoDJ42lXLcpUDbTKoqn7GzaS7gQA3aipJ4UhQ/
GVjRNpUvr508GgApglgzfMQXmGU1amavLS5+VzeZyS0He/J64tFtaTsMluyuxh/ztVHG72dx3nz+
rm2sjTTU15tp4Ous8dh8vDY6oMiPSJyacUdsHEMubDi/2P5b11af5Had1aDaj0T9RmmutqKIvmpt
7pGY24iexxQGQcWbiF+1y0TJVXcgsd/xRAGx1AVrUc5Hoc3DSduIOX5iq43FuHEAJVcDWqK2HX1t
QM7aiiREiGlpebAxsSn5ol55BJyFYnid4idWZsgHm9T2ZnfX4nUS5N1Z2vysVOWQzwqvG22MNjik
drpuRqbWijE5YgNIaGzlW/hjqsa04qpzAX19XfndNozpyyl8WE8bso22ZiN9LghuSBwrNF/MW6wR
gtltc5qh1yfLcBvj8+YLmMyRU3i74CbV3ww3QkrQ1nCy4FIYKW6xmfMCk/rzT54HL9aXvQ6JKb5O
tdXMc+MhxXtmMtEnPCLugLatu3DakBQmNwuEMUmIatjNjKU9HkxPz1RhbU9qnLYZbrfrBycP99vH
BVe44TzY10ks45NDtZmAnBQg3CXm+ajl6PrO1bY6dKkEbIL5VcxY7pLwPDXf/jXQdnyIjmNpg97V
Vv2iTftR2/eALYZjiaPPbZcumTb5Ldz+Rv/sZh0AiMIXcpfiFrlxU5AQgAEtaaOQ2ACYIbjFHZMk
R9fvDoHdfudhtRdGNO/Gn+CBF9Hq4Ehnk0kATcnOvY4pSB1YCHR0IWt8KkDkGPSOihGzCkcWoI6I
O3RjxFaGrV7nIDr6dDxWvg5HYBGP604HJvClbOyfgi60AcSYwslPj8H01G+v3BukLpqeK7sV70cd
xwB+nu74qORIsbAXY8/eZxLwEV0Jj99BXvtH2OmbPJL8qIjTwxOCfBKZci2s/F0s/bSpW+vaqhsN
xDzwUVuvAsNX2zw9D1XobsIgmE7jVN+JcLzlyh7x13pbWfSrKAAnajBdtZjZykIsS2KTw/7Iu+d/
FLH/QhGzpO0yF/2PFbGbX0tS/VkQ+8uf+Isg5v5BJo1Im0TbknDZkL3+mnVzXUlqDbXMMl3TBLzz
b4KY/Yd0NFXP9G1bsNPBH/o3Qcz8A+IQRWjTBJYvAs/5b2Xd/k4PE5bt83jg9G+Sdfvb8CXFCkYn
BDf32Kt8chcG7nQrzrnr8TkXYNsoEr1EZpM1CFcuoPHwXCYTB1ZdUvjTT+38r/G6/1UOxbmi99b9
yz+5mrL071J3fC3S9wjwuZ5p+X/7tczxMDetsnmI+hgqrUEEdfC5O4xzQy0r5oYFvBLqS74aZH1D
Lm5DKJfJAucYtBSkrMny10N/oyOspH8lhqGx6d0uX71A6myG5wJ0TIASlC+UxDqvPA8l7QE6NoQi
0I5osp30Pw01vypt+f764tEK+QJMa+L0FIAOWzrqbHN69uFlmTEh+f/8R/C3UVhLWIywmQEqrC/F
30HnnJkFirrWzdFpESy1EPJ2B+5JAGJWMynwNRXf+r/4O8k28mr62x+8K4QnfSEtmN+BfpH8Ke7o
c2qkobjYV7Y/rM2JUw4VQlrQNd0R1h4yb3pOJnUMJR+a0wI3Tlebh45xauWvmoFIYcvMDsmR96yL
/OuSIRZ0GpwP1n+6XQ/YtkLzYZIFgSHcsDLIh1RC46I2lofO7h8mb6y3faZ54+Mu8fnI9I2x3nOE
2LvR9CvliL5Lxl4yCsUhquBZ4HF1EWGQX9VO/mZ9WkA21nSubzrT21Abxw3ii5PVzufoidcV7BtV
vZVOCvcs2xjcS6z5m6oR0foaH5IzPs/ThAPL3EH00Ykj4cePVZAc7YqYyxRRS4PfDLs9wH6Lw709
WXcjFUpemYpdOXEMl71LF8iO5luAJBx8JBH0CQSk2T7WzaVY/Is38GMZHe+ptt2TitUDstC07YH0
Y42eeKa/Z0mzl4V1NOyA+TiTi0fKlnHT3na2tWAq+Y+FdHG+xo7Df0fAvaGz5ETyl29W3Z4nAt3N
mjFuFEHg3tfAtF/KxSAOHps7227BVQfHRWAHtQdGDtxVQm2xHodH6i2UuY0UzaV8y5R4cEbjzTG9
B5UPH1ObX6aaPUnHBeeapgffY51Xu5552bwbAfe6PJg+Rps1THsoWccm2mmiRxRqrqiZ0F33eURV
Dc1Ik9jhoGgel/5nPU24gJO187jdM0+xAtWw6jw/2cRdXG5onStmNxnuKJ9VAqEztn/lFb0fCHI5
7Zbx3uyqT041727RMnrj4Mgp+2Gw8Qszw3gx27jcydx4ngwmVcLwOks5sumBDh2JcafxVSkSG1Gy
rzwrZOO4jnalZjAndLiDGq0XGg+TXVzFzTb4Khx0nJB7FgWcetWaj0C/mJyAe+0vCHkUxB6kHgSt
BOFVN6JcPlTlR4StoAZ8qy6Nea0ssJJyCpf6zp1JCH5hLndp4YBEUTeN6b1HGW9vWutgfF0QM4HG
9ecJcxqTmS07T6XHwFFrQlHpztJ5Wd5k91L53AJlcumWGFKHuobj/Nzab5RV2QgcAJypTN4DUHcm
vOekl2e4nfy684mjdZyrlRknqDAm05/pROOCr2Am/MM43oWBxnKXR/7NqFvUGaqwMKlhV537HXED
40LNUsyWyCCzTZPUcBRYvtzkr3yfEG4eZiXfb0+0M6yPg49pOdR4mY4XpJxap51smBzrrWlLazSg
OcSZvps41TBM9AT0GWIey0KEK5BIeUVwZ4phCYSXZK6ff0g3wRBzU2Mnm0ZjvRJgC7eVMADOzfpN
vwTPk5nfZGVkcTeq7qPiucjH2yRLvny2FRCcov5+nNVySJlFrKN2N4FJbQH/r2jpBnyFIYuf83sH
RP1ilPeGHwMpbHkZCIczK/XRl7z3eVpU8M09SRIjgrdIds+tvXsVh8vJJxnsYOM7lnub48sgoxUn
h7lyIPo3doc9WyQH6aGJ2AXlHd9vLmVHxjmMz5k0QD4I805YVLCbkktinQ0fORHuMYxeLBn1fCql
Nlz/38yhNzv2u9a11bxULLwmOeT0rBW3Udfq14/DfE6sPz/IPHTWjUX/BQ4Kv2dnqEOucOmauZdx
w5pQtlkcsoN06YhDklnGy7nXN5Mrv0D/pWAP59m1Edd8PPYosV7IGx2rgH2ntMfMWdIIppatbhM3
GFFeqSUTkKPFHhCJsfXSBs9ZuTNdOlyhOLuteEbtIyVV1B/u6qDL3qwMsRJhFHehvcMTJLVJv3No
O4iXA+kMj7Jia7kQSBipMxhIaenY9PtWM98kDDpNo2mq+tmqAsJ+3W1bWMYmK4x5LQnFDy5ozRb/
vkwZRHH4pOBTXc9ULly/g5LNYqRsdOtXW4MrhSRKO46+Q7kzAdKBTGdNPjy1LjlhJ+TdOTboizaT
KPRb7MlZ9K2sVc3etPjt9CFuepTetbQZVo6BomcQuajslO9+Zl9LOaLZOnZBNTjtz0nLgcUMonzb
tFd0nQ95gPr/I1GY/a0EFcj+QuucnKi9b832uWQhpyLIehXm015EnIm6DGiYJ+KPsjJQs4n/y9TY
FaMzbGfJ4zE3OeDVoToTJ6c7Zvjb2uXx0TTReR6aYxMMEYKHJMXNNvLoFMsmVeltkgcEvw2BUFjc
po18UnaVrlAP/w9359LcNpJl4b8y0euBAkAmMsHFzEKkSIqSJVm25ccG4bIkvAniRTx+/XxXruiR
1S53VXvRjo7aOEoKikwm8nHvOd+hPUeKDQeA5uw4MTmAPFT6ocLxflEFxVtL2WZZH3ihd32c1ei4
82g5dBYn3ILImwURNE5KxU7joY+iqr4oamxl+SM+oDcjsrubA/I+Ys43DQ8t6iT8gZNzD4omunLm
nNSJKTOr2tizMrJ8EiDg69GM+IYPyHYS57ZFa3meR4SB5TGRqDMtJwU5oCR14ksXHeiMIoGoAQbi
jL9TVKrRexTbuuK27LNacXVV5egRvicw3KaIt+OC9kncUKnukIqfJeMx2Iis3UgBpx38XXpRG1A1
FQeI2LiPg02vU3WcEMGfEYsG0qB+7/T2Tew5REEYHinyYafBvm2bXK1DklJbCjwrc0RBNtACO+3b
AvC6YHAoldqUdBGvJQxze4Tj0/k0WHLzKXZIbJuh+iyLsP7YwY1ahge/3Oi0flTkVOE2NCQheEAw
oWri2GRWtLmhaZWjim88bsbNEfxZHNFE49mw8/AuCb17bzAoraIF4orbfk8AdgxjvYVzn9LSSJUa
ltHoXA31fh2LOnYgo5PypqpJBtlOQQWlkQNVq6gcNi3tAK+a78IYnf6cj9Oy8975RGHnTXIZtuOr
pjen2AsSNKf5uGyekhLdaOOQcNH57p2s6Gg/gLSghjsN5dYLYAjvwOHaeboPy824zMB7c1P25c5c
9uf+0x2ayzSJfMPZVGSfBvrNkY4OK7+hNEy6MHdwLuOZ3MoPcj8HgmxOFVf2QStQOBn1cU98F3tx
YEAqiddF08VnM42yKobK4riMuhOTLuAM8XsU/u6lP4TVOk3I6yZf13A4qGlf4/4AHhTTuL9revJv
sYdM2ETKOVmzAxQVcSGF9yrMKc1RW6qvm6lZR/Me/aF4TgzmEy0ulA47ylF8KQkGlb04VSq2lXXf
Q6WFEDxjZsFO/Yr0MbxBe6JH2Qge/eP+wmCAqcUJQxEMjXZD9azqESQwBPkKz8J1Kx4ab47W8+QT
PBlfZ5hsJnHbuNhuotjzL1IdbSI/eXAiDjeOEtyRnD4m8e3QxPbXk87fBBM1D1KecSmP5lLo2hyG
oArlVVytUqcj9BpFBBnbnwbxCQ1iGKrVeBHoLlkbSxUQivxbKvLLdpG+S7AbLcR3ZEo6hy5WJN4/
FMyO2jbVYoLAxLFkxLsEOmTVi5vJiq+pdsCb4hWFbhUiyDLHT25IdUiTPcm1pbkvj1TuBzoZaZHd
9g7fzAAUlywI/FTJk7PquLgZsFr14rmS9oIRF1aNHSsUXxayCp5H6dA04tpS2LcU3L/zg2mvRoxd
FoPXHqOXQvV7ehTvV0m+c+FnuIXyLbzHj3qMPtZDWJyT41Ts9uSOLnt0Hnzp7QZs9SOxNwmIOkrF
pFDfkBazKoY7jb5pL0InmNY8lcAL6YshKa40BWdqlpKpeHCXX1r0oKsc6RSVw/tUZlU1Hj+Woq5q
RWcVOf5DP34IRX9l0ui32UX7D6oZMGSwVK5eeygvcIOKegsZV4GcyxFdlyMKLxzSAIK9m6MQxCZR
gfXMyBqhePO5bw2NOcRiqh24XTvtMkFGVqVA28J+QySgf1oQe2cQnM2iPHNEgoYUjbC0LW0zwKnm
slwQRum5sD5iCIgp1yxRs7GJnvexSBCWMxKdvN+zw9g3NedJUpiQnHX2Htn+/aXKqEaDe2F44LtA
pHI43WZ1AYYS6TCBe7QERG83IbyLY8N7EC3eAlHeKOo8hUzPEyphVh4etKL6kPX+ihOymDs249ie
eZThqxTqI9K/Aaq2G4bvtWgCJ8SBOo620b58yBEN5ogHJ0SETuN+bOLusQ+uKiSGB6SGMJU5tYr6
sIc6QCs3Ao35Ojboj0Sn6IpicQYBXRtSMpC+iaJxmmZaNIgcHcSOiV5qv3vndcR4RYghBzbxEXGk
nuGWiloSNy3msfE3a9FRHljcdt3E2aUip7JoijslqsvaetcuMkwreszGA50yX7mi0zSi2AwbsD+F
vm0btJxoy1/XiDsVIs9Z1J7ggd77mXvN3eK+jrrTQzK86gwwmpC4jmUkmtES8ajbIjwPjW6XpShL
a9GY9sFtdfQ7QLgchRLRoaYUapf7OX4N2Z9qdVyQXbvYBd7HA8hOakDdVYaoNRF1qyc614MoXumf
LdBjoIL1kcM6A7pYhUDWF6VsBLjhjEdsNYmKlotIhBEDZW3qV/Bx0CMm6G1Razk3FTLcXvS4abjH
3HfcOol1d8BJli7S3YDYZpaz2ymiCSMTVYvIl22DTemiYSPlkQBujhy4QBbcij4YrIMDBArN8B7x
sC8q4rzoX8G82Blqx8fF1YzYuBHVcSP644UIkUWRHHAtyVAoF937QVdfUlEuYyN9YPnMqfpyMCOk
5YzVK9ppWosVctEQFueZTe2jM9MUjylt0el2mx2cK4wqiXooG6ZCv28Jh53vKAsTKwS8NhSMrQvP
Nm6gxVB2uazxCu58BLaEyR7dpryqq949LfsrfInrvUBySRdyr7Pycwc9V5G1gH6d5F4B6x4FsWsF
tttB3U2LYOSshNcdeBb2BWQaczauOBTd9q17fSgr5DeLBQnR4HxJj1h28H0tov0E3u9sAP8eIAAv
IAG3Gj18LHDgYX7wBBbMITcReLCq2WTqg3qAzgfECXgVPlQEacDuctjDRiDEveCIrYCJx+ShLeBw
0vIsx4QwOlnrrHkL/Xh7FLRxJJBjox7TJgVt3HT9kiDYcLV3UrgaQkeGfSyUUlgHxALPjNSiQugO
T5liUbudqMr4jZMteXSpjiFbbwS+bLi+9wt8PxMS3lxYzWp+Q1gZvXwYzjhf1toO6BwWWyR8B5Ld
r0egzznw54pWjqFOQHWyuVPgoQfhRDdD97FHJeF+yIFIjwZvHM0Nz1xkNc8Gh+fiUtNl7IQ/nQqJ
OmaTPAib2i/ZbYFVx/sPg7Crhzb4LRCadShc6zS0n10FrXL/xLz2DTRNMNid8LDbIvRXjTCyS5uD
y4YTCyiTxyqq4NH180KjVGKH84W0PQhzuxf6dg+Gm3REDvgo4gBCsP0QrUZulpa+hHl16KlkQrSE
6F3Q8/at2lEjbxDHoBDD1ft5ivPsIjW7I/CzMSr2l6NDvPQIq+BghzvfkinXRfTgSAzIl0on8UUz
ZtmuVrg69k6yPhAqtEujHpMTsPnTxo5bxwmTy+PRXfd+N9IYHZIdXEiuhtBx9u867DC0vY7NqlUw
i+gJr6cLm3TRjt5eQAvJ0moOX+dhXmMFIMZAl/V95rd3jgPPC8wfSRpoCJvUfyS+HjQ0XQC0LwBx
OG8heaFTT04V94mMdPk5plZjink9Rr1/1i2ogQ58+pa4ixAaUVq5hEm4IEVt3H2NkckV5i8WaMLg
inMduzt7IG/Uq6t0MzRVvTwmULEFyoNvjMeDWHf7Jgvi/oLpDX6obC6Q0/fsZAdyVhpQH/12IMX8
qtAsL2FUnw25uQjKgczxJNt1s9us9BjUG9Rpu7YAgEGnilpJoTaqYXq5AOnP+6Qm0jxYNsFA2CqB
72vsRW5j9lvmcQd1cjs0vr7GMng5ksm7Dha9XoLFXvaDLJAHQ2KMOpKsE1+N+FpuWDsPy2OabTKq
ZGi39HXPfc/utdolaFeGgPUiOqLq1MCBL0mmVaaaNvssBhbHqlWOXK6fqvjjSLAJ8MueXW9tHUYe
wGt1VnfU0S3LIYum3WG63/ZtL2md4buAwGw61wv5vK2sYuZmEXCuzwlroxtRnzf2cg7L+t3hyC00
o3lQpouSt19fRghzb2yAr3NBJTBFSEMyDVQq5V9zDMrOq1DFqyihuMfFPGL7JcOjU0m8LYpp4zSk
beoyeM/sDVeI6rMt4sZVWmuLISN/03e5hYRWbdOQzKsq1TACumBdu1AIU8z+S12pgvo52j5UYRvU
c7A+smhXhaDBCYreggeCu12DjFcoRQsr2djVHXaffO07hAtHCQRFTox8t3WNcdu21130OPJs7RK7
f9VFx5tKa7T8sxftXB2+LYrFh71HGp87cPTX8F7YHBCQWgPQRCbg0yhPbf6IDAYtFfJMKmdcvwsN
M9B3N2XF19hmld0SaHCqe+pCMULApV8zpZLsS2Yid7NvonTdvm9cr/oUUS2PwUv3UbRLO2fYArp1
kqnDXBjOr+swkYUu/cSFiaFyOMllJD5ecgqqm/nWUGDfBK2SMw+PJ/+iCDvqK/+oc4hFrBbguznb
VhZdKSdmdaxOew/1TJG3D+1oH9uD/hJG0NuNx50GUYw9jVoIdUVrtp5DSh767k3jNbeaD3/RdM1t
J3fNMoNXEnXpRTM51Tae3CvNroPkGoTzDD8ods/2edKcYUJh/53IT+m5XJ52fe1fUQhm79YE9BW0
BIm8uJ+PMzhKM1yHYYyJH8fa1h18kug9ohL00EPZ0W+H4oAQw1Q1F4zo03QIh9PMg4zCvZTD0ccn
wNW+teOZO+UfMV9mq3Fk4UGaNYEq5P/P2V3PARPHK5a9UimEnNU1fPdVT0Hm6aVYMznUaffyvw+V
7dMhRy+YUMehiFqqMxUTPvnjRpgnLacXvUDjA5YJ/FAZ7aoXCVdIkhGN2A7Wbhn0K48DHKERSLXx
hS6dgLUAhLfEW3tvF3tvUxM7XDu07bw92T//5K3Qhn3xVhTtSNenH4uvUftgTJ53x5SLMcHOvBVk
7IDgs+jwxtrofdbkn469B2sttZ+0+FKcyEeVGfQgLoIPSVpfD1GO7kC3w9XTW/pPQM78/hlWn7vP
kgfeTa/7h2a6fQB23rVPtJv4oZKfPnWB31b/2i/9+IX+6+HpL/+Tvr5SOOSeTYW/v6mnd/yj1yg+
88H6e2w02pxoXJfKWEPfmj4i07So9vHvP4Zm4xN+F9KmVzr0iLt7/j3//Q9+ZxR+/AG/DuePf+eb
D/ClouYjX0OcVvtvpAoeQX7fSBuevpd/HIIXr/BsCNRJ4C9cXDWafI2vn/H5EOD6MQyBskgbsQT9
24bgDx1PPNkeX9ufGYQXr/FsEDSDECxceEYq9L83D1zFFGB+MFSi8+CvPXtS/uhZ+PE3/JdnwYu3
//UpOb//n79Rt5FAx58bguAE9EWAfEG+bwK1WNGfzQN7soAijPFLB+RAAvL9+vd+oUHQTAOEET87
CJZPGfyuzHm5HtgThat8YUXcYhYm/PVmgofHDsfezw2COfEC1Emh1UYpERd9MxM8deIG1gu0EZyH
iHx+rYcB8lfw0/OA5FOGwHWt8RecYlwEZM8ehvBECGbGKjBmCH2U/PgXGwQUaS9Fb3+wM7xYVZ4t
isEJ5/r/3x9l6X82CAsGAfEbZydXKVHA/XIzAXeo+umZwCAEnpaHwfURtr2YCcK7C0LXWhfVFc/D
rzYPeH7/ITj4L88DxcOATlG+ZO2ab/cFBoCQPMRuLksBj55EL/5ajwJfmhz5f25J9DE4i4zz++uB
559oHgVJmiXunRXz33VOfPEsPzshfMcW/i/MA07Bvs+ugAWb49K36wH7gsduIUui/Pf0419rJnxP
CfyXB8E7weTOtZbVXzEOMt+fLYrMBLYGMjit5qTkfj2X/qlD0p/4Je5f8ltfiofPzf/+HwAAAP//
</cx:binary>
              </cx:geoCache>
            </cx:geography>
          </cx:layoutPr>
          <cx:valueColors>
            <cx:minColor>
              <a:schemeClr val="accent4">
                <a:lumMod val="20000"/>
                <a:lumOff val="80000"/>
              </a:schemeClr>
            </cx:minColor>
            <cx:maxColor>
              <a:schemeClr val="accent4">
                <a:lumMod val="50000"/>
              </a:schemeClr>
            </cx:maxColor>
          </cx:valueColors>
        </cx:series>
      </cx:plotAreaRegion>
    </cx:plotArea>
    <cx:legend pos="r" align="min" overlay="0">
      <cx:txPr>
        <a:bodyPr spcFirstLastPara="1" vertOverflow="ellipsis" horzOverflow="overflow" wrap="square" lIns="0" tIns="0" rIns="0" bIns="0" anchor="ctr" anchorCtr="1"/>
        <a:lstStyle/>
        <a:p>
          <a:pPr algn="ctr" rtl="0">
            <a:defRPr sz="1400">
              <a:solidFill>
                <a:schemeClr val="tx1"/>
              </a:solidFill>
              <a:latin typeface="Garamond" panose="02020404030301010803" pitchFamily="18" charset="0"/>
              <a:ea typeface="Garamond" panose="02020404030301010803" pitchFamily="18" charset="0"/>
              <a:cs typeface="Garamond" panose="02020404030301010803" pitchFamily="18" charset="0"/>
            </a:defRPr>
          </a:pPr>
          <a:endParaRPr lang="it-IT" sz="1400" b="0" i="0" u="none" strike="noStrike" baseline="0">
            <a:solidFill>
              <a:schemeClr val="tx1"/>
            </a:solidFill>
            <a:latin typeface="Garamond" panose="02020404030301010803" pitchFamily="18" charset="0"/>
          </a:endParaRPr>
        </a:p>
      </cx:txPr>
    </cx:legend>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82E9D29-97EA-453D-85C2-ED14CA03FF13}"/>
              </a:ext>
            </a:extLst>
          </p:cNvPr>
          <p:cNvSpPr>
            <a:spLocks noGrp="1"/>
          </p:cNvSpPr>
          <p:nvPr>
            <p:ph type="ctrTitle"/>
          </p:nvPr>
        </p:nvSpPr>
        <p:spPr>
          <a:xfrm>
            <a:off x="1524000" y="2295626"/>
            <a:ext cx="9144000" cy="1401896"/>
          </a:xfrm>
          <a:prstGeom prst="rect">
            <a:avLst/>
          </a:prstGeom>
        </p:spPr>
        <p:txBody>
          <a:bodyPr anchor="b">
            <a:normAutofit/>
          </a:bodyPr>
          <a:lstStyle>
            <a:lvl1pPr algn="ctr">
              <a:defRPr sz="4000">
                <a:solidFill>
                  <a:schemeClr val="tx2">
                    <a:lumMod val="50000"/>
                  </a:schemeClr>
                </a:solidFill>
                <a:latin typeface="Garamond" panose="02020404030301010803" pitchFamily="18" charset="0"/>
              </a:defRPr>
            </a:lvl1pPr>
          </a:lstStyle>
          <a:p>
            <a:r>
              <a:rPr lang="it-IT"/>
              <a:t>Fare clic per modificare lo stile del titolo dello schema</a:t>
            </a:r>
            <a:endParaRPr lang="it-IT" dirty="0"/>
          </a:p>
        </p:txBody>
      </p:sp>
      <p:sp>
        <p:nvSpPr>
          <p:cNvPr id="3" name="Sottotitolo 2">
            <a:extLst>
              <a:ext uri="{FF2B5EF4-FFF2-40B4-BE49-F238E27FC236}">
                <a16:creationId xmlns:a16="http://schemas.microsoft.com/office/drawing/2014/main" id="{EBD0DBB9-48FD-44BD-BF56-8FF6CBFFB5D9}"/>
              </a:ext>
            </a:extLst>
          </p:cNvPr>
          <p:cNvSpPr>
            <a:spLocks noGrp="1"/>
          </p:cNvSpPr>
          <p:nvPr>
            <p:ph type="subTitle" idx="1"/>
          </p:nvPr>
        </p:nvSpPr>
        <p:spPr>
          <a:xfrm>
            <a:off x="1524000" y="3826312"/>
            <a:ext cx="9144000" cy="1893194"/>
          </a:xfrm>
          <a:prstGeom prst="rect">
            <a:avLst/>
          </a:prstGeom>
        </p:spPr>
        <p:txBody>
          <a:bodyPr/>
          <a:lstStyle>
            <a:lvl1pPr marL="0" indent="0" algn="ctr">
              <a:buNone/>
              <a:defRPr sz="2400">
                <a:solidFill>
                  <a:schemeClr val="tx2">
                    <a:lumMod val="50000"/>
                  </a:schemeClr>
                </a:solidFill>
                <a:latin typeface="Garamond" panose="02020404030301010803"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it-IT" dirty="0"/>
          </a:p>
        </p:txBody>
      </p:sp>
      <p:pic>
        <p:nvPicPr>
          <p:cNvPr id="5" name="Picture 3" descr="Logo_Ires_big">
            <a:extLst>
              <a:ext uri="{FF2B5EF4-FFF2-40B4-BE49-F238E27FC236}">
                <a16:creationId xmlns:a16="http://schemas.microsoft.com/office/drawing/2014/main" id="{F8E4510F-CF0D-4CD9-BDA9-1946A31A083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408368" y="970186"/>
            <a:ext cx="1259632" cy="119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19081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242">
          <p15:clr>
            <a:srgbClr val="FBAE40"/>
          </p15:clr>
        </p15:guide>
        <p15:guide id="4" pos="441">
          <p15:clr>
            <a:srgbClr val="FBAE40"/>
          </p15:clr>
        </p15:guide>
        <p15:guide id="5" orient="horz" pos="3748">
          <p15:clr>
            <a:srgbClr val="FBAE40"/>
          </p15:clr>
        </p15:guide>
        <p15:guide id="6" orient="horz" pos="57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EA36D04-A187-4159-9FC3-568E5EB1AC16}"/>
              </a:ext>
            </a:extLst>
          </p:cNvPr>
          <p:cNvSpPr>
            <a:spLocks noGrp="1"/>
          </p:cNvSpPr>
          <p:nvPr>
            <p:ph type="title"/>
          </p:nvPr>
        </p:nvSpPr>
        <p:spPr>
          <a:xfrm>
            <a:off x="831850" y="1709738"/>
            <a:ext cx="10515600" cy="2852737"/>
          </a:xfrm>
          <a:prstGeom prst="rect">
            <a:avLst/>
          </a:prstGeom>
        </p:spPr>
        <p:txBody>
          <a:bodyPr anchor="b">
            <a:normAutofit/>
          </a:bodyPr>
          <a:lstStyle>
            <a:lvl1pPr>
              <a:defRPr sz="3600">
                <a:solidFill>
                  <a:schemeClr val="tx2">
                    <a:lumMod val="50000"/>
                  </a:schemeClr>
                </a:solidFill>
                <a:latin typeface="Garamond" panose="02020404030301010803" pitchFamily="18" charset="0"/>
              </a:defRPr>
            </a:lvl1pPr>
          </a:lstStyle>
          <a:p>
            <a:r>
              <a:rPr lang="it-IT"/>
              <a:t>Fare clic per modificare lo stile del titolo dello schema</a:t>
            </a:r>
            <a:endParaRPr lang="it-IT" dirty="0"/>
          </a:p>
        </p:txBody>
      </p:sp>
      <p:sp>
        <p:nvSpPr>
          <p:cNvPr id="3" name="Segnaposto testo 2">
            <a:extLst>
              <a:ext uri="{FF2B5EF4-FFF2-40B4-BE49-F238E27FC236}">
                <a16:creationId xmlns:a16="http://schemas.microsoft.com/office/drawing/2014/main" id="{811FBE27-6112-4872-82E6-85BE90924E81}"/>
              </a:ext>
            </a:extLst>
          </p:cNvPr>
          <p:cNvSpPr>
            <a:spLocks noGrp="1"/>
          </p:cNvSpPr>
          <p:nvPr>
            <p:ph type="body" idx="1"/>
          </p:nvPr>
        </p:nvSpPr>
        <p:spPr>
          <a:xfrm>
            <a:off x="831850" y="4589463"/>
            <a:ext cx="10515600" cy="1500187"/>
          </a:xfrm>
          <a:prstGeom prst="rect">
            <a:avLst/>
          </a:prstGeom>
        </p:spPr>
        <p:txBody>
          <a:bodyPr>
            <a:normAutofit/>
          </a:bodyPr>
          <a:lstStyle>
            <a:lvl1pPr marL="0" indent="0">
              <a:buNone/>
              <a:defRPr sz="1800">
                <a:solidFill>
                  <a:schemeClr val="bg1">
                    <a:lumMod val="50000"/>
                  </a:schemeClr>
                </a:solidFill>
                <a:latin typeface="Garamond" panose="02020404030301010803"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cxnSp>
        <p:nvCxnSpPr>
          <p:cNvPr id="5" name="Connettore diritto 4">
            <a:extLst>
              <a:ext uri="{FF2B5EF4-FFF2-40B4-BE49-F238E27FC236}">
                <a16:creationId xmlns:a16="http://schemas.microsoft.com/office/drawing/2014/main" id="{0959DF49-B7EE-42C0-96AE-A05C6B403DD0}"/>
              </a:ext>
            </a:extLst>
          </p:cNvPr>
          <p:cNvCxnSpPr>
            <a:cxnSpLocks/>
          </p:cNvCxnSpPr>
          <p:nvPr userDrawn="1"/>
        </p:nvCxnSpPr>
        <p:spPr>
          <a:xfrm>
            <a:off x="831850" y="4562475"/>
            <a:ext cx="5015593" cy="0"/>
          </a:xfrm>
          <a:prstGeom prst="line">
            <a:avLst/>
          </a:prstGeom>
          <a:ln w="3175">
            <a:solidFill>
              <a:srgbClr val="FF0000"/>
            </a:solidFill>
            <a:prstDash val="solid"/>
          </a:ln>
        </p:spPr>
        <p:style>
          <a:lnRef idx="1">
            <a:schemeClr val="accent2"/>
          </a:lnRef>
          <a:fillRef idx="0">
            <a:schemeClr val="accent2"/>
          </a:fillRef>
          <a:effectRef idx="0">
            <a:schemeClr val="accent2"/>
          </a:effectRef>
          <a:fontRef idx="minor">
            <a:schemeClr val="tx1"/>
          </a:fontRef>
        </p:style>
      </p:cxnSp>
      <p:pic>
        <p:nvPicPr>
          <p:cNvPr id="7" name="Picture 3" descr="Logo_Ires_big">
            <a:extLst>
              <a:ext uri="{FF2B5EF4-FFF2-40B4-BE49-F238E27FC236}">
                <a16:creationId xmlns:a16="http://schemas.microsoft.com/office/drawing/2014/main" id="{822FAA7D-35A9-45F8-8636-7F965AE9CD80}"/>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2034" y="170025"/>
            <a:ext cx="1259632" cy="119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2815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B14F87F-ECED-4D75-B542-B10DDEB05587}"/>
              </a:ext>
            </a:extLst>
          </p:cNvPr>
          <p:cNvSpPr>
            <a:spLocks noGrp="1"/>
          </p:cNvSpPr>
          <p:nvPr>
            <p:ph type="title"/>
          </p:nvPr>
        </p:nvSpPr>
        <p:spPr>
          <a:xfrm>
            <a:off x="695325" y="0"/>
            <a:ext cx="10515600" cy="481661"/>
          </a:xfrm>
          <a:prstGeom prst="rect">
            <a:avLst/>
          </a:prstGeom>
        </p:spPr>
        <p:txBody>
          <a:bodyPr>
            <a:normAutofit/>
          </a:bodyPr>
          <a:lstStyle>
            <a:lvl1pPr>
              <a:defRPr sz="2000">
                <a:solidFill>
                  <a:schemeClr val="tx2">
                    <a:lumMod val="50000"/>
                  </a:schemeClr>
                </a:solidFill>
                <a:latin typeface="Garamond" panose="02020404030301010803" pitchFamily="18" charset="0"/>
              </a:defRPr>
            </a:lvl1pPr>
          </a:lstStyle>
          <a:p>
            <a:r>
              <a:rPr lang="it-IT"/>
              <a:t>Fare clic per modificare lo stile del titolo dello schema</a:t>
            </a:r>
            <a:endParaRPr lang="it-IT" dirty="0"/>
          </a:p>
        </p:txBody>
      </p:sp>
      <p:sp>
        <p:nvSpPr>
          <p:cNvPr id="3" name="Segnaposto contenuto 2">
            <a:extLst>
              <a:ext uri="{FF2B5EF4-FFF2-40B4-BE49-F238E27FC236}">
                <a16:creationId xmlns:a16="http://schemas.microsoft.com/office/drawing/2014/main" id="{C412B900-32F1-4632-9B02-7AB2439EFBB1}"/>
              </a:ext>
            </a:extLst>
          </p:cNvPr>
          <p:cNvSpPr>
            <a:spLocks noGrp="1"/>
          </p:cNvSpPr>
          <p:nvPr>
            <p:ph idx="1"/>
          </p:nvPr>
        </p:nvSpPr>
        <p:spPr>
          <a:xfrm>
            <a:off x="334962" y="579951"/>
            <a:ext cx="11522075" cy="2084790"/>
          </a:xfrm>
          <a:prstGeom prst="rect">
            <a:avLst/>
          </a:prstGeom>
        </p:spPr>
        <p:txBody>
          <a:bodyPr/>
          <a:lstStyle>
            <a:lvl1pPr marL="228600" indent="-228600">
              <a:lnSpc>
                <a:spcPct val="100000"/>
              </a:lnSpc>
              <a:buClr>
                <a:srgbClr val="FF0000"/>
              </a:buClr>
              <a:buFont typeface="Wingdings" panose="05000000000000000000" pitchFamily="2" charset="2"/>
              <a:buChar char="Ø"/>
              <a:defRPr sz="1400">
                <a:solidFill>
                  <a:schemeClr val="tx2">
                    <a:lumMod val="50000"/>
                  </a:schemeClr>
                </a:solidFill>
                <a:latin typeface="Garamond" panose="02020404030301010803" pitchFamily="18" charset="0"/>
              </a:defRPr>
            </a:lvl1pPr>
            <a:lvl2pPr>
              <a:lnSpc>
                <a:spcPct val="100000"/>
              </a:lnSpc>
              <a:buClr>
                <a:srgbClr val="FF0000"/>
              </a:buClr>
              <a:defRPr sz="1300">
                <a:solidFill>
                  <a:schemeClr val="tx2">
                    <a:lumMod val="50000"/>
                  </a:schemeClr>
                </a:solidFill>
                <a:latin typeface="Garamond" panose="02020404030301010803" pitchFamily="18" charset="0"/>
              </a:defRPr>
            </a:lvl2pPr>
            <a:lvl3pPr marL="1143000" indent="-228600">
              <a:lnSpc>
                <a:spcPct val="100000"/>
              </a:lnSpc>
              <a:buClr>
                <a:srgbClr val="FF0000"/>
              </a:buClr>
              <a:buFont typeface="Courier New" panose="02070309020205020404" pitchFamily="49" charset="0"/>
              <a:buChar char="o"/>
              <a:defRPr sz="1300">
                <a:solidFill>
                  <a:schemeClr val="tx2">
                    <a:lumMod val="50000"/>
                  </a:schemeClr>
                </a:solidFill>
                <a:latin typeface="Garamond" panose="02020404030301010803" pitchFamily="18" charset="0"/>
              </a:defRPr>
            </a:lvl3pPr>
            <a:lvl4pPr>
              <a:lnSpc>
                <a:spcPct val="100000"/>
              </a:lnSpc>
              <a:defRPr sz="1300">
                <a:latin typeface="Garamond" panose="02020404030301010803" pitchFamily="18" charset="0"/>
              </a:defRPr>
            </a:lvl4pPr>
            <a:lvl5pPr>
              <a:lnSpc>
                <a:spcPct val="100000"/>
              </a:lnSpc>
              <a:defRPr sz="1300">
                <a:latin typeface="Garamond" panose="02020404030301010803" pitchFamily="18" charset="0"/>
              </a:defRPr>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it-IT" dirty="0"/>
          </a:p>
        </p:txBody>
      </p:sp>
      <p:sp>
        <p:nvSpPr>
          <p:cNvPr id="6" name="Segnaposto numero diapositiva 5">
            <a:extLst>
              <a:ext uri="{FF2B5EF4-FFF2-40B4-BE49-F238E27FC236}">
                <a16:creationId xmlns:a16="http://schemas.microsoft.com/office/drawing/2014/main" id="{670BFD78-BF84-45DA-AF71-3056CA1917A7}"/>
              </a:ext>
            </a:extLst>
          </p:cNvPr>
          <p:cNvSpPr>
            <a:spLocks noGrp="1"/>
          </p:cNvSpPr>
          <p:nvPr>
            <p:ph type="sldNum" sz="quarter" idx="12"/>
          </p:nvPr>
        </p:nvSpPr>
        <p:spPr>
          <a:xfrm>
            <a:off x="11724071" y="6418196"/>
            <a:ext cx="467929" cy="439804"/>
          </a:xfrm>
        </p:spPr>
        <p:txBody>
          <a:bodyPr/>
          <a:lstStyle>
            <a:lvl1pPr>
              <a:defRPr sz="1400">
                <a:latin typeface="Garamond" panose="02020404030301010803" pitchFamily="18" charset="0"/>
              </a:defRPr>
            </a:lvl1pPr>
          </a:lstStyle>
          <a:p>
            <a:fld id="{B4125431-285D-4497-A9B8-AFE411CB7C64}" type="slidenum">
              <a:rPr lang="it-IT" smtClean="0"/>
              <a:pPr/>
              <a:t>‹N›</a:t>
            </a:fld>
            <a:endParaRPr lang="it-IT" dirty="0"/>
          </a:p>
        </p:txBody>
      </p:sp>
      <p:cxnSp>
        <p:nvCxnSpPr>
          <p:cNvPr id="8" name="Connettore diritto 7">
            <a:extLst>
              <a:ext uri="{FF2B5EF4-FFF2-40B4-BE49-F238E27FC236}">
                <a16:creationId xmlns:a16="http://schemas.microsoft.com/office/drawing/2014/main" id="{C58272E1-0E5C-4260-BAB1-22449CFB4C1F}"/>
              </a:ext>
            </a:extLst>
          </p:cNvPr>
          <p:cNvCxnSpPr/>
          <p:nvPr userDrawn="1"/>
        </p:nvCxnSpPr>
        <p:spPr>
          <a:xfrm>
            <a:off x="682580" y="476518"/>
            <a:ext cx="335602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6713690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4088">
          <p15:clr>
            <a:srgbClr val="FBAE40"/>
          </p15:clr>
        </p15:guide>
        <p15:guide id="4" orient="horz" pos="300">
          <p15:clr>
            <a:srgbClr val="FBAE40"/>
          </p15:clr>
        </p15:guide>
        <p15:guide id="5" pos="211">
          <p15:clr>
            <a:srgbClr val="FBAE40"/>
          </p15:clr>
        </p15:guide>
        <p15:guide id="6" pos="746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B14F87F-ECED-4D75-B542-B10DDEB05587}"/>
              </a:ext>
            </a:extLst>
          </p:cNvPr>
          <p:cNvSpPr>
            <a:spLocks noGrp="1"/>
          </p:cNvSpPr>
          <p:nvPr>
            <p:ph type="title"/>
          </p:nvPr>
        </p:nvSpPr>
        <p:spPr>
          <a:xfrm>
            <a:off x="695325" y="0"/>
            <a:ext cx="10515600" cy="481661"/>
          </a:xfrm>
          <a:prstGeom prst="rect">
            <a:avLst/>
          </a:prstGeom>
        </p:spPr>
        <p:txBody>
          <a:bodyPr>
            <a:normAutofit/>
          </a:bodyPr>
          <a:lstStyle>
            <a:lvl1pPr>
              <a:defRPr sz="2000">
                <a:solidFill>
                  <a:schemeClr val="tx2">
                    <a:lumMod val="50000"/>
                  </a:schemeClr>
                </a:solidFill>
                <a:latin typeface="Garamond" panose="02020404030301010803" pitchFamily="18" charset="0"/>
              </a:defRPr>
            </a:lvl1pPr>
          </a:lstStyle>
          <a:p>
            <a:r>
              <a:rPr lang="it-IT"/>
              <a:t>Fare clic per modificare lo stile del titolo dello schema</a:t>
            </a:r>
            <a:endParaRPr lang="it-IT" dirty="0"/>
          </a:p>
        </p:txBody>
      </p:sp>
      <p:cxnSp>
        <p:nvCxnSpPr>
          <p:cNvPr id="8" name="Connettore diritto 7">
            <a:extLst>
              <a:ext uri="{FF2B5EF4-FFF2-40B4-BE49-F238E27FC236}">
                <a16:creationId xmlns:a16="http://schemas.microsoft.com/office/drawing/2014/main" id="{C58272E1-0E5C-4260-BAB1-22449CFB4C1F}"/>
              </a:ext>
            </a:extLst>
          </p:cNvPr>
          <p:cNvCxnSpPr/>
          <p:nvPr userDrawn="1"/>
        </p:nvCxnSpPr>
        <p:spPr>
          <a:xfrm>
            <a:off x="682580" y="476518"/>
            <a:ext cx="335602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graphicFrame>
        <p:nvGraphicFramePr>
          <p:cNvPr id="4" name="Tabella 3">
            <a:extLst>
              <a:ext uri="{FF2B5EF4-FFF2-40B4-BE49-F238E27FC236}">
                <a16:creationId xmlns:a16="http://schemas.microsoft.com/office/drawing/2014/main" id="{EF5D1456-9714-4DE9-82A6-1ADA8FFD9AA8}"/>
              </a:ext>
            </a:extLst>
          </p:cNvPr>
          <p:cNvGraphicFramePr>
            <a:graphicFrameLocks noGrp="1"/>
          </p:cNvGraphicFramePr>
          <p:nvPr userDrawn="1"/>
        </p:nvGraphicFramePr>
        <p:xfrm>
          <a:off x="334961" y="2878888"/>
          <a:ext cx="11522070" cy="3585674"/>
        </p:xfrm>
        <a:graphic>
          <a:graphicData uri="http://schemas.openxmlformats.org/drawingml/2006/table">
            <a:tbl>
              <a:tblPr firstRow="1" bandRow="1">
                <a:tableStyleId>{5C22544A-7EE6-4342-B048-85BDC9FD1C3A}</a:tableStyleId>
              </a:tblPr>
              <a:tblGrid>
                <a:gridCol w="1097340">
                  <a:extLst>
                    <a:ext uri="{9D8B030D-6E8A-4147-A177-3AD203B41FA5}">
                      <a16:colId xmlns:a16="http://schemas.microsoft.com/office/drawing/2014/main" val="1708401169"/>
                    </a:ext>
                  </a:extLst>
                </a:gridCol>
                <a:gridCol w="1097340">
                  <a:extLst>
                    <a:ext uri="{9D8B030D-6E8A-4147-A177-3AD203B41FA5}">
                      <a16:colId xmlns:a16="http://schemas.microsoft.com/office/drawing/2014/main" val="3487227432"/>
                    </a:ext>
                  </a:extLst>
                </a:gridCol>
                <a:gridCol w="621826">
                  <a:extLst>
                    <a:ext uri="{9D8B030D-6E8A-4147-A177-3AD203B41FA5}">
                      <a16:colId xmlns:a16="http://schemas.microsoft.com/office/drawing/2014/main" val="1766824072"/>
                    </a:ext>
                  </a:extLst>
                </a:gridCol>
                <a:gridCol w="621826">
                  <a:extLst>
                    <a:ext uri="{9D8B030D-6E8A-4147-A177-3AD203B41FA5}">
                      <a16:colId xmlns:a16="http://schemas.microsoft.com/office/drawing/2014/main" val="3527592975"/>
                    </a:ext>
                  </a:extLst>
                </a:gridCol>
                <a:gridCol w="621826">
                  <a:extLst>
                    <a:ext uri="{9D8B030D-6E8A-4147-A177-3AD203B41FA5}">
                      <a16:colId xmlns:a16="http://schemas.microsoft.com/office/drawing/2014/main" val="3948725236"/>
                    </a:ext>
                  </a:extLst>
                </a:gridCol>
                <a:gridCol w="621826">
                  <a:extLst>
                    <a:ext uri="{9D8B030D-6E8A-4147-A177-3AD203B41FA5}">
                      <a16:colId xmlns:a16="http://schemas.microsoft.com/office/drawing/2014/main" val="942659297"/>
                    </a:ext>
                  </a:extLst>
                </a:gridCol>
                <a:gridCol w="621826">
                  <a:extLst>
                    <a:ext uri="{9D8B030D-6E8A-4147-A177-3AD203B41FA5}">
                      <a16:colId xmlns:a16="http://schemas.microsoft.com/office/drawing/2014/main" val="2016825305"/>
                    </a:ext>
                  </a:extLst>
                </a:gridCol>
                <a:gridCol w="621826">
                  <a:extLst>
                    <a:ext uri="{9D8B030D-6E8A-4147-A177-3AD203B41FA5}">
                      <a16:colId xmlns:a16="http://schemas.microsoft.com/office/drawing/2014/main" val="3428728485"/>
                    </a:ext>
                  </a:extLst>
                </a:gridCol>
                <a:gridCol w="621826">
                  <a:extLst>
                    <a:ext uri="{9D8B030D-6E8A-4147-A177-3AD203B41FA5}">
                      <a16:colId xmlns:a16="http://schemas.microsoft.com/office/drawing/2014/main" val="2688965058"/>
                    </a:ext>
                  </a:extLst>
                </a:gridCol>
                <a:gridCol w="621826">
                  <a:extLst>
                    <a:ext uri="{9D8B030D-6E8A-4147-A177-3AD203B41FA5}">
                      <a16:colId xmlns:a16="http://schemas.microsoft.com/office/drawing/2014/main" val="2364445717"/>
                    </a:ext>
                  </a:extLst>
                </a:gridCol>
                <a:gridCol w="621826">
                  <a:extLst>
                    <a:ext uri="{9D8B030D-6E8A-4147-A177-3AD203B41FA5}">
                      <a16:colId xmlns:a16="http://schemas.microsoft.com/office/drawing/2014/main" val="180129277"/>
                    </a:ext>
                  </a:extLst>
                </a:gridCol>
                <a:gridCol w="621826">
                  <a:extLst>
                    <a:ext uri="{9D8B030D-6E8A-4147-A177-3AD203B41FA5}">
                      <a16:colId xmlns:a16="http://schemas.microsoft.com/office/drawing/2014/main" val="1158017183"/>
                    </a:ext>
                  </a:extLst>
                </a:gridCol>
                <a:gridCol w="621826">
                  <a:extLst>
                    <a:ext uri="{9D8B030D-6E8A-4147-A177-3AD203B41FA5}">
                      <a16:colId xmlns:a16="http://schemas.microsoft.com/office/drawing/2014/main" val="600477417"/>
                    </a:ext>
                  </a:extLst>
                </a:gridCol>
                <a:gridCol w="621826">
                  <a:extLst>
                    <a:ext uri="{9D8B030D-6E8A-4147-A177-3AD203B41FA5}">
                      <a16:colId xmlns:a16="http://schemas.microsoft.com/office/drawing/2014/main" val="1229180634"/>
                    </a:ext>
                  </a:extLst>
                </a:gridCol>
                <a:gridCol w="621826">
                  <a:extLst>
                    <a:ext uri="{9D8B030D-6E8A-4147-A177-3AD203B41FA5}">
                      <a16:colId xmlns:a16="http://schemas.microsoft.com/office/drawing/2014/main" val="3781168546"/>
                    </a:ext>
                  </a:extLst>
                </a:gridCol>
                <a:gridCol w="621826">
                  <a:extLst>
                    <a:ext uri="{9D8B030D-6E8A-4147-A177-3AD203B41FA5}">
                      <a16:colId xmlns:a16="http://schemas.microsoft.com/office/drawing/2014/main" val="1720726794"/>
                    </a:ext>
                  </a:extLst>
                </a:gridCol>
                <a:gridCol w="621826">
                  <a:extLst>
                    <a:ext uri="{9D8B030D-6E8A-4147-A177-3AD203B41FA5}">
                      <a16:colId xmlns:a16="http://schemas.microsoft.com/office/drawing/2014/main" val="2717006597"/>
                    </a:ext>
                  </a:extLst>
                </a:gridCol>
              </a:tblGrid>
              <a:tr h="324314">
                <a:tc gridSpan="17">
                  <a:txBody>
                    <a:bodyPr/>
                    <a:lstStyle/>
                    <a:p>
                      <a:pPr algn="ctr"/>
                      <a:endParaRPr lang="it-IT" sz="14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hMerge="1">
                  <a:txBody>
                    <a:bodyPr/>
                    <a:lstStyle/>
                    <a:p>
                      <a:endParaRPr lang="it-IT" dirty="0"/>
                    </a:p>
                  </a:txBody>
                  <a:tcPr>
                    <a:solidFill>
                      <a:schemeClr val="bg1"/>
                    </a:solidFill>
                  </a:tcPr>
                </a:tc>
                <a:tc hMerge="1">
                  <a:txBody>
                    <a:bodyPr/>
                    <a:lstStyle/>
                    <a:p>
                      <a:endParaRPr lang="it-IT" dirty="0"/>
                    </a:p>
                  </a:txBody>
                  <a:tcPr>
                    <a:solidFill>
                      <a:schemeClr val="bg1"/>
                    </a:solidFill>
                  </a:tcPr>
                </a:tc>
                <a:tc hMerge="1">
                  <a:txBody>
                    <a:bodyPr/>
                    <a:lstStyle/>
                    <a:p>
                      <a:endParaRPr lang="it-IT" dirty="0"/>
                    </a:p>
                  </a:txBody>
                  <a:tcPr>
                    <a:solidFill>
                      <a:schemeClr val="bg1"/>
                    </a:solidFill>
                  </a:tcPr>
                </a:tc>
                <a:tc hMerge="1">
                  <a:txBody>
                    <a:bodyPr/>
                    <a:lstStyle/>
                    <a:p>
                      <a:endParaRPr lang="it-IT" dirty="0"/>
                    </a:p>
                  </a:txBody>
                  <a:tcPr>
                    <a:solidFill>
                      <a:schemeClr val="bg1"/>
                    </a:solidFill>
                  </a:tcPr>
                </a:tc>
                <a:tc hMerge="1">
                  <a:txBody>
                    <a:bodyPr/>
                    <a:lstStyle/>
                    <a:p>
                      <a:endParaRPr lang="it-IT" dirty="0"/>
                    </a:p>
                  </a:txBody>
                  <a:tcPr>
                    <a:solidFill>
                      <a:schemeClr val="bg1"/>
                    </a:solidFill>
                  </a:tcPr>
                </a:tc>
                <a:tc hMerge="1">
                  <a:txBody>
                    <a:bodyPr/>
                    <a:lstStyle/>
                    <a:p>
                      <a:endParaRPr lang="it-IT" dirty="0"/>
                    </a:p>
                  </a:txBody>
                  <a:tcPr>
                    <a:solidFill>
                      <a:schemeClr val="bg1"/>
                    </a:solidFill>
                  </a:tcPr>
                </a:tc>
                <a:tc hMerge="1">
                  <a:txBody>
                    <a:bodyPr/>
                    <a:lstStyle/>
                    <a:p>
                      <a:endParaRPr lang="it-IT" dirty="0"/>
                    </a:p>
                  </a:txBody>
                  <a:tcPr>
                    <a:solidFill>
                      <a:schemeClr val="bg1"/>
                    </a:solidFill>
                  </a:tcPr>
                </a:tc>
                <a:tc hMerge="1">
                  <a:txBody>
                    <a:bodyPr/>
                    <a:lstStyle/>
                    <a:p>
                      <a:endParaRPr lang="it-IT" dirty="0"/>
                    </a:p>
                  </a:txBody>
                  <a:tcPr>
                    <a:solidFill>
                      <a:schemeClr val="bg1"/>
                    </a:solidFill>
                  </a:tcPr>
                </a:tc>
                <a:tc hMerge="1">
                  <a:txBody>
                    <a:bodyPr/>
                    <a:lstStyle/>
                    <a:p>
                      <a:endParaRPr lang="it-IT" dirty="0"/>
                    </a:p>
                  </a:txBody>
                  <a:tcPr>
                    <a:solidFill>
                      <a:schemeClr val="bg1"/>
                    </a:solidFill>
                  </a:tcPr>
                </a:tc>
                <a:tc hMerge="1">
                  <a:txBody>
                    <a:bodyPr/>
                    <a:lstStyle/>
                    <a:p>
                      <a:pPr algn="ctr"/>
                      <a:endParaRPr lang="it-IT" sz="14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hMerge="1">
                  <a:txBody>
                    <a:bodyPr/>
                    <a:lstStyle/>
                    <a:p>
                      <a:pPr algn="ctr"/>
                      <a:endParaRPr lang="it-IT" sz="14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hMerge="1">
                  <a:txBody>
                    <a:bodyPr/>
                    <a:lstStyle/>
                    <a:p>
                      <a:pPr algn="ctr"/>
                      <a:endParaRPr lang="it-IT" sz="14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hMerge="1">
                  <a:txBody>
                    <a:bodyPr/>
                    <a:lstStyle/>
                    <a:p>
                      <a:pPr algn="ctr"/>
                      <a:endParaRPr lang="it-IT" sz="14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hMerge="1">
                  <a:txBody>
                    <a:bodyPr/>
                    <a:lstStyle/>
                    <a:p>
                      <a:pPr algn="ctr"/>
                      <a:endParaRPr lang="it-IT" sz="14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hMerge="1">
                  <a:txBody>
                    <a:bodyPr/>
                    <a:lstStyle/>
                    <a:p>
                      <a:pPr algn="ctr"/>
                      <a:endParaRPr lang="it-IT" sz="14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hMerge="1">
                  <a:txBody>
                    <a:bodyPr/>
                    <a:lstStyle/>
                    <a:p>
                      <a:pPr algn="ctr"/>
                      <a:endParaRPr lang="it-IT" sz="14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35938247"/>
                  </a:ext>
                </a:extLst>
              </a:tr>
              <a:tr h="180000">
                <a:tc>
                  <a:txBody>
                    <a:bodyPr/>
                    <a:lstStyle/>
                    <a:p>
                      <a:endParaRPr lang="it-IT" sz="12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extLst>
                  <a:ext uri="{0D108BD9-81ED-4DB2-BD59-A6C34878D82A}">
                    <a16:rowId xmlns:a16="http://schemas.microsoft.com/office/drawing/2014/main" val="414911373"/>
                  </a:ext>
                </a:extLst>
              </a:tr>
              <a:tr h="180000">
                <a:tc>
                  <a:txBody>
                    <a:bodyPr/>
                    <a:lstStyle/>
                    <a:p>
                      <a:endParaRPr lang="it-IT" sz="1200" dirty="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dirty="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dirty="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dirty="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dirty="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dirty="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dirty="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dirty="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dirty="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dirty="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dirty="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dirty="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540682083"/>
                  </a:ext>
                </a:extLst>
              </a:tr>
              <a:tr h="180000">
                <a:tc>
                  <a:txBody>
                    <a:bodyPr/>
                    <a:lstStyle/>
                    <a:p>
                      <a:endParaRPr lang="it-IT" sz="12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tc>
                  <a:txBody>
                    <a:bodyPr/>
                    <a:lstStyle/>
                    <a:p>
                      <a:endParaRPr lang="it-IT" sz="120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solidFill>
                      <a:schemeClr val="bg1"/>
                    </a:solidFill>
                  </a:tcPr>
                </a:tc>
                <a:extLst>
                  <a:ext uri="{0D108BD9-81ED-4DB2-BD59-A6C34878D82A}">
                    <a16:rowId xmlns:a16="http://schemas.microsoft.com/office/drawing/2014/main" val="3128469717"/>
                  </a:ext>
                </a:extLst>
              </a:tr>
              <a:tr h="180000">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extLst>
                  <a:ext uri="{0D108BD9-81ED-4DB2-BD59-A6C34878D82A}">
                    <a16:rowId xmlns:a16="http://schemas.microsoft.com/office/drawing/2014/main" val="2052075661"/>
                  </a:ext>
                </a:extLst>
              </a:tr>
              <a:tr h="180000">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extLst>
                  <a:ext uri="{0D108BD9-81ED-4DB2-BD59-A6C34878D82A}">
                    <a16:rowId xmlns:a16="http://schemas.microsoft.com/office/drawing/2014/main" val="703447428"/>
                  </a:ext>
                </a:extLst>
              </a:tr>
              <a:tr h="180000">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extLst>
                  <a:ext uri="{0D108BD9-81ED-4DB2-BD59-A6C34878D82A}">
                    <a16:rowId xmlns:a16="http://schemas.microsoft.com/office/drawing/2014/main" val="4288394832"/>
                  </a:ext>
                </a:extLst>
              </a:tr>
              <a:tr h="180000">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extLst>
                  <a:ext uri="{0D108BD9-81ED-4DB2-BD59-A6C34878D82A}">
                    <a16:rowId xmlns:a16="http://schemas.microsoft.com/office/drawing/2014/main" val="4220060056"/>
                  </a:ext>
                </a:extLst>
              </a:tr>
              <a:tr h="180000">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extLst>
                  <a:ext uri="{0D108BD9-81ED-4DB2-BD59-A6C34878D82A}">
                    <a16:rowId xmlns:a16="http://schemas.microsoft.com/office/drawing/2014/main" val="987812443"/>
                  </a:ext>
                </a:extLst>
              </a:tr>
              <a:tr h="180000">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extLst>
                  <a:ext uri="{0D108BD9-81ED-4DB2-BD59-A6C34878D82A}">
                    <a16:rowId xmlns:a16="http://schemas.microsoft.com/office/drawing/2014/main" val="3068674946"/>
                  </a:ext>
                </a:extLst>
              </a:tr>
              <a:tr h="180000">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tc>
                  <a:txBody>
                    <a:bodyPr/>
                    <a:lstStyle/>
                    <a:p>
                      <a:endParaRPr lang="it-IT" sz="1200" dirty="0">
                        <a:latin typeface="Garamond" panose="02020404030301010803" pitchFamily="18" charset="0"/>
                      </a:endParaRPr>
                    </a:p>
                  </a:txBody>
                  <a:tcPr>
                    <a:solidFill>
                      <a:schemeClr val="bg1"/>
                    </a:solidFill>
                  </a:tcPr>
                </a:tc>
                <a:extLst>
                  <a:ext uri="{0D108BD9-81ED-4DB2-BD59-A6C34878D82A}">
                    <a16:rowId xmlns:a16="http://schemas.microsoft.com/office/drawing/2014/main" val="2924677116"/>
                  </a:ext>
                </a:extLst>
              </a:tr>
              <a:tr h="180000">
                <a:tc>
                  <a:txBody>
                    <a:bodyPr/>
                    <a:lstStyle/>
                    <a:p>
                      <a:endParaRPr lang="it-IT" sz="120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dirty="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dirty="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dirty="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dirty="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dirty="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dirty="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dirty="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200" dirty="0">
                        <a:latin typeface="Garamond" panose="02020404030301010803" pitchFamily="18" charset="0"/>
                      </a:endParaRPr>
                    </a:p>
                  </a:txBody>
                  <a:tcPr>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65345335"/>
                  </a:ext>
                </a:extLst>
              </a:tr>
              <a:tr h="180000">
                <a:tc>
                  <a:txBody>
                    <a:bodyPr/>
                    <a:lstStyle/>
                    <a:p>
                      <a:endParaRPr lang="it-IT" sz="10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0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0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00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0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00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0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0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0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0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0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0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0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0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0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0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lang="it-IT" sz="1000" dirty="0">
                        <a:latin typeface="Garamond" panose="02020404030301010803" pitchFamily="18" charset="0"/>
                      </a:endParaRPr>
                    </a:p>
                  </a:txBody>
                  <a:tcP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01981417"/>
                  </a:ext>
                </a:extLst>
              </a:tr>
            </a:tbl>
          </a:graphicData>
        </a:graphic>
      </p:graphicFrame>
      <p:sp>
        <p:nvSpPr>
          <p:cNvPr id="9" name="Segnaposto contenuto 2">
            <a:extLst>
              <a:ext uri="{FF2B5EF4-FFF2-40B4-BE49-F238E27FC236}">
                <a16:creationId xmlns:a16="http://schemas.microsoft.com/office/drawing/2014/main" id="{DA737EE4-0E1D-49A3-B39E-53DDCE3777B6}"/>
              </a:ext>
            </a:extLst>
          </p:cNvPr>
          <p:cNvSpPr>
            <a:spLocks noGrp="1"/>
          </p:cNvSpPr>
          <p:nvPr>
            <p:ph idx="1"/>
          </p:nvPr>
        </p:nvSpPr>
        <p:spPr>
          <a:xfrm>
            <a:off x="334962" y="579951"/>
            <a:ext cx="11522075" cy="2084790"/>
          </a:xfrm>
          <a:prstGeom prst="rect">
            <a:avLst/>
          </a:prstGeom>
        </p:spPr>
        <p:txBody>
          <a:bodyPr/>
          <a:lstStyle>
            <a:lvl1pPr marL="228600" indent="-228600">
              <a:lnSpc>
                <a:spcPct val="100000"/>
              </a:lnSpc>
              <a:buClr>
                <a:srgbClr val="FF0000"/>
              </a:buClr>
              <a:buFont typeface="Wingdings" panose="05000000000000000000" pitchFamily="2" charset="2"/>
              <a:buChar char="Ø"/>
              <a:defRPr sz="1400">
                <a:solidFill>
                  <a:schemeClr val="tx2">
                    <a:lumMod val="50000"/>
                  </a:schemeClr>
                </a:solidFill>
                <a:latin typeface="Garamond" panose="02020404030301010803" pitchFamily="18" charset="0"/>
              </a:defRPr>
            </a:lvl1pPr>
            <a:lvl2pPr>
              <a:lnSpc>
                <a:spcPct val="100000"/>
              </a:lnSpc>
              <a:buClr>
                <a:srgbClr val="FF0000"/>
              </a:buClr>
              <a:defRPr sz="1300">
                <a:solidFill>
                  <a:schemeClr val="tx2">
                    <a:lumMod val="50000"/>
                  </a:schemeClr>
                </a:solidFill>
                <a:latin typeface="Garamond" panose="02020404030301010803" pitchFamily="18" charset="0"/>
              </a:defRPr>
            </a:lvl2pPr>
            <a:lvl3pPr marL="1143000" indent="-228600">
              <a:lnSpc>
                <a:spcPct val="100000"/>
              </a:lnSpc>
              <a:buClr>
                <a:srgbClr val="FF0000"/>
              </a:buClr>
              <a:buFont typeface="Courier New" panose="02070309020205020404" pitchFamily="49" charset="0"/>
              <a:buChar char="o"/>
              <a:defRPr sz="1300">
                <a:solidFill>
                  <a:schemeClr val="tx2">
                    <a:lumMod val="50000"/>
                  </a:schemeClr>
                </a:solidFill>
                <a:latin typeface="Garamond" panose="02020404030301010803" pitchFamily="18" charset="0"/>
              </a:defRPr>
            </a:lvl3pPr>
            <a:lvl4pPr>
              <a:lnSpc>
                <a:spcPct val="100000"/>
              </a:lnSpc>
              <a:defRPr sz="1300">
                <a:latin typeface="Garamond" panose="02020404030301010803" pitchFamily="18" charset="0"/>
              </a:defRPr>
            </a:lvl4pPr>
            <a:lvl5pPr>
              <a:lnSpc>
                <a:spcPct val="100000"/>
              </a:lnSpc>
              <a:defRPr sz="1300">
                <a:latin typeface="Garamond" panose="02020404030301010803" pitchFamily="18" charset="0"/>
              </a:defRPr>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it-IT" dirty="0"/>
          </a:p>
        </p:txBody>
      </p:sp>
      <p:sp>
        <p:nvSpPr>
          <p:cNvPr id="12" name="Segnaposto numero diapositiva 5">
            <a:extLst>
              <a:ext uri="{FF2B5EF4-FFF2-40B4-BE49-F238E27FC236}">
                <a16:creationId xmlns:a16="http://schemas.microsoft.com/office/drawing/2014/main" id="{4C466C6C-E684-4CF1-851E-DCB7B816E303}"/>
              </a:ext>
            </a:extLst>
          </p:cNvPr>
          <p:cNvSpPr>
            <a:spLocks noGrp="1"/>
          </p:cNvSpPr>
          <p:nvPr>
            <p:ph type="sldNum" sz="quarter" idx="12"/>
          </p:nvPr>
        </p:nvSpPr>
        <p:spPr>
          <a:xfrm>
            <a:off x="11724071" y="6418196"/>
            <a:ext cx="467929" cy="439804"/>
          </a:xfrm>
        </p:spPr>
        <p:txBody>
          <a:bodyPr/>
          <a:lstStyle>
            <a:lvl1pPr>
              <a:defRPr sz="1400">
                <a:latin typeface="Garamond" panose="02020404030301010803" pitchFamily="18" charset="0"/>
              </a:defRPr>
            </a:lvl1pPr>
          </a:lstStyle>
          <a:p>
            <a:fld id="{B4125431-285D-4497-A9B8-AFE411CB7C64}" type="slidenum">
              <a:rPr lang="it-IT" smtClean="0"/>
              <a:pPr/>
              <a:t>‹N›</a:t>
            </a:fld>
            <a:endParaRPr lang="it-IT" dirty="0"/>
          </a:p>
        </p:txBody>
      </p:sp>
    </p:spTree>
    <p:extLst>
      <p:ext uri="{BB962C8B-B14F-4D97-AF65-F5344CB8AC3E}">
        <p14:creationId xmlns:p14="http://schemas.microsoft.com/office/powerpoint/2010/main" val="13004752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4088">
          <p15:clr>
            <a:srgbClr val="FBAE40"/>
          </p15:clr>
        </p15:guide>
        <p15:guide id="4" orient="horz" pos="300">
          <p15:clr>
            <a:srgbClr val="FBAE40"/>
          </p15:clr>
        </p15:guide>
        <p15:guide id="5" pos="211">
          <p15:clr>
            <a:srgbClr val="FBAE40"/>
          </p15:clr>
        </p15:guide>
        <p15:guide id="6" pos="7469">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3FB73AC-1016-464E-8DD8-7357125B7BB6}"/>
              </a:ext>
            </a:extLst>
          </p:cNvPr>
          <p:cNvSpPr>
            <a:spLocks noGrp="1"/>
          </p:cNvSpPr>
          <p:nvPr>
            <p:ph type="title"/>
          </p:nvPr>
        </p:nvSpPr>
        <p:spPr>
          <a:xfrm>
            <a:off x="838200" y="365125"/>
            <a:ext cx="10515600" cy="1325563"/>
          </a:xfrm>
          <a:prstGeom prst="rect">
            <a:avLst/>
          </a:prstGeom>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140856EA-422E-442C-9D4C-1F09A624AE5B}"/>
              </a:ext>
            </a:extLst>
          </p:cNvPr>
          <p:cNvSpPr>
            <a:spLocks noGrp="1"/>
          </p:cNvSpPr>
          <p:nvPr>
            <p:ph sz="half" idx="1"/>
          </p:nvPr>
        </p:nvSpPr>
        <p:spPr>
          <a:xfrm>
            <a:off x="838200" y="1825625"/>
            <a:ext cx="5181600" cy="4351338"/>
          </a:xfrm>
          <a:prstGeom prst="rect">
            <a:avLst/>
          </a:prstGeo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838D4240-0083-4AB4-974B-D8F123686F6B}"/>
              </a:ext>
            </a:extLst>
          </p:cNvPr>
          <p:cNvSpPr>
            <a:spLocks noGrp="1"/>
          </p:cNvSpPr>
          <p:nvPr>
            <p:ph sz="half" idx="2"/>
          </p:nvPr>
        </p:nvSpPr>
        <p:spPr>
          <a:xfrm>
            <a:off x="6172200" y="1825625"/>
            <a:ext cx="5181600" cy="4351338"/>
          </a:xfrm>
          <a:prstGeom prst="rect">
            <a:avLst/>
          </a:prstGeo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E77A8436-1B0E-4047-9219-C88323E11A0E}"/>
              </a:ext>
            </a:extLst>
          </p:cNvPr>
          <p:cNvSpPr>
            <a:spLocks noGrp="1"/>
          </p:cNvSpPr>
          <p:nvPr>
            <p:ph type="dt" sz="half" idx="10"/>
          </p:nvPr>
        </p:nvSpPr>
        <p:spPr>
          <a:xfrm>
            <a:off x="838200" y="6356350"/>
            <a:ext cx="2743200" cy="365125"/>
          </a:xfrm>
          <a:prstGeom prst="rect">
            <a:avLst/>
          </a:prstGeom>
        </p:spPr>
        <p:txBody>
          <a:bodyPr/>
          <a:lstStyle/>
          <a:p>
            <a:endParaRPr lang="it-IT"/>
          </a:p>
        </p:txBody>
      </p:sp>
      <p:sp>
        <p:nvSpPr>
          <p:cNvPr id="6" name="Segnaposto piè di pagina 5">
            <a:extLst>
              <a:ext uri="{FF2B5EF4-FFF2-40B4-BE49-F238E27FC236}">
                <a16:creationId xmlns:a16="http://schemas.microsoft.com/office/drawing/2014/main" id="{76B7925B-B573-41B5-AA64-1339C9EF54CE}"/>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7" name="Segnaposto numero diapositiva 6">
            <a:extLst>
              <a:ext uri="{FF2B5EF4-FFF2-40B4-BE49-F238E27FC236}">
                <a16:creationId xmlns:a16="http://schemas.microsoft.com/office/drawing/2014/main" id="{78C3BD74-665C-46E0-BC51-C67F96DCFF78}"/>
              </a:ext>
            </a:extLst>
          </p:cNvPr>
          <p:cNvSpPr>
            <a:spLocks noGrp="1"/>
          </p:cNvSpPr>
          <p:nvPr>
            <p:ph type="sldNum" sz="quarter" idx="12"/>
          </p:nvPr>
        </p:nvSpPr>
        <p:spPr>
          <a:xfrm>
            <a:off x="8610600" y="6356350"/>
            <a:ext cx="2743200" cy="365125"/>
          </a:xfrm>
          <a:prstGeom prst="rect">
            <a:avLst/>
          </a:prstGeom>
        </p:spPr>
        <p:txBody>
          <a:bodyPr/>
          <a:lstStyle/>
          <a:p>
            <a:fld id="{B4125431-285D-4497-A9B8-AFE411CB7C64}" type="slidenum">
              <a:rPr lang="it-IT" smtClean="0"/>
              <a:t>‹N›</a:t>
            </a:fld>
            <a:endParaRPr lang="it-IT"/>
          </a:p>
        </p:txBody>
      </p:sp>
    </p:spTree>
    <p:extLst>
      <p:ext uri="{BB962C8B-B14F-4D97-AF65-F5344CB8AC3E}">
        <p14:creationId xmlns:p14="http://schemas.microsoft.com/office/powerpoint/2010/main" val="2613513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0AAC8DC-67EC-4BB0-8CB7-B535F581402E}"/>
              </a:ext>
            </a:extLst>
          </p:cNvPr>
          <p:cNvSpPr>
            <a:spLocks noGrp="1"/>
          </p:cNvSpPr>
          <p:nvPr>
            <p:ph type="title"/>
          </p:nvPr>
        </p:nvSpPr>
        <p:spPr>
          <a:xfrm>
            <a:off x="839788" y="365125"/>
            <a:ext cx="10515600" cy="1325563"/>
          </a:xfrm>
          <a:prstGeom prst="rect">
            <a:avLst/>
          </a:prstGeo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3D68F6B7-29A8-42A1-8695-5C75E430D84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832F5DBA-8EEB-4086-95A3-4CEE4765B974}"/>
              </a:ext>
            </a:extLst>
          </p:cNvPr>
          <p:cNvSpPr>
            <a:spLocks noGrp="1"/>
          </p:cNvSpPr>
          <p:nvPr>
            <p:ph sz="half" idx="2"/>
          </p:nvPr>
        </p:nvSpPr>
        <p:spPr>
          <a:xfrm>
            <a:off x="839788" y="2505075"/>
            <a:ext cx="5157787" cy="3684588"/>
          </a:xfrm>
          <a:prstGeom prst="rect">
            <a:avLst/>
          </a:prstGeo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C34B70AA-D99D-4BDE-83E3-98E944C17ED1}"/>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2B2EB320-0D5B-466C-A433-59ECF0288419}"/>
              </a:ext>
            </a:extLst>
          </p:cNvPr>
          <p:cNvSpPr>
            <a:spLocks noGrp="1"/>
          </p:cNvSpPr>
          <p:nvPr>
            <p:ph sz="quarter" idx="4"/>
          </p:nvPr>
        </p:nvSpPr>
        <p:spPr>
          <a:xfrm>
            <a:off x="6172200" y="2505075"/>
            <a:ext cx="5183188" cy="3684588"/>
          </a:xfrm>
          <a:prstGeom prst="rect">
            <a:avLst/>
          </a:prstGeo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A1F00E1B-4CF8-46C2-BA55-6B5FE1F5705A}"/>
              </a:ext>
            </a:extLst>
          </p:cNvPr>
          <p:cNvSpPr>
            <a:spLocks noGrp="1"/>
          </p:cNvSpPr>
          <p:nvPr>
            <p:ph type="dt" sz="half" idx="10"/>
          </p:nvPr>
        </p:nvSpPr>
        <p:spPr>
          <a:xfrm>
            <a:off x="838200" y="6356350"/>
            <a:ext cx="2743200" cy="365125"/>
          </a:xfrm>
          <a:prstGeom prst="rect">
            <a:avLst/>
          </a:prstGeom>
        </p:spPr>
        <p:txBody>
          <a:bodyPr/>
          <a:lstStyle/>
          <a:p>
            <a:endParaRPr lang="it-IT"/>
          </a:p>
        </p:txBody>
      </p:sp>
      <p:sp>
        <p:nvSpPr>
          <p:cNvPr id="8" name="Segnaposto piè di pagina 7">
            <a:extLst>
              <a:ext uri="{FF2B5EF4-FFF2-40B4-BE49-F238E27FC236}">
                <a16:creationId xmlns:a16="http://schemas.microsoft.com/office/drawing/2014/main" id="{BA14E5E5-53A6-40E9-B0A2-8BCE0885479F}"/>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9" name="Segnaposto numero diapositiva 8">
            <a:extLst>
              <a:ext uri="{FF2B5EF4-FFF2-40B4-BE49-F238E27FC236}">
                <a16:creationId xmlns:a16="http://schemas.microsoft.com/office/drawing/2014/main" id="{3D61CC51-828F-46E6-8F30-CF8F980DD459}"/>
              </a:ext>
            </a:extLst>
          </p:cNvPr>
          <p:cNvSpPr>
            <a:spLocks noGrp="1"/>
          </p:cNvSpPr>
          <p:nvPr>
            <p:ph type="sldNum" sz="quarter" idx="12"/>
          </p:nvPr>
        </p:nvSpPr>
        <p:spPr>
          <a:xfrm>
            <a:off x="8610600" y="6356350"/>
            <a:ext cx="2743200" cy="365125"/>
          </a:xfrm>
          <a:prstGeom prst="rect">
            <a:avLst/>
          </a:prstGeom>
        </p:spPr>
        <p:txBody>
          <a:bodyPr/>
          <a:lstStyle/>
          <a:p>
            <a:fld id="{B4125431-285D-4497-A9B8-AFE411CB7C64}" type="slidenum">
              <a:rPr lang="it-IT" smtClean="0"/>
              <a:t>‹N›</a:t>
            </a:fld>
            <a:endParaRPr lang="it-IT"/>
          </a:p>
        </p:txBody>
      </p:sp>
    </p:spTree>
    <p:extLst>
      <p:ext uri="{BB962C8B-B14F-4D97-AF65-F5344CB8AC3E}">
        <p14:creationId xmlns:p14="http://schemas.microsoft.com/office/powerpoint/2010/main" val="566409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DD8BC3F-89E4-4AF1-B027-A75FDF517413}"/>
              </a:ext>
            </a:extLst>
          </p:cNvPr>
          <p:cNvSpPr>
            <a:spLocks noGrp="1"/>
          </p:cNvSpPr>
          <p:nvPr>
            <p:ph type="title"/>
          </p:nvPr>
        </p:nvSpPr>
        <p:spPr>
          <a:xfrm>
            <a:off x="838200" y="365125"/>
            <a:ext cx="10515600" cy="1325563"/>
          </a:xfrm>
          <a:prstGeom prst="rect">
            <a:avLst/>
          </a:prstGeom>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C3792F51-B818-4A57-8506-A97C5C31D27D}"/>
              </a:ext>
            </a:extLst>
          </p:cNvPr>
          <p:cNvSpPr>
            <a:spLocks noGrp="1"/>
          </p:cNvSpPr>
          <p:nvPr>
            <p:ph type="dt" sz="half" idx="10"/>
          </p:nvPr>
        </p:nvSpPr>
        <p:spPr>
          <a:xfrm>
            <a:off x="838200" y="6356350"/>
            <a:ext cx="2743200" cy="365125"/>
          </a:xfrm>
          <a:prstGeom prst="rect">
            <a:avLst/>
          </a:prstGeom>
        </p:spPr>
        <p:txBody>
          <a:bodyPr/>
          <a:lstStyle/>
          <a:p>
            <a:endParaRPr lang="it-IT"/>
          </a:p>
        </p:txBody>
      </p:sp>
      <p:sp>
        <p:nvSpPr>
          <p:cNvPr id="4" name="Segnaposto piè di pagina 3">
            <a:extLst>
              <a:ext uri="{FF2B5EF4-FFF2-40B4-BE49-F238E27FC236}">
                <a16:creationId xmlns:a16="http://schemas.microsoft.com/office/drawing/2014/main" id="{510FB180-85BA-4617-98D4-1C9B7965D852}"/>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5" name="Segnaposto numero diapositiva 4">
            <a:extLst>
              <a:ext uri="{FF2B5EF4-FFF2-40B4-BE49-F238E27FC236}">
                <a16:creationId xmlns:a16="http://schemas.microsoft.com/office/drawing/2014/main" id="{91B8941F-52EC-48A8-A5B7-75D26F760E18}"/>
              </a:ext>
            </a:extLst>
          </p:cNvPr>
          <p:cNvSpPr>
            <a:spLocks noGrp="1"/>
          </p:cNvSpPr>
          <p:nvPr>
            <p:ph type="sldNum" sz="quarter" idx="12"/>
          </p:nvPr>
        </p:nvSpPr>
        <p:spPr>
          <a:xfrm>
            <a:off x="8610600" y="6356350"/>
            <a:ext cx="2743200" cy="365125"/>
          </a:xfrm>
          <a:prstGeom prst="rect">
            <a:avLst/>
          </a:prstGeom>
        </p:spPr>
        <p:txBody>
          <a:bodyPr/>
          <a:lstStyle/>
          <a:p>
            <a:fld id="{B4125431-285D-4497-A9B8-AFE411CB7C64}" type="slidenum">
              <a:rPr lang="it-IT" smtClean="0"/>
              <a:t>‹N›</a:t>
            </a:fld>
            <a:endParaRPr lang="it-IT"/>
          </a:p>
        </p:txBody>
      </p:sp>
    </p:spTree>
    <p:extLst>
      <p:ext uri="{BB962C8B-B14F-4D97-AF65-F5344CB8AC3E}">
        <p14:creationId xmlns:p14="http://schemas.microsoft.com/office/powerpoint/2010/main" val="1740229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D827F755-3D7A-486D-8AD3-3F2B049A4358}"/>
              </a:ext>
            </a:extLst>
          </p:cNvPr>
          <p:cNvSpPr>
            <a:spLocks noGrp="1"/>
          </p:cNvSpPr>
          <p:nvPr>
            <p:ph type="dt" sz="half" idx="10"/>
          </p:nvPr>
        </p:nvSpPr>
        <p:spPr>
          <a:xfrm>
            <a:off x="838200" y="6356350"/>
            <a:ext cx="2743200" cy="365125"/>
          </a:xfrm>
          <a:prstGeom prst="rect">
            <a:avLst/>
          </a:prstGeom>
        </p:spPr>
        <p:txBody>
          <a:bodyPr/>
          <a:lstStyle/>
          <a:p>
            <a:endParaRPr lang="it-IT"/>
          </a:p>
        </p:txBody>
      </p:sp>
      <p:sp>
        <p:nvSpPr>
          <p:cNvPr id="3" name="Segnaposto piè di pagina 2">
            <a:extLst>
              <a:ext uri="{FF2B5EF4-FFF2-40B4-BE49-F238E27FC236}">
                <a16:creationId xmlns:a16="http://schemas.microsoft.com/office/drawing/2014/main" id="{4B19E51C-9C11-4673-9726-5E5158231BEC}"/>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4" name="Segnaposto numero diapositiva 3">
            <a:extLst>
              <a:ext uri="{FF2B5EF4-FFF2-40B4-BE49-F238E27FC236}">
                <a16:creationId xmlns:a16="http://schemas.microsoft.com/office/drawing/2014/main" id="{1F1E53FE-4CE3-4B07-AC9F-78315BAC5CCC}"/>
              </a:ext>
            </a:extLst>
          </p:cNvPr>
          <p:cNvSpPr>
            <a:spLocks noGrp="1"/>
          </p:cNvSpPr>
          <p:nvPr>
            <p:ph type="sldNum" sz="quarter" idx="12"/>
          </p:nvPr>
        </p:nvSpPr>
        <p:spPr>
          <a:xfrm>
            <a:off x="8610600" y="6356350"/>
            <a:ext cx="2743200" cy="365125"/>
          </a:xfrm>
          <a:prstGeom prst="rect">
            <a:avLst/>
          </a:prstGeom>
        </p:spPr>
        <p:txBody>
          <a:bodyPr/>
          <a:lstStyle/>
          <a:p>
            <a:fld id="{B4125431-285D-4497-A9B8-AFE411CB7C64}" type="slidenum">
              <a:rPr lang="it-IT" smtClean="0"/>
              <a:t>‹N›</a:t>
            </a:fld>
            <a:endParaRPr lang="it-IT"/>
          </a:p>
        </p:txBody>
      </p:sp>
    </p:spTree>
    <p:extLst>
      <p:ext uri="{BB962C8B-B14F-4D97-AF65-F5344CB8AC3E}">
        <p14:creationId xmlns:p14="http://schemas.microsoft.com/office/powerpoint/2010/main" val="1170466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899F6E1-91C8-411B-99CE-FFA9069CDD6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8093D9A-269A-4782-8A8F-BF4093BE6C84}"/>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11012683-BF3C-4FC3-83A9-D0E08FE8C101}"/>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F19F08D6-1502-445E-9F0D-03634BDF8975}"/>
              </a:ext>
            </a:extLst>
          </p:cNvPr>
          <p:cNvSpPr>
            <a:spLocks noGrp="1"/>
          </p:cNvSpPr>
          <p:nvPr>
            <p:ph type="dt" sz="half" idx="10"/>
          </p:nvPr>
        </p:nvSpPr>
        <p:spPr>
          <a:xfrm>
            <a:off x="838200" y="6356350"/>
            <a:ext cx="2743200" cy="365125"/>
          </a:xfrm>
          <a:prstGeom prst="rect">
            <a:avLst/>
          </a:prstGeom>
        </p:spPr>
        <p:txBody>
          <a:bodyPr/>
          <a:lstStyle/>
          <a:p>
            <a:endParaRPr lang="it-IT"/>
          </a:p>
        </p:txBody>
      </p:sp>
      <p:sp>
        <p:nvSpPr>
          <p:cNvPr id="6" name="Segnaposto piè di pagina 5">
            <a:extLst>
              <a:ext uri="{FF2B5EF4-FFF2-40B4-BE49-F238E27FC236}">
                <a16:creationId xmlns:a16="http://schemas.microsoft.com/office/drawing/2014/main" id="{9695188D-2FF6-405A-95B7-C7CC74016133}"/>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7" name="Segnaposto numero diapositiva 6">
            <a:extLst>
              <a:ext uri="{FF2B5EF4-FFF2-40B4-BE49-F238E27FC236}">
                <a16:creationId xmlns:a16="http://schemas.microsoft.com/office/drawing/2014/main" id="{E46D65F0-D7C5-4BC8-B05F-E99C8AAC7599}"/>
              </a:ext>
            </a:extLst>
          </p:cNvPr>
          <p:cNvSpPr>
            <a:spLocks noGrp="1"/>
          </p:cNvSpPr>
          <p:nvPr>
            <p:ph type="sldNum" sz="quarter" idx="12"/>
          </p:nvPr>
        </p:nvSpPr>
        <p:spPr>
          <a:xfrm>
            <a:off x="8610600" y="6356350"/>
            <a:ext cx="2743200" cy="365125"/>
          </a:xfrm>
          <a:prstGeom prst="rect">
            <a:avLst/>
          </a:prstGeom>
        </p:spPr>
        <p:txBody>
          <a:bodyPr/>
          <a:lstStyle/>
          <a:p>
            <a:fld id="{B4125431-285D-4497-A9B8-AFE411CB7C64}" type="slidenum">
              <a:rPr lang="it-IT" smtClean="0"/>
              <a:t>‹N›</a:t>
            </a:fld>
            <a:endParaRPr lang="it-IT"/>
          </a:p>
        </p:txBody>
      </p:sp>
    </p:spTree>
    <p:extLst>
      <p:ext uri="{BB962C8B-B14F-4D97-AF65-F5344CB8AC3E}">
        <p14:creationId xmlns:p14="http://schemas.microsoft.com/office/powerpoint/2010/main" val="2593536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0A2DC41-8AF3-4CE5-A7AE-E944BBE1362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5F30B4DC-7B49-46C5-B918-02B53A0675EB}"/>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p>
        </p:txBody>
      </p:sp>
      <p:sp>
        <p:nvSpPr>
          <p:cNvPr id="4" name="Segnaposto testo 3">
            <a:extLst>
              <a:ext uri="{FF2B5EF4-FFF2-40B4-BE49-F238E27FC236}">
                <a16:creationId xmlns:a16="http://schemas.microsoft.com/office/drawing/2014/main" id="{E9227DC0-A84F-47FC-902F-4BD1F45256D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BF0C9CDC-EB12-4CB6-BD3E-BC77A53E3023}"/>
              </a:ext>
            </a:extLst>
          </p:cNvPr>
          <p:cNvSpPr>
            <a:spLocks noGrp="1"/>
          </p:cNvSpPr>
          <p:nvPr>
            <p:ph type="dt" sz="half" idx="10"/>
          </p:nvPr>
        </p:nvSpPr>
        <p:spPr>
          <a:xfrm>
            <a:off x="838200" y="6356350"/>
            <a:ext cx="2743200" cy="365125"/>
          </a:xfrm>
          <a:prstGeom prst="rect">
            <a:avLst/>
          </a:prstGeom>
        </p:spPr>
        <p:txBody>
          <a:bodyPr/>
          <a:lstStyle/>
          <a:p>
            <a:endParaRPr lang="it-IT"/>
          </a:p>
        </p:txBody>
      </p:sp>
      <p:sp>
        <p:nvSpPr>
          <p:cNvPr id="6" name="Segnaposto piè di pagina 5">
            <a:extLst>
              <a:ext uri="{FF2B5EF4-FFF2-40B4-BE49-F238E27FC236}">
                <a16:creationId xmlns:a16="http://schemas.microsoft.com/office/drawing/2014/main" id="{ADFD2E41-DEA9-4A2B-B3CB-6DE26B12DEC3}"/>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7" name="Segnaposto numero diapositiva 6">
            <a:extLst>
              <a:ext uri="{FF2B5EF4-FFF2-40B4-BE49-F238E27FC236}">
                <a16:creationId xmlns:a16="http://schemas.microsoft.com/office/drawing/2014/main" id="{0F5533CB-3D00-47FD-81F0-FF158A2C89FB}"/>
              </a:ext>
            </a:extLst>
          </p:cNvPr>
          <p:cNvSpPr>
            <a:spLocks noGrp="1"/>
          </p:cNvSpPr>
          <p:nvPr>
            <p:ph type="sldNum" sz="quarter" idx="12"/>
          </p:nvPr>
        </p:nvSpPr>
        <p:spPr>
          <a:xfrm>
            <a:off x="8610600" y="6356350"/>
            <a:ext cx="2743200" cy="365125"/>
          </a:xfrm>
          <a:prstGeom prst="rect">
            <a:avLst/>
          </a:prstGeom>
        </p:spPr>
        <p:txBody>
          <a:bodyPr/>
          <a:lstStyle/>
          <a:p>
            <a:fld id="{B4125431-285D-4497-A9B8-AFE411CB7C64}" type="slidenum">
              <a:rPr lang="it-IT" smtClean="0"/>
              <a:t>‹N›</a:t>
            </a:fld>
            <a:endParaRPr lang="it-IT"/>
          </a:p>
        </p:txBody>
      </p:sp>
    </p:spTree>
    <p:extLst>
      <p:ext uri="{BB962C8B-B14F-4D97-AF65-F5344CB8AC3E}">
        <p14:creationId xmlns:p14="http://schemas.microsoft.com/office/powerpoint/2010/main" val="2490472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45642F-182D-408E-A149-608DD0B1B272}"/>
              </a:ext>
            </a:extLst>
          </p:cNvPr>
          <p:cNvSpPr>
            <a:spLocks noGrp="1"/>
          </p:cNvSpPr>
          <p:nvPr>
            <p:ph type="title"/>
          </p:nvPr>
        </p:nvSpPr>
        <p:spPr>
          <a:xfrm>
            <a:off x="838200" y="365125"/>
            <a:ext cx="10515600" cy="1325563"/>
          </a:xfrm>
          <a:prstGeom prst="rect">
            <a:avLst/>
          </a:prstGeom>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96863124-92F0-4F5C-9C35-84CDB0B4FFF1}"/>
              </a:ext>
            </a:extLst>
          </p:cNvPr>
          <p:cNvSpPr>
            <a:spLocks noGrp="1"/>
          </p:cNvSpPr>
          <p:nvPr>
            <p:ph type="body" orient="vert" idx="1"/>
          </p:nvPr>
        </p:nvSpPr>
        <p:spPr>
          <a:xfrm>
            <a:off x="838200" y="1825625"/>
            <a:ext cx="10515600" cy="4351338"/>
          </a:xfrm>
          <a:prstGeom prst="rect">
            <a:avLst/>
          </a:prstGeo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C21911F-17B8-4E17-AF2C-4C88738EE747}"/>
              </a:ext>
            </a:extLst>
          </p:cNvPr>
          <p:cNvSpPr>
            <a:spLocks noGrp="1"/>
          </p:cNvSpPr>
          <p:nvPr>
            <p:ph type="dt" sz="half" idx="10"/>
          </p:nvPr>
        </p:nvSpPr>
        <p:spPr>
          <a:xfrm>
            <a:off x="838200" y="6356350"/>
            <a:ext cx="2743200" cy="365125"/>
          </a:xfrm>
          <a:prstGeom prst="rect">
            <a:avLst/>
          </a:prstGeom>
        </p:spPr>
        <p:txBody>
          <a:bodyPr/>
          <a:lstStyle/>
          <a:p>
            <a:endParaRPr lang="it-IT"/>
          </a:p>
        </p:txBody>
      </p:sp>
      <p:sp>
        <p:nvSpPr>
          <p:cNvPr id="5" name="Segnaposto piè di pagina 4">
            <a:extLst>
              <a:ext uri="{FF2B5EF4-FFF2-40B4-BE49-F238E27FC236}">
                <a16:creationId xmlns:a16="http://schemas.microsoft.com/office/drawing/2014/main" id="{2209AEFB-B690-4BA9-B03F-AD3BA2393989}"/>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6" name="Segnaposto numero diapositiva 5">
            <a:extLst>
              <a:ext uri="{FF2B5EF4-FFF2-40B4-BE49-F238E27FC236}">
                <a16:creationId xmlns:a16="http://schemas.microsoft.com/office/drawing/2014/main" id="{60B3C472-0BFD-4449-BCE2-0B29DCE7A264}"/>
              </a:ext>
            </a:extLst>
          </p:cNvPr>
          <p:cNvSpPr>
            <a:spLocks noGrp="1"/>
          </p:cNvSpPr>
          <p:nvPr>
            <p:ph type="sldNum" sz="quarter" idx="12"/>
          </p:nvPr>
        </p:nvSpPr>
        <p:spPr>
          <a:xfrm>
            <a:off x="8610600" y="6356350"/>
            <a:ext cx="2743200" cy="365125"/>
          </a:xfrm>
          <a:prstGeom prst="rect">
            <a:avLst/>
          </a:prstGeom>
        </p:spPr>
        <p:txBody>
          <a:bodyPr/>
          <a:lstStyle/>
          <a:p>
            <a:fld id="{B4125431-285D-4497-A9B8-AFE411CB7C64}" type="slidenum">
              <a:rPr lang="it-IT" smtClean="0"/>
              <a:t>‹N›</a:t>
            </a:fld>
            <a:endParaRPr lang="it-IT"/>
          </a:p>
        </p:txBody>
      </p:sp>
    </p:spTree>
    <p:extLst>
      <p:ext uri="{BB962C8B-B14F-4D97-AF65-F5344CB8AC3E}">
        <p14:creationId xmlns:p14="http://schemas.microsoft.com/office/powerpoint/2010/main" val="38041096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D0625479-E7D2-4479-8465-233806C95210}"/>
              </a:ext>
            </a:extLst>
          </p:cNvPr>
          <p:cNvSpPr>
            <a:spLocks noGrp="1"/>
          </p:cNvSpPr>
          <p:nvPr>
            <p:ph type="title" orient="vert"/>
          </p:nvPr>
        </p:nvSpPr>
        <p:spPr>
          <a:xfrm>
            <a:off x="8724900" y="365125"/>
            <a:ext cx="2628900" cy="5811838"/>
          </a:xfrm>
          <a:prstGeom prst="rect">
            <a:avLst/>
          </a:prstGeo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152AFF51-6BAA-471A-8CD9-FD9C85F9ECD6}"/>
              </a:ext>
            </a:extLst>
          </p:cNvPr>
          <p:cNvSpPr>
            <a:spLocks noGrp="1"/>
          </p:cNvSpPr>
          <p:nvPr>
            <p:ph type="body" orient="vert" idx="1"/>
          </p:nvPr>
        </p:nvSpPr>
        <p:spPr>
          <a:xfrm>
            <a:off x="838200" y="365125"/>
            <a:ext cx="7734300" cy="5811838"/>
          </a:xfrm>
          <a:prstGeom prst="rect">
            <a:avLst/>
          </a:prstGeo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65C9CDD-F246-4874-8C24-4ED001A6D260}"/>
              </a:ext>
            </a:extLst>
          </p:cNvPr>
          <p:cNvSpPr>
            <a:spLocks noGrp="1"/>
          </p:cNvSpPr>
          <p:nvPr>
            <p:ph type="dt" sz="half" idx="10"/>
          </p:nvPr>
        </p:nvSpPr>
        <p:spPr>
          <a:xfrm>
            <a:off x="838200" y="6356350"/>
            <a:ext cx="2743200" cy="365125"/>
          </a:xfrm>
          <a:prstGeom prst="rect">
            <a:avLst/>
          </a:prstGeom>
        </p:spPr>
        <p:txBody>
          <a:bodyPr/>
          <a:lstStyle/>
          <a:p>
            <a:endParaRPr lang="it-IT"/>
          </a:p>
        </p:txBody>
      </p:sp>
      <p:sp>
        <p:nvSpPr>
          <p:cNvPr id="5" name="Segnaposto piè di pagina 4">
            <a:extLst>
              <a:ext uri="{FF2B5EF4-FFF2-40B4-BE49-F238E27FC236}">
                <a16:creationId xmlns:a16="http://schemas.microsoft.com/office/drawing/2014/main" id="{643B87DC-0CCE-48DB-BFBF-46D717860896}"/>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6" name="Segnaposto numero diapositiva 5">
            <a:extLst>
              <a:ext uri="{FF2B5EF4-FFF2-40B4-BE49-F238E27FC236}">
                <a16:creationId xmlns:a16="http://schemas.microsoft.com/office/drawing/2014/main" id="{85599889-D92E-4177-9EDA-A82B94A47FA2}"/>
              </a:ext>
            </a:extLst>
          </p:cNvPr>
          <p:cNvSpPr>
            <a:spLocks noGrp="1"/>
          </p:cNvSpPr>
          <p:nvPr>
            <p:ph type="sldNum" sz="quarter" idx="12"/>
          </p:nvPr>
        </p:nvSpPr>
        <p:spPr>
          <a:xfrm>
            <a:off x="8610600" y="6356350"/>
            <a:ext cx="2743200" cy="365125"/>
          </a:xfrm>
          <a:prstGeom prst="rect">
            <a:avLst/>
          </a:prstGeom>
        </p:spPr>
        <p:txBody>
          <a:bodyPr/>
          <a:lstStyle/>
          <a:p>
            <a:fld id="{B4125431-285D-4497-A9B8-AFE411CB7C64}" type="slidenum">
              <a:rPr lang="it-IT" smtClean="0"/>
              <a:t>‹N›</a:t>
            </a:fld>
            <a:endParaRPr lang="it-IT"/>
          </a:p>
        </p:txBody>
      </p:sp>
    </p:spTree>
    <p:extLst>
      <p:ext uri="{BB962C8B-B14F-4D97-AF65-F5344CB8AC3E}">
        <p14:creationId xmlns:p14="http://schemas.microsoft.com/office/powerpoint/2010/main" val="166028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C506C00D-88C4-4053-8AB0-3C038FC8AA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6565ADAF-3D8F-4A2A-9CB8-A6DA547464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AA82090-3BC1-4035-B2E6-4E588D0C49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it-IT"/>
          </a:p>
        </p:txBody>
      </p:sp>
      <p:sp>
        <p:nvSpPr>
          <p:cNvPr id="5" name="Segnaposto piè di pagina 4">
            <a:extLst>
              <a:ext uri="{FF2B5EF4-FFF2-40B4-BE49-F238E27FC236}">
                <a16:creationId xmlns:a16="http://schemas.microsoft.com/office/drawing/2014/main" id="{FCAD11DB-205B-42CC-B1FD-3443362743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F72C9018-68A4-4F28-9F96-D8C130037C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125431-285D-4497-A9B8-AFE411CB7C64}" type="slidenum">
              <a:rPr lang="it-IT" smtClean="0"/>
              <a:t>‹N›</a:t>
            </a:fld>
            <a:endParaRPr lang="it-IT"/>
          </a:p>
        </p:txBody>
      </p:sp>
    </p:spTree>
    <p:extLst>
      <p:ext uri="{BB962C8B-B14F-4D97-AF65-F5344CB8AC3E}">
        <p14:creationId xmlns:p14="http://schemas.microsoft.com/office/powerpoint/2010/main" val="41481245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microsoft.com/office/2014/relationships/chartEx" Target="../charts/chartEx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5C887A8-26B9-4FAE-8AC3-D94546C5B642}"/>
              </a:ext>
            </a:extLst>
          </p:cNvPr>
          <p:cNvSpPr>
            <a:spLocks noGrp="1"/>
          </p:cNvSpPr>
          <p:nvPr>
            <p:ph type="ctrTitle"/>
          </p:nvPr>
        </p:nvSpPr>
        <p:spPr/>
        <p:txBody>
          <a:bodyPr/>
          <a:lstStyle/>
          <a:p>
            <a:r>
              <a:rPr lang="it-IT" dirty="0">
                <a:solidFill>
                  <a:schemeClr val="accent1">
                    <a:lumMod val="75000"/>
                  </a:schemeClr>
                </a:solidFill>
              </a:rPr>
              <a:t>Analisi economica della provincia di Asti</a:t>
            </a:r>
          </a:p>
        </p:txBody>
      </p:sp>
      <p:sp>
        <p:nvSpPr>
          <p:cNvPr id="3" name="Sottotitolo 2">
            <a:extLst>
              <a:ext uri="{FF2B5EF4-FFF2-40B4-BE49-F238E27FC236}">
                <a16:creationId xmlns:a16="http://schemas.microsoft.com/office/drawing/2014/main" id="{2363FA94-CAFE-4855-B086-37C043FF6DD0}"/>
              </a:ext>
            </a:extLst>
          </p:cNvPr>
          <p:cNvSpPr>
            <a:spLocks noGrp="1"/>
          </p:cNvSpPr>
          <p:nvPr>
            <p:ph type="subTitle" idx="1"/>
          </p:nvPr>
        </p:nvSpPr>
        <p:spPr/>
        <p:txBody>
          <a:bodyPr>
            <a:normAutofit fontScale="92500" lnSpcReduction="10000"/>
          </a:bodyPr>
          <a:lstStyle/>
          <a:p>
            <a:r>
              <a:rPr lang="it-IT" b="1" dirty="0">
                <a:solidFill>
                  <a:schemeClr val="accent1">
                    <a:lumMod val="75000"/>
                  </a:schemeClr>
                </a:solidFill>
              </a:rPr>
              <a:t>Tendenze di breve e medio periodo</a:t>
            </a:r>
          </a:p>
          <a:p>
            <a:r>
              <a:rPr lang="it-IT" b="1" dirty="0">
                <a:solidFill>
                  <a:schemeClr val="accent1">
                    <a:lumMod val="75000"/>
                  </a:schemeClr>
                </a:solidFill>
              </a:rPr>
              <a:t>Coordinamento:  Luca Quagliotti - CGIL Asti</a:t>
            </a:r>
          </a:p>
          <a:p>
            <a:r>
              <a:rPr lang="it-IT" b="1" dirty="0">
                <a:solidFill>
                  <a:schemeClr val="accent1">
                    <a:lumMod val="75000"/>
                  </a:schemeClr>
                </a:solidFill>
              </a:rPr>
              <a:t>A cura di Francesco Montemurro e Valerio Porporato</a:t>
            </a:r>
          </a:p>
          <a:p>
            <a:endParaRPr lang="it-IT" b="1" dirty="0">
              <a:solidFill>
                <a:schemeClr val="accent1">
                  <a:lumMod val="75000"/>
                </a:schemeClr>
              </a:solidFill>
            </a:endParaRPr>
          </a:p>
          <a:p>
            <a:r>
              <a:rPr lang="it-IT" sz="1700" dirty="0">
                <a:solidFill>
                  <a:schemeClr val="accent1">
                    <a:lumMod val="75000"/>
                  </a:schemeClr>
                </a:solidFill>
              </a:rPr>
              <a:t>Luglio 2019</a:t>
            </a:r>
          </a:p>
        </p:txBody>
      </p:sp>
      <p:sp>
        <p:nvSpPr>
          <p:cNvPr id="10" name="Segnaposto numero diapositiva 9">
            <a:extLst>
              <a:ext uri="{FF2B5EF4-FFF2-40B4-BE49-F238E27FC236}">
                <a16:creationId xmlns:a16="http://schemas.microsoft.com/office/drawing/2014/main" id="{483F7F26-0658-41E2-8B16-40C691A0CDCC}"/>
              </a:ext>
            </a:extLst>
          </p:cNvPr>
          <p:cNvSpPr>
            <a:spLocks noGrp="1"/>
          </p:cNvSpPr>
          <p:nvPr>
            <p:ph type="sldNum" sz="quarter" idx="4294967295"/>
          </p:nvPr>
        </p:nvSpPr>
        <p:spPr>
          <a:xfrm>
            <a:off x="11723688" y="6418263"/>
            <a:ext cx="468312" cy="43973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125431-285D-4497-A9B8-AFE411CB7C64}" type="slidenum">
              <a:rPr kumimoji="0" lang="it-IT"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it-IT"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Immagine 1" descr="I:\index.png">
            <a:extLst>
              <a:ext uri="{FF2B5EF4-FFF2-40B4-BE49-F238E27FC236}">
                <a16:creationId xmlns:a16="http://schemas.microsoft.com/office/drawing/2014/main" id="{16B68613-C937-4105-B712-E09D4E4019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202" y="847186"/>
            <a:ext cx="2173576" cy="125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4978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olo 1">
            <a:extLst>
              <a:ext uri="{FF2B5EF4-FFF2-40B4-BE49-F238E27FC236}">
                <a16:creationId xmlns:a16="http://schemas.microsoft.com/office/drawing/2014/main" id="{94339F20-5DF2-482E-AD72-043266791134}"/>
              </a:ext>
            </a:extLst>
          </p:cNvPr>
          <p:cNvSpPr>
            <a:spLocks noGrp="1" noChangeArrowheads="1"/>
          </p:cNvSpPr>
          <p:nvPr>
            <p:ph type="title"/>
          </p:nvPr>
        </p:nvSpPr>
        <p:spPr>
          <a:xfrm>
            <a:off x="628650" y="0"/>
            <a:ext cx="10515600" cy="687388"/>
          </a:xfrm>
        </p:spPr>
        <p:txBody>
          <a:bodyPr/>
          <a:lstStyle/>
          <a:p>
            <a:pPr algn="ctr"/>
            <a:r>
              <a:rPr lang="it-IT" altLang="it-IT" sz="2900" b="1" dirty="0"/>
              <a:t>Il sistema Asti: principali conclusioni</a:t>
            </a:r>
          </a:p>
        </p:txBody>
      </p:sp>
      <p:graphicFrame>
        <p:nvGraphicFramePr>
          <p:cNvPr id="5" name="Segnaposto contenuto 4">
            <a:extLst>
              <a:ext uri="{FF2B5EF4-FFF2-40B4-BE49-F238E27FC236}">
                <a16:creationId xmlns:a16="http://schemas.microsoft.com/office/drawing/2014/main" id="{5C076AF8-28F6-42B0-AC5A-35B6862AC9A9}"/>
              </a:ext>
            </a:extLst>
          </p:cNvPr>
          <p:cNvGraphicFramePr>
            <a:graphicFrameLocks noGrp="1"/>
          </p:cNvGraphicFramePr>
          <p:nvPr>
            <p:ph idx="1"/>
          </p:nvPr>
        </p:nvGraphicFramePr>
        <p:xfrm>
          <a:off x="161925" y="568325"/>
          <a:ext cx="11849099" cy="5257788"/>
        </p:xfrm>
        <a:graphic>
          <a:graphicData uri="http://schemas.openxmlformats.org/drawingml/2006/table">
            <a:tbl>
              <a:tblPr firstRow="1" bandRow="1">
                <a:tableStyleId>{5C22544A-7EE6-4342-B048-85BDC9FD1C3A}</a:tableStyleId>
              </a:tblPr>
              <a:tblGrid>
                <a:gridCol w="5026092">
                  <a:extLst>
                    <a:ext uri="{9D8B030D-6E8A-4147-A177-3AD203B41FA5}">
                      <a16:colId xmlns:a16="http://schemas.microsoft.com/office/drawing/2014/main" val="20000"/>
                    </a:ext>
                  </a:extLst>
                </a:gridCol>
                <a:gridCol w="6823007">
                  <a:extLst>
                    <a:ext uri="{9D8B030D-6E8A-4147-A177-3AD203B41FA5}">
                      <a16:colId xmlns:a16="http://schemas.microsoft.com/office/drawing/2014/main" val="20001"/>
                    </a:ext>
                  </a:extLst>
                </a:gridCol>
              </a:tblGrid>
              <a:tr h="330365">
                <a:tc>
                  <a:txBody>
                    <a:bodyPr/>
                    <a:lstStyle/>
                    <a:p>
                      <a:pPr algn="ctr"/>
                      <a:r>
                        <a:rPr lang="it-IT" sz="1800" b="1" dirty="0">
                          <a:solidFill>
                            <a:schemeClr val="tx1"/>
                          </a:solidFill>
                          <a:latin typeface="Candara" panose="020E0502030303020204" pitchFamily="34" charset="0"/>
                        </a:rPr>
                        <a:t>Punti di forza</a:t>
                      </a:r>
                    </a:p>
                  </a:txBody>
                  <a:tcPr marL="121912" marR="121912" marT="45717" marB="45717" anchor="ctr">
                    <a:lnL w="28575" cap="flat" cmpd="sng" algn="ctr">
                      <a:solidFill>
                        <a:schemeClr val="accent5">
                          <a:lumMod val="75000"/>
                        </a:schemeClr>
                      </a:solidFill>
                      <a:prstDash val="solid"/>
                      <a:round/>
                      <a:headEnd type="none" w="med" len="med"/>
                      <a:tailEnd type="none" w="med" len="med"/>
                    </a:lnL>
                    <a:lnR w="12700" cmpd="sng">
                      <a:noFill/>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it-IT" sz="1800" b="1" dirty="0">
                          <a:solidFill>
                            <a:schemeClr val="tx1"/>
                          </a:solidFill>
                          <a:latin typeface="Candara" panose="020E0502030303020204" pitchFamily="34" charset="0"/>
                        </a:rPr>
                        <a:t>Punti di debolezza</a:t>
                      </a:r>
                    </a:p>
                  </a:txBody>
                  <a:tcPr marL="121912" marR="121912" marT="45717" marB="45717" anchor="ctr">
                    <a:lnL w="12700" cmpd="sng">
                      <a:noFill/>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0000"/>
                  </a:ext>
                </a:extLst>
              </a:tr>
              <a:tr h="3358761">
                <a:tc>
                  <a:txBody>
                    <a:bodyPr/>
                    <a:lstStyle/>
                    <a:p>
                      <a:pPr marL="285750" indent="-285750" algn="l">
                        <a:buFont typeface="Wingdings" panose="05000000000000000000" pitchFamily="2" charset="2"/>
                        <a:buChar char="ü"/>
                      </a:pPr>
                      <a:r>
                        <a:rPr lang="it-IT" sz="1500" dirty="0">
                          <a:latin typeface="Candara" pitchFamily="34" charset="0"/>
                        </a:rPr>
                        <a:t>Elevata performance dell’Industria agro-alimentare (bevande)</a:t>
                      </a:r>
                    </a:p>
                    <a:p>
                      <a:pPr marL="285750" indent="-285750" algn="l">
                        <a:buFont typeface="Wingdings" panose="05000000000000000000" pitchFamily="2" charset="2"/>
                        <a:buChar char="ü"/>
                      </a:pPr>
                      <a:r>
                        <a:rPr lang="it-IT" sz="1500" dirty="0">
                          <a:latin typeface="Candara" pitchFamily="34" charset="0"/>
                        </a:rPr>
                        <a:t>Discreto</a:t>
                      </a:r>
                      <a:r>
                        <a:rPr lang="it-IT" sz="1500" baseline="0" dirty="0">
                          <a:latin typeface="Candara" pitchFamily="34" charset="0"/>
                        </a:rPr>
                        <a:t> peso del valore aggiunto prodotto dal manifatturiero</a:t>
                      </a:r>
                    </a:p>
                    <a:p>
                      <a:pPr marL="285750" indent="-285750" algn="l">
                        <a:buFont typeface="Wingdings" panose="05000000000000000000" pitchFamily="2" charset="2"/>
                        <a:buChar char="ü"/>
                      </a:pPr>
                      <a:r>
                        <a:rPr lang="it-IT" sz="1500" baseline="0" dirty="0">
                          <a:latin typeface="Candara" pitchFamily="34" charset="0"/>
                        </a:rPr>
                        <a:t>Tasso di imprenditorialità elevato </a:t>
                      </a:r>
                      <a:endParaRPr lang="it-IT" sz="1500" dirty="0">
                        <a:latin typeface="Candara" pitchFamily="34" charset="0"/>
                      </a:endParaRPr>
                    </a:p>
                    <a:p>
                      <a:pPr marL="285750" indent="-285750" algn="l">
                        <a:buFont typeface="Wingdings" panose="05000000000000000000" pitchFamily="2" charset="2"/>
                        <a:buChar char="ü"/>
                      </a:pPr>
                      <a:r>
                        <a:rPr lang="it-IT" sz="1500" i="1" dirty="0" err="1">
                          <a:latin typeface="Candara" pitchFamily="34" charset="0"/>
                        </a:rPr>
                        <a:t>Brand</a:t>
                      </a:r>
                      <a:r>
                        <a:rPr lang="it-IT" sz="1500" dirty="0">
                          <a:latin typeface="Candara" pitchFamily="34" charset="0"/>
                        </a:rPr>
                        <a:t> - filiera vitivinicola</a:t>
                      </a:r>
                    </a:p>
                    <a:p>
                      <a:pPr marL="285750" indent="-285750" algn="l">
                        <a:buFont typeface="Wingdings" panose="05000000000000000000" pitchFamily="2" charset="2"/>
                        <a:buChar char="ü"/>
                      </a:pPr>
                      <a:r>
                        <a:rPr lang="it-IT" sz="1500" dirty="0">
                          <a:latin typeface="Candara" pitchFamily="34" charset="0"/>
                        </a:rPr>
                        <a:t>Economia</a:t>
                      </a:r>
                      <a:r>
                        <a:rPr lang="it-IT" sz="1500" baseline="0" dirty="0">
                          <a:latin typeface="Candara" pitchFamily="34" charset="0"/>
                        </a:rPr>
                        <a:t> familiare diffusa (agricoltura) </a:t>
                      </a:r>
                    </a:p>
                    <a:p>
                      <a:pPr marL="0" indent="0" algn="l">
                        <a:buFont typeface="Wingdings" panose="05000000000000000000" pitchFamily="2" charset="2"/>
                        <a:buNone/>
                      </a:pPr>
                      <a:endParaRPr lang="it-IT" sz="1500" baseline="0" dirty="0">
                        <a:solidFill>
                          <a:srgbClr val="FF0000"/>
                        </a:solidFill>
                        <a:latin typeface="Candara" pitchFamily="34" charset="0"/>
                      </a:endParaRPr>
                    </a:p>
                  </a:txBody>
                  <a:tcPr marL="121912" marR="121912" marT="45717" marB="45717" anchor="ctr">
                    <a:lnL w="28575" cap="flat" cmpd="sng" algn="ctr">
                      <a:solidFill>
                        <a:schemeClr val="accent5">
                          <a:lumMod val="75000"/>
                        </a:schemeClr>
                      </a:solidFill>
                      <a:prstDash val="solid"/>
                      <a:round/>
                      <a:headEnd type="none" w="med" len="med"/>
                      <a:tailEnd type="none" w="med" len="med"/>
                    </a:lnL>
                    <a:lnR w="12700" cmpd="sng">
                      <a:noFill/>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285750" indent="-285750" algn="l">
                        <a:buFont typeface="Wingdings" panose="05000000000000000000" pitchFamily="2" charset="2"/>
                        <a:buChar char="ü"/>
                      </a:pPr>
                      <a:r>
                        <a:rPr lang="it-IT" sz="1500" dirty="0">
                          <a:latin typeface="Candara" pitchFamily="34" charset="0"/>
                        </a:rPr>
                        <a:t>Valore aggiunto pro capite più basso (dopo il </a:t>
                      </a:r>
                      <a:r>
                        <a:rPr lang="it-IT" sz="1500" dirty="0" err="1">
                          <a:latin typeface="Candara" pitchFamily="34" charset="0"/>
                        </a:rPr>
                        <a:t>Vco</a:t>
                      </a:r>
                      <a:r>
                        <a:rPr lang="it-IT" sz="1500" dirty="0">
                          <a:latin typeface="Candara" pitchFamily="34" charset="0"/>
                        </a:rPr>
                        <a:t>) in Piemonte  </a:t>
                      </a:r>
                    </a:p>
                    <a:p>
                      <a:pPr marL="285750" indent="-285750" algn="l">
                        <a:buFont typeface="Wingdings" panose="05000000000000000000" pitchFamily="2" charset="2"/>
                        <a:buChar char="ü"/>
                      </a:pPr>
                      <a:r>
                        <a:rPr lang="it-IT" sz="1500" dirty="0">
                          <a:latin typeface="Candara" pitchFamily="34" charset="0"/>
                        </a:rPr>
                        <a:t>Indicatori congiunturali sulle prestazioni d’impresa negativi (produzione, ordinativi, fatturato, clima di fiducia, previsioni per investimenti) per la seconda parte del 2018 e i primi tre mesi del 2019.  Al 31 marzo 2019 nell’astigiano  l’export ha fatto registrare -7,6% rispetto allo stesso periodo dello scorso anno </a:t>
                      </a:r>
                    </a:p>
                    <a:p>
                      <a:pPr marL="285750" indent="-285750" algn="l">
                        <a:buFont typeface="Wingdings" panose="05000000000000000000" pitchFamily="2" charset="2"/>
                        <a:buChar char="ü"/>
                      </a:pPr>
                      <a:r>
                        <a:rPr lang="it-IT" sz="1500" dirty="0">
                          <a:latin typeface="Candara" pitchFamily="34" charset="0"/>
                        </a:rPr>
                        <a:t>B</a:t>
                      </a:r>
                      <a:r>
                        <a:rPr lang="it-IT" sz="1500" baseline="0" dirty="0">
                          <a:latin typeface="Candara" pitchFamily="34" charset="0"/>
                        </a:rPr>
                        <a:t>assa specializzazione produttiva e scarsa incidenza delle grandi imprese (unità locali e addetti)</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it-IT" sz="1500" dirty="0">
                          <a:latin typeface="Candara" pitchFamily="34" charset="0"/>
                        </a:rPr>
                        <a:t>Lavoro</a:t>
                      </a:r>
                      <a:r>
                        <a:rPr lang="it-IT" sz="1500" baseline="0" dirty="0">
                          <a:latin typeface="Candara" pitchFamily="34" charset="0"/>
                        </a:rPr>
                        <a:t> stagionale (agricoltura) governato non adeguatamente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it-IT" sz="1500" dirty="0">
                          <a:latin typeface="Candara" pitchFamily="34" charset="0"/>
                        </a:rPr>
                        <a:t>Scarsa qualificazione del capitale umano</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it-IT" sz="1500" dirty="0">
                          <a:latin typeface="Candara" pitchFamily="34" charset="0"/>
                        </a:rPr>
                        <a:t>Retribuzioni nelle </a:t>
                      </a:r>
                      <a:r>
                        <a:rPr lang="it-IT" sz="1500" dirty="0" err="1">
                          <a:latin typeface="Candara" pitchFamily="34" charset="0"/>
                        </a:rPr>
                        <a:t>pmi</a:t>
                      </a:r>
                      <a:r>
                        <a:rPr lang="it-IT" sz="1500" dirty="0">
                          <a:latin typeface="Candara" pitchFamily="34" charset="0"/>
                        </a:rPr>
                        <a:t> e nelle grandi aziende molto più basse della media regionale, specie per quanto riguarda gli uomini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it-IT" sz="1500" dirty="0">
                          <a:latin typeface="Candara" pitchFamily="34" charset="0"/>
                        </a:rPr>
                        <a:t>Squilibri territoriali (frammentazione comunale, politiche di area vasta) non adeguatamente governati</a:t>
                      </a:r>
                    </a:p>
                    <a:p>
                      <a:pPr marL="285750" indent="-285750" algn="l">
                        <a:buFont typeface="Wingdings" panose="05000000000000000000" pitchFamily="2" charset="2"/>
                        <a:buChar char="ü"/>
                      </a:pPr>
                      <a:r>
                        <a:rPr lang="it-IT" sz="1500" dirty="0">
                          <a:latin typeface="Candara" pitchFamily="34" charset="0"/>
                        </a:rPr>
                        <a:t>Basso livello degli investimenti pubblici e delle infrastrutture</a:t>
                      </a:r>
                      <a:r>
                        <a:rPr lang="it-IT" sz="1500" baseline="0" dirty="0">
                          <a:latin typeface="Candara" pitchFamily="34" charset="0"/>
                        </a:rPr>
                        <a:t> </a:t>
                      </a:r>
                      <a:r>
                        <a:rPr lang="it-IT" sz="1500" dirty="0">
                          <a:latin typeface="Candara" pitchFamily="34" charset="0"/>
                        </a:rPr>
                        <a:t>(enti locali)</a:t>
                      </a:r>
                    </a:p>
                    <a:p>
                      <a:pPr marL="285750" indent="-285750" algn="l">
                        <a:buFont typeface="Wingdings" panose="05000000000000000000" pitchFamily="2" charset="2"/>
                        <a:buChar char="ü"/>
                      </a:pPr>
                      <a:r>
                        <a:rPr lang="it-IT" sz="1500" dirty="0">
                          <a:latin typeface="Candara" pitchFamily="34" charset="0"/>
                        </a:rPr>
                        <a:t>Elevata incidenza di bassi redditi e alto numero di richiedenti il Reddito di cittadinanza  </a:t>
                      </a:r>
                    </a:p>
                    <a:p>
                      <a:pPr marL="285750" indent="-285750" algn="l">
                        <a:buFont typeface="Wingdings" panose="05000000000000000000" pitchFamily="2" charset="2"/>
                        <a:buChar char="ü"/>
                      </a:pPr>
                      <a:r>
                        <a:rPr lang="it-IT" sz="1500" dirty="0">
                          <a:latin typeface="Candara" pitchFamily="34" charset="0"/>
                        </a:rPr>
                        <a:t>Spesa sociale degli enti locali insufficiente rispetto ai fabbisogni standard – bassa quota di utenti presi in carico dai servizi sociali </a:t>
                      </a:r>
                    </a:p>
                    <a:p>
                      <a:pPr marL="285750" indent="-285750" algn="l">
                        <a:buFont typeface="Wingdings" panose="05000000000000000000" pitchFamily="2" charset="2"/>
                        <a:buChar char="ü"/>
                      </a:pPr>
                      <a:r>
                        <a:rPr lang="it-IT" sz="1500" dirty="0">
                          <a:latin typeface="Candara" pitchFamily="34" charset="0"/>
                        </a:rPr>
                        <a:t>Indicatori</a:t>
                      </a:r>
                      <a:r>
                        <a:rPr lang="it-IT" sz="1500" baseline="0" dirty="0">
                          <a:latin typeface="Candara" pitchFamily="34" charset="0"/>
                        </a:rPr>
                        <a:t> sulla sicurezza (criminalità e delinquenza) negativi, un fenomeno legato anche alla forte presenza di </a:t>
                      </a:r>
                      <a:r>
                        <a:rPr lang="it-IT" sz="1500" dirty="0">
                          <a:latin typeface="Candara" pitchFamily="34" charset="0"/>
                        </a:rPr>
                        <a:t>Insediamenti</a:t>
                      </a:r>
                      <a:r>
                        <a:rPr lang="it-IT" sz="1500" baseline="0" dirty="0">
                          <a:latin typeface="Candara" pitchFamily="34" charset="0"/>
                        </a:rPr>
                        <a:t> urbani sparsi</a:t>
                      </a:r>
                      <a:endParaRPr lang="it-IT" sz="1500" dirty="0">
                        <a:latin typeface="Candara" pitchFamily="34" charset="0"/>
                      </a:endParaRPr>
                    </a:p>
                  </a:txBody>
                  <a:tcPr marL="121912" marR="121912" marT="45717" marB="45717" anchor="ctr">
                    <a:lnL w="12700" cmpd="sng">
                      <a:noFill/>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0001"/>
                  </a:ext>
                </a:extLst>
              </a:tr>
            </a:tbl>
          </a:graphicData>
        </a:graphic>
      </p:graphicFrame>
      <p:sp>
        <p:nvSpPr>
          <p:cNvPr id="4115" name="Segnaposto numero diapositiva 3">
            <a:extLst>
              <a:ext uri="{FF2B5EF4-FFF2-40B4-BE49-F238E27FC236}">
                <a16:creationId xmlns:a16="http://schemas.microsoft.com/office/drawing/2014/main" id="{D9627548-2508-445C-82EB-21928F16901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CC5F8D9-B387-4A0A-B10E-A2D9CF964910}" type="slidenum">
              <a:rPr kumimoji="0" lang="it-IT" altLang="it-IT" sz="1400" b="0" i="0" u="none" strike="noStrike" kern="1200" cap="none" spc="0" normalizeH="0" baseline="0" noProof="0">
                <a:ln>
                  <a:noFill/>
                </a:ln>
                <a:solidFill>
                  <a:srgbClr val="898989"/>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it-IT" altLang="it-IT" sz="1400" b="0" i="0" u="none" strike="noStrike" kern="1200" cap="none" spc="0" normalizeH="0" baseline="0" noProof="0">
              <a:ln>
                <a:noFill/>
              </a:ln>
              <a:solidFill>
                <a:srgbClr val="898989"/>
              </a:solidFill>
              <a:effectLst/>
              <a:uLnTx/>
              <a:uFillTx/>
              <a:latin typeface="Calibri" panose="020F0502020204030204" pitchFamily="34" charset="0"/>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EF803013-533B-4C34-A8BA-8051A137E6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125431-285D-4497-A9B8-AFE411CB7C64}" type="slidenum">
              <a:rPr kumimoji="0" lang="it-IT" sz="1400" b="0" i="0" u="none" strike="noStrike" kern="1200" cap="none" spc="0" normalizeH="0" baseline="0" noProof="0" smtClean="0">
                <a:ln>
                  <a:noFill/>
                </a:ln>
                <a:solidFill>
                  <a:prstClr val="black">
                    <a:tint val="75000"/>
                  </a:prstClr>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it-IT" sz="1400" b="0" i="0" u="none" strike="noStrike" kern="1200" cap="none" spc="0" normalizeH="0" baseline="0" noProof="0" dirty="0">
              <a:ln>
                <a:noFill/>
              </a:ln>
              <a:solidFill>
                <a:prstClr val="black">
                  <a:tint val="75000"/>
                </a:prstClr>
              </a:solidFill>
              <a:effectLst/>
              <a:uLnTx/>
              <a:uFillTx/>
              <a:latin typeface="Garamond" panose="02020404030301010803" pitchFamily="18" charset="0"/>
              <a:ea typeface="+mn-ea"/>
              <a:cs typeface="+mn-cs"/>
            </a:endParaRPr>
          </a:p>
        </p:txBody>
      </p:sp>
      <p:graphicFrame>
        <p:nvGraphicFramePr>
          <p:cNvPr id="5" name="Tabella 4">
            <a:extLst>
              <a:ext uri="{FF2B5EF4-FFF2-40B4-BE49-F238E27FC236}">
                <a16:creationId xmlns:a16="http://schemas.microsoft.com/office/drawing/2014/main" id="{0349D850-321A-45A1-B227-4302297A92EF}"/>
              </a:ext>
            </a:extLst>
          </p:cNvPr>
          <p:cNvGraphicFramePr>
            <a:graphicFrameLocks noGrp="1"/>
          </p:cNvGraphicFramePr>
          <p:nvPr/>
        </p:nvGraphicFramePr>
        <p:xfrm>
          <a:off x="342901" y="857256"/>
          <a:ext cx="11849099" cy="5486388"/>
        </p:xfrm>
        <a:graphic>
          <a:graphicData uri="http://schemas.openxmlformats.org/drawingml/2006/table">
            <a:tbl>
              <a:tblPr firstRow="1" bandRow="1">
                <a:tableStyleId>{5C22544A-7EE6-4342-B048-85BDC9FD1C3A}</a:tableStyleId>
              </a:tblPr>
              <a:tblGrid>
                <a:gridCol w="6876046">
                  <a:extLst>
                    <a:ext uri="{9D8B030D-6E8A-4147-A177-3AD203B41FA5}">
                      <a16:colId xmlns:a16="http://schemas.microsoft.com/office/drawing/2014/main" val="1248281430"/>
                    </a:ext>
                  </a:extLst>
                </a:gridCol>
                <a:gridCol w="4973053">
                  <a:extLst>
                    <a:ext uri="{9D8B030D-6E8A-4147-A177-3AD203B41FA5}">
                      <a16:colId xmlns:a16="http://schemas.microsoft.com/office/drawing/2014/main" val="1608721713"/>
                    </a:ext>
                  </a:extLst>
                </a:gridCol>
              </a:tblGrid>
              <a:tr h="316600">
                <a:tc>
                  <a:txBody>
                    <a:bodyPr/>
                    <a:lstStyle/>
                    <a:p>
                      <a:pPr algn="ctr"/>
                      <a:r>
                        <a:rPr lang="it-IT" sz="1800" b="1" dirty="0">
                          <a:solidFill>
                            <a:schemeClr val="tx1"/>
                          </a:solidFill>
                          <a:latin typeface="Candara" pitchFamily="34" charset="0"/>
                        </a:rPr>
                        <a:t>Opportunità</a:t>
                      </a:r>
                    </a:p>
                  </a:txBody>
                  <a:tcPr marL="121912" marR="121912" marT="45717" marB="45717" anchor="ctr">
                    <a:lnL w="28575" cap="flat" cmpd="sng" algn="ctr">
                      <a:solidFill>
                        <a:schemeClr val="accent5">
                          <a:lumMod val="75000"/>
                        </a:schemeClr>
                      </a:solidFill>
                      <a:prstDash val="solid"/>
                      <a:round/>
                      <a:headEnd type="none" w="med" len="med"/>
                      <a:tailEnd type="none" w="med" len="med"/>
                    </a:lnL>
                    <a:lnR w="12700" cmpd="sng">
                      <a:noFill/>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it-IT" sz="1800" b="1" dirty="0">
                          <a:solidFill>
                            <a:schemeClr val="tx1"/>
                          </a:solidFill>
                          <a:latin typeface="Candara" pitchFamily="34" charset="0"/>
                        </a:rPr>
                        <a:t>Minacce</a:t>
                      </a:r>
                    </a:p>
                  </a:txBody>
                  <a:tcPr marL="121912" marR="121912" marT="45717" marB="45717" anchor="ctr">
                    <a:lnL w="12700" cmpd="sng">
                      <a:noFill/>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881414575"/>
                  </a:ext>
                </a:extLst>
              </a:tr>
              <a:tr h="2188699">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ü"/>
                        <a:tabLst/>
                        <a:defRPr/>
                      </a:pPr>
                      <a:r>
                        <a:rPr lang="it-IT" sz="1500" baseline="0" dirty="0">
                          <a:latin typeface="Candara" pitchFamily="34" charset="0"/>
                        </a:rPr>
                        <a:t>Sviluppo dei settori produttivi innovativi anche grazie ai finanziamenti straordinari</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ü"/>
                        <a:tabLst/>
                        <a:defRPr/>
                      </a:pPr>
                      <a:r>
                        <a:rPr lang="it-IT" sz="1500" baseline="0" dirty="0">
                          <a:latin typeface="Candara" pitchFamily="34" charset="0"/>
                        </a:rPr>
                        <a:t>Maggiore qualificazione del Polo Universitario e miglioramento dell’integrazione industria – servizi per le imprese </a:t>
                      </a:r>
                      <a:r>
                        <a:rPr lang="it-IT" sz="1500" kern="1200" baseline="0" dirty="0">
                          <a:solidFill>
                            <a:schemeClr val="dk1"/>
                          </a:solidFill>
                          <a:latin typeface="Candara" pitchFamily="34" charset="0"/>
                          <a:ea typeface="+mn-ea"/>
                          <a:cs typeface="+mn-cs"/>
                        </a:rPr>
                        <a:t>(attività professionali scientifiche e tecniche, servizi amministrativi e di supporto)</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ü"/>
                        <a:tabLst/>
                        <a:defRPr/>
                      </a:pPr>
                      <a:r>
                        <a:rPr lang="it-IT" sz="1500" baseline="0" dirty="0">
                          <a:latin typeface="Candara" pitchFamily="34" charset="0"/>
                        </a:rPr>
                        <a:t>Potenziamento del partenariato pubblico/privato per lo sviluppo, da finalizzarsi anche al miglioramento dell’attrattività del territorio per l’attività delle medie e grandi imprese  </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ü"/>
                        <a:tabLst/>
                        <a:defRPr/>
                      </a:pPr>
                      <a:r>
                        <a:rPr lang="it-IT" sz="1500" baseline="0" dirty="0">
                          <a:latin typeface="Candara" pitchFamily="34" charset="0"/>
                        </a:rPr>
                        <a:t>Integrazione e potenziamento delle filiere  Agricoltura  - Turismo  - Cultura</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ü"/>
                        <a:tabLst/>
                        <a:defRPr/>
                      </a:pPr>
                      <a:r>
                        <a:rPr lang="it-IT" sz="1500" baseline="0" dirty="0">
                          <a:latin typeface="Candara" pitchFamily="34" charset="0"/>
                        </a:rPr>
                        <a:t>Vertenze per l’aumento salariale nelle </a:t>
                      </a:r>
                      <a:r>
                        <a:rPr lang="it-IT" sz="1500" baseline="0" dirty="0" err="1">
                          <a:latin typeface="Candara" pitchFamily="34" charset="0"/>
                        </a:rPr>
                        <a:t>pmi</a:t>
                      </a:r>
                      <a:r>
                        <a:rPr lang="it-IT" sz="1500" baseline="0" dirty="0">
                          <a:latin typeface="Candara" pitchFamily="34" charset="0"/>
                        </a:rPr>
                        <a:t> e nelle grandi imprese</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ü"/>
                        <a:tabLst/>
                        <a:defRPr/>
                      </a:pPr>
                      <a:r>
                        <a:rPr lang="it-IT" sz="1500" baseline="0" dirty="0">
                          <a:latin typeface="Candara" pitchFamily="34" charset="0"/>
                        </a:rPr>
                        <a:t>Accoglienza diffusa ai migranti stagionali, consolidamento ed ampliamento del protocollo d’intesa regionale sul «collocamento pubblico» per l’area di Saluzzo</a:t>
                      </a:r>
                    </a:p>
                    <a:p>
                      <a:pPr marL="0" indent="0" algn="l">
                        <a:buFont typeface="Wingdings" pitchFamily="2" charset="2"/>
                        <a:buNone/>
                      </a:pPr>
                      <a:endParaRPr lang="it-IT" sz="1500" dirty="0">
                        <a:latin typeface="Candara" pitchFamily="34" charset="0"/>
                      </a:endParaRPr>
                    </a:p>
                    <a:p>
                      <a:pPr marL="285750" indent="-285750" algn="l">
                        <a:buFont typeface="Wingdings" pitchFamily="2" charset="2"/>
                        <a:buChar char="ü"/>
                      </a:pPr>
                      <a:r>
                        <a:rPr lang="it-IT" sz="1500" dirty="0">
                          <a:latin typeface="Candara" pitchFamily="34" charset="0"/>
                        </a:rPr>
                        <a:t>Avanzo di amministrazione degli enti locali – Investimenti</a:t>
                      </a:r>
                    </a:p>
                    <a:p>
                      <a:pPr marL="285750" indent="-285750" algn="l">
                        <a:buFont typeface="Wingdings" pitchFamily="2" charset="2"/>
                        <a:buChar char="ü"/>
                      </a:pPr>
                      <a:r>
                        <a:rPr lang="it-IT" sz="1500" dirty="0">
                          <a:latin typeface="Candara" pitchFamily="34" charset="0"/>
                        </a:rPr>
                        <a:t>Fusioni di comuni e gestione associata dei servizi</a:t>
                      </a:r>
                    </a:p>
                    <a:p>
                      <a:pPr marL="285750" indent="-285750" algn="l">
                        <a:buFont typeface="Wingdings" pitchFamily="2" charset="2"/>
                        <a:buChar char="ü"/>
                      </a:pPr>
                      <a:r>
                        <a:rPr lang="it-IT" sz="1500" baseline="0" dirty="0">
                          <a:latin typeface="Candara" pitchFamily="34" charset="0"/>
                        </a:rPr>
                        <a:t>Incremento dei servizi sociali, specie quelli per l’infanzia (asili nido) e le persone anziane (isolamento relazionale, trasporti e accompagnamento, invecchiamento attivo)</a:t>
                      </a:r>
                    </a:p>
                    <a:p>
                      <a:pPr marL="285750" indent="-285750" algn="l">
                        <a:buFont typeface="Wingdings" pitchFamily="2" charset="2"/>
                        <a:buChar char="ü"/>
                      </a:pPr>
                      <a:r>
                        <a:rPr lang="it-IT" sz="1500" baseline="0" dirty="0">
                          <a:latin typeface="Candara" pitchFamily="34" charset="0"/>
                        </a:rPr>
                        <a:t>Integrazione del reddito di cittadinanza con misure sociali predisposte ad hoc, allo scopo di promuovere politiche d’inclusione</a:t>
                      </a:r>
                    </a:p>
                    <a:p>
                      <a:pPr marL="285750" indent="-285750" algn="l">
                        <a:buFont typeface="Wingdings" pitchFamily="2" charset="2"/>
                        <a:buChar char="ü"/>
                      </a:pPr>
                      <a:r>
                        <a:rPr lang="it-IT" sz="1500" baseline="0" dirty="0">
                          <a:latin typeface="Candara" pitchFamily="34" charset="0"/>
                        </a:rPr>
                        <a:t>Politiche per il ripopolamento dei piccolissimi comuni in declino demografico</a:t>
                      </a:r>
                    </a:p>
                    <a:p>
                      <a:pPr marL="285750" indent="-285750" algn="l">
                        <a:buFont typeface="Wingdings" pitchFamily="2" charset="2"/>
                        <a:buChar char="ü"/>
                      </a:pPr>
                      <a:endParaRPr lang="it-IT" sz="1500" baseline="0" dirty="0">
                        <a:latin typeface="Candara" pitchFamily="34" charset="0"/>
                      </a:endParaRPr>
                    </a:p>
                  </a:txBody>
                  <a:tcPr marL="121912" marR="121912" marT="45717" marB="45717" anchor="ctr">
                    <a:lnL w="28575" cap="flat" cmpd="sng" algn="ctr">
                      <a:solidFill>
                        <a:schemeClr val="accent5">
                          <a:lumMod val="75000"/>
                        </a:schemeClr>
                      </a:solidFill>
                      <a:prstDash val="solid"/>
                      <a:round/>
                      <a:headEnd type="none" w="med" len="med"/>
                      <a:tailEnd type="none" w="med" len="med"/>
                    </a:lnL>
                    <a:lnR w="12700" cmpd="sng">
                      <a:noFill/>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285750" indent="-285750" algn="l">
                        <a:buFont typeface="Wingdings" panose="05000000000000000000" pitchFamily="2" charset="2"/>
                        <a:buChar char="ü"/>
                      </a:pPr>
                      <a:r>
                        <a:rPr lang="it-IT" sz="1500" b="0" dirty="0">
                          <a:latin typeface="Candara" pitchFamily="34" charset="0"/>
                        </a:rPr>
                        <a:t>Rarefazione dei servizi di base nelle aree rurali  e nei nuclei urbani sparsi </a:t>
                      </a:r>
                    </a:p>
                    <a:p>
                      <a:pPr marL="285750" indent="-285750" algn="l">
                        <a:buFont typeface="Wingdings" panose="05000000000000000000" pitchFamily="2" charset="2"/>
                        <a:buChar char="ü"/>
                      </a:pPr>
                      <a:r>
                        <a:rPr lang="it-IT" sz="1500" b="0" dirty="0">
                          <a:latin typeface="Candara" pitchFamily="34" charset="0"/>
                        </a:rPr>
                        <a:t>Indebolimento della coesione sociale e delle politiche di integrazione degli immigrati</a:t>
                      </a:r>
                    </a:p>
                    <a:p>
                      <a:pPr marL="285750" indent="-285750" algn="l">
                        <a:buFont typeface="Wingdings" panose="05000000000000000000" pitchFamily="2" charset="2"/>
                        <a:buChar char="ü"/>
                      </a:pPr>
                      <a:r>
                        <a:rPr lang="it-IT" sz="1500" b="0" baseline="0" dirty="0">
                          <a:latin typeface="Candara" pitchFamily="34" charset="0"/>
                        </a:rPr>
                        <a:t>Eccessiva frammentazione del sistema produttivo e carenza di politiche di filiera</a:t>
                      </a:r>
                    </a:p>
                    <a:p>
                      <a:pPr marL="285750" indent="-285750" algn="l">
                        <a:buFont typeface="Wingdings" panose="05000000000000000000" pitchFamily="2" charset="2"/>
                        <a:buChar char="ü"/>
                      </a:pPr>
                      <a:r>
                        <a:rPr lang="it-IT" sz="1500" b="0" baseline="0" dirty="0">
                          <a:latin typeface="Candara" pitchFamily="34" charset="0"/>
                        </a:rPr>
                        <a:t>Declino di attività imprenditoriali (agricoltura, artigianato) a fronte della carenza di politiche per il ricambio generazionale </a:t>
                      </a:r>
                    </a:p>
                    <a:p>
                      <a:pPr marL="285750" indent="-285750" algn="l">
                        <a:buFont typeface="Wingdings" panose="05000000000000000000" pitchFamily="2" charset="2"/>
                        <a:buNone/>
                      </a:pPr>
                      <a:endParaRPr lang="it-IT" sz="1500" b="0" dirty="0">
                        <a:latin typeface="Candara" pitchFamily="34" charset="0"/>
                      </a:endParaRPr>
                    </a:p>
                    <a:p>
                      <a:pPr marL="285750" indent="-285750" algn="l">
                        <a:buFont typeface="Wingdings" panose="05000000000000000000" pitchFamily="2" charset="2"/>
                        <a:buNone/>
                      </a:pPr>
                      <a:endParaRPr lang="it-IT" sz="1500" dirty="0">
                        <a:latin typeface="Candara" pitchFamily="34" charset="0"/>
                      </a:endParaRPr>
                    </a:p>
                  </a:txBody>
                  <a:tcPr marL="121912" marR="121912" marT="45717" marB="45717" anchor="ctr">
                    <a:lnL w="12700" cmpd="sng">
                      <a:noFill/>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892612870"/>
                  </a:ext>
                </a:extLst>
              </a:tr>
            </a:tbl>
          </a:graphicData>
        </a:graphic>
      </p:graphicFrame>
      <p:sp>
        <p:nvSpPr>
          <p:cNvPr id="8" name="Titolo 1">
            <a:extLst>
              <a:ext uri="{FF2B5EF4-FFF2-40B4-BE49-F238E27FC236}">
                <a16:creationId xmlns:a16="http://schemas.microsoft.com/office/drawing/2014/main" id="{86F669EC-22E5-43BB-960C-7FAF5A7301C7}"/>
              </a:ext>
            </a:extLst>
          </p:cNvPr>
          <p:cNvSpPr>
            <a:spLocks noGrp="1" noChangeArrowheads="1"/>
          </p:cNvSpPr>
          <p:nvPr>
            <p:ph type="title"/>
          </p:nvPr>
        </p:nvSpPr>
        <p:spPr>
          <a:xfrm>
            <a:off x="628650" y="0"/>
            <a:ext cx="10515600" cy="687388"/>
          </a:xfrm>
        </p:spPr>
        <p:txBody>
          <a:bodyPr/>
          <a:lstStyle/>
          <a:p>
            <a:pPr algn="ctr"/>
            <a:r>
              <a:rPr lang="it-IT" altLang="it-IT" sz="2900" b="1" dirty="0"/>
              <a:t>Il sistema Asti: principali conclusioni</a:t>
            </a:r>
          </a:p>
        </p:txBody>
      </p:sp>
    </p:spTree>
    <p:extLst>
      <p:ext uri="{BB962C8B-B14F-4D97-AF65-F5344CB8AC3E}">
        <p14:creationId xmlns:p14="http://schemas.microsoft.com/office/powerpoint/2010/main" val="4003592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4">
            <a:extLst>
              <a:ext uri="{FF2B5EF4-FFF2-40B4-BE49-F238E27FC236}">
                <a16:creationId xmlns:a16="http://schemas.microsoft.com/office/drawing/2014/main" id="{029DE7B6-DC7C-4BA1-B406-EDDA0C0A31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
            <a:ext cx="7537704"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88314927-CA98-4014-A075-B86FFD02875E}"/>
              </a:ext>
            </a:extLst>
          </p:cNvPr>
          <p:cNvSpPr>
            <a:spLocks noGrp="1"/>
          </p:cNvSpPr>
          <p:nvPr>
            <p:ph type="title"/>
          </p:nvPr>
        </p:nvSpPr>
        <p:spPr>
          <a:xfrm>
            <a:off x="5231898" y="1790165"/>
            <a:ext cx="6345813" cy="2663407"/>
          </a:xfrm>
        </p:spPr>
        <p:txBody>
          <a:bodyPr vert="horz" lIns="91440" tIns="45720" rIns="91440" bIns="45720" rtlCol="0" anchor="b">
            <a:normAutofit/>
          </a:bodyPr>
          <a:lstStyle/>
          <a:p>
            <a:r>
              <a:rPr lang="en-US" sz="5400" kern="1200" dirty="0">
                <a:solidFill>
                  <a:srgbClr val="FFFFFF"/>
                </a:solidFill>
              </a:rPr>
              <a:t>La </a:t>
            </a:r>
            <a:r>
              <a:rPr lang="en-US" sz="5400" kern="1200" dirty="0" err="1">
                <a:solidFill>
                  <a:srgbClr val="FFFFFF"/>
                </a:solidFill>
              </a:rPr>
              <a:t>con</a:t>
            </a:r>
            <a:r>
              <a:rPr lang="en-US" sz="5400" dirty="0" err="1">
                <a:solidFill>
                  <a:srgbClr val="FFFFFF"/>
                </a:solidFill>
              </a:rPr>
              <a:t>giuntura</a:t>
            </a:r>
            <a:r>
              <a:rPr lang="en-US" sz="5400" dirty="0">
                <a:solidFill>
                  <a:srgbClr val="FFFFFF"/>
                </a:solidFill>
              </a:rPr>
              <a:t>, </a:t>
            </a:r>
            <a:r>
              <a:rPr lang="en-US" sz="5400" dirty="0" err="1">
                <a:solidFill>
                  <a:srgbClr val="FFFFFF"/>
                </a:solidFill>
              </a:rPr>
              <a:t>gli</a:t>
            </a:r>
            <a:r>
              <a:rPr lang="en-US" sz="5400" dirty="0">
                <a:solidFill>
                  <a:srgbClr val="FFFFFF"/>
                </a:solidFill>
              </a:rPr>
              <a:t> </a:t>
            </a:r>
            <a:r>
              <a:rPr lang="en-US" sz="5400" dirty="0" err="1">
                <a:solidFill>
                  <a:srgbClr val="FFFFFF"/>
                </a:solidFill>
              </a:rPr>
              <a:t>indicatori</a:t>
            </a:r>
            <a:r>
              <a:rPr lang="en-US" sz="5400" dirty="0">
                <a:solidFill>
                  <a:srgbClr val="FFFFFF"/>
                </a:solidFill>
              </a:rPr>
              <a:t> macro-</a:t>
            </a:r>
            <a:r>
              <a:rPr lang="en-US" sz="5400" dirty="0" err="1">
                <a:solidFill>
                  <a:srgbClr val="FFFFFF"/>
                </a:solidFill>
              </a:rPr>
              <a:t>economici</a:t>
            </a:r>
            <a:endParaRPr lang="en-US" sz="5400" kern="1200" dirty="0">
              <a:solidFill>
                <a:srgbClr val="FFFFFF"/>
              </a:solidFill>
            </a:endParaRPr>
          </a:p>
        </p:txBody>
      </p:sp>
      <p:pic>
        <p:nvPicPr>
          <p:cNvPr id="38" name="Graphic 31" descr="Grafico a barre">
            <a:extLst>
              <a:ext uri="{FF2B5EF4-FFF2-40B4-BE49-F238E27FC236}">
                <a16:creationId xmlns:a16="http://schemas.microsoft.com/office/drawing/2014/main" id="{B6AB2522-B003-4F4F-AAC1-3F0F5C1AA8B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81723" y="2593485"/>
            <a:ext cx="1648572" cy="1648572"/>
          </a:xfrm>
          <a:prstGeom prst="rect">
            <a:avLst/>
          </a:prstGeom>
        </p:spPr>
      </p:pic>
    </p:spTree>
    <p:extLst>
      <p:ext uri="{BB962C8B-B14F-4D97-AF65-F5344CB8AC3E}">
        <p14:creationId xmlns:p14="http://schemas.microsoft.com/office/powerpoint/2010/main" val="609862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C84FC6E-3C09-4B9B-8985-B5548076D061}"/>
              </a:ext>
            </a:extLst>
          </p:cNvPr>
          <p:cNvSpPr>
            <a:spLocks noGrp="1"/>
          </p:cNvSpPr>
          <p:nvPr>
            <p:ph type="title"/>
          </p:nvPr>
        </p:nvSpPr>
        <p:spPr/>
        <p:txBody>
          <a:bodyPr>
            <a:normAutofit fontScale="90000"/>
          </a:bodyPr>
          <a:lstStyle/>
          <a:p>
            <a:r>
              <a:rPr lang="it-IT" dirty="0">
                <a:solidFill>
                  <a:schemeClr val="tx1"/>
                </a:solidFill>
              </a:rPr>
              <a:t>La congiuntura astigiana: nei primi tre mesi del 2019 diminuiscono la produzione, il fatturato e gli ordinativi nel manifatturiero</a:t>
            </a:r>
          </a:p>
        </p:txBody>
      </p:sp>
      <p:sp>
        <p:nvSpPr>
          <p:cNvPr id="4" name="Segnaposto numero diapositiva 3">
            <a:extLst>
              <a:ext uri="{FF2B5EF4-FFF2-40B4-BE49-F238E27FC236}">
                <a16:creationId xmlns:a16="http://schemas.microsoft.com/office/drawing/2014/main" id="{E9EDF64A-B03F-408D-BF1A-E2E63F03025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125431-285D-4497-A9B8-AFE411CB7C64}" type="slidenum">
              <a:rPr kumimoji="0" lang="it-IT" sz="1400" b="0" i="0" u="none" strike="noStrike" kern="1200" cap="none" spc="0" normalizeH="0" baseline="0" noProof="0" smtClean="0">
                <a:ln>
                  <a:noFill/>
                </a:ln>
                <a:solidFill>
                  <a:prstClr val="black">
                    <a:tint val="75000"/>
                  </a:prstClr>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it-IT" sz="1400" b="0" i="0" u="none" strike="noStrike" kern="1200" cap="none" spc="0" normalizeH="0" baseline="0" noProof="0" dirty="0">
              <a:ln>
                <a:noFill/>
              </a:ln>
              <a:solidFill>
                <a:prstClr val="black">
                  <a:tint val="75000"/>
                </a:prstClr>
              </a:solidFill>
              <a:effectLst/>
              <a:uLnTx/>
              <a:uFillTx/>
              <a:latin typeface="Garamond" panose="02020404030301010803" pitchFamily="18" charset="0"/>
              <a:ea typeface="+mn-ea"/>
              <a:cs typeface="+mn-cs"/>
            </a:endParaRPr>
          </a:p>
        </p:txBody>
      </p:sp>
      <p:graphicFrame>
        <p:nvGraphicFramePr>
          <p:cNvPr id="5" name="Grafico 4">
            <a:extLst>
              <a:ext uri="{FF2B5EF4-FFF2-40B4-BE49-F238E27FC236}">
                <a16:creationId xmlns:a16="http://schemas.microsoft.com/office/drawing/2014/main" id="{AD689D6C-FDC3-46AF-8062-D8977B81A81E}"/>
              </a:ext>
            </a:extLst>
          </p:cNvPr>
          <p:cNvGraphicFramePr>
            <a:graphicFrameLocks/>
          </p:cNvGraphicFramePr>
          <p:nvPr/>
        </p:nvGraphicFramePr>
        <p:xfrm>
          <a:off x="2145030" y="2932426"/>
          <a:ext cx="7322820" cy="3415916"/>
        </p:xfrm>
        <a:graphic>
          <a:graphicData uri="http://schemas.openxmlformats.org/drawingml/2006/chart">
            <c:chart xmlns:c="http://schemas.openxmlformats.org/drawingml/2006/chart" xmlns:r="http://schemas.openxmlformats.org/officeDocument/2006/relationships" r:id="rId2"/>
          </a:graphicData>
        </a:graphic>
      </p:graphicFrame>
      <p:sp>
        <p:nvSpPr>
          <p:cNvPr id="6" name="CasellaDiTesto 5">
            <a:extLst>
              <a:ext uri="{FF2B5EF4-FFF2-40B4-BE49-F238E27FC236}">
                <a16:creationId xmlns:a16="http://schemas.microsoft.com/office/drawing/2014/main" id="{BB688515-AF65-4639-9949-DCE5766531D3}"/>
              </a:ext>
            </a:extLst>
          </p:cNvPr>
          <p:cNvSpPr txBox="1"/>
          <p:nvPr/>
        </p:nvSpPr>
        <p:spPr>
          <a:xfrm>
            <a:off x="822960" y="675992"/>
            <a:ext cx="10387965" cy="175432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Dopo un intero 2017 di espansione, la produzione industriale manifatturiera dell’Astigiano ha mostrato un deciso rallentamento negli ultimi nove mesi del 2018, a seguito di una variazione tendenziale positiva nel primo trimestre dell’anno (+3,9%). Gli indicatori rilevati nel primo trimestre del 2019 mostrano un’ulteriore contrazione rispetto allo stesso periodo del 2018 che investe la produzione, il fatturato, gli ordinativi interni (sostanzialmente invariati tra il 2017 e il 2018) e persino gli ordinativi esteri che, dopo nove trimestri consecutivi di crescita, hanno subito una battuta d’arresto (-0,4%).</a:t>
            </a:r>
          </a:p>
        </p:txBody>
      </p:sp>
      <p:sp>
        <p:nvSpPr>
          <p:cNvPr id="7" name="CasellaDiTesto 6">
            <a:extLst>
              <a:ext uri="{FF2B5EF4-FFF2-40B4-BE49-F238E27FC236}">
                <a16:creationId xmlns:a16="http://schemas.microsoft.com/office/drawing/2014/main" id="{6CFCF48F-16AF-4FBF-859D-67DF31F20ED8}"/>
              </a:ext>
            </a:extLst>
          </p:cNvPr>
          <p:cNvSpPr txBox="1"/>
          <p:nvPr/>
        </p:nvSpPr>
        <p:spPr>
          <a:xfrm>
            <a:off x="839333" y="2470760"/>
            <a:ext cx="106984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Variazioni tendenziali (rispetto allo stesso trimestre dell’anno precedente). Periodo 2017-2019. Provincia di Asti. Settore manifatturiero.</a:t>
            </a:r>
          </a:p>
        </p:txBody>
      </p:sp>
      <p:sp>
        <p:nvSpPr>
          <p:cNvPr id="8" name="Rettangolo 7">
            <a:extLst>
              <a:ext uri="{FF2B5EF4-FFF2-40B4-BE49-F238E27FC236}">
                <a16:creationId xmlns:a16="http://schemas.microsoft.com/office/drawing/2014/main" id="{A28B1C4A-4876-40AE-B196-3AFE9220DEFB}"/>
              </a:ext>
            </a:extLst>
          </p:cNvPr>
          <p:cNvSpPr/>
          <p:nvPr/>
        </p:nvSpPr>
        <p:spPr>
          <a:xfrm>
            <a:off x="839333" y="6361100"/>
            <a:ext cx="10575427"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Calibri" panose="020F0502020204030204" pitchFamily="34" charset="0"/>
                <a:cs typeface="Times New Roman" panose="02020603050405020304" pitchFamily="18" charset="0"/>
              </a:rPr>
              <a:t>Fonte: stime CCIAA di Asti</a:t>
            </a:r>
          </a:p>
        </p:txBody>
      </p:sp>
    </p:spTree>
    <p:extLst>
      <p:ext uri="{BB962C8B-B14F-4D97-AF65-F5344CB8AC3E}">
        <p14:creationId xmlns:p14="http://schemas.microsoft.com/office/powerpoint/2010/main" val="2726988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C84FC6E-3C09-4B9B-8985-B5548076D061}"/>
              </a:ext>
            </a:extLst>
          </p:cNvPr>
          <p:cNvSpPr>
            <a:spLocks noGrp="1"/>
          </p:cNvSpPr>
          <p:nvPr>
            <p:ph type="title"/>
          </p:nvPr>
        </p:nvSpPr>
        <p:spPr/>
        <p:txBody>
          <a:bodyPr>
            <a:normAutofit fontScale="90000"/>
          </a:bodyPr>
          <a:lstStyle/>
          <a:p>
            <a:r>
              <a:rPr lang="it-IT" dirty="0">
                <a:solidFill>
                  <a:schemeClr val="tx1"/>
                </a:solidFill>
              </a:rPr>
              <a:t>La produzione manifatturiera: in peggioramento la produzione in tutti i settori ad eccezione dell’alimentare </a:t>
            </a:r>
          </a:p>
        </p:txBody>
      </p:sp>
      <p:sp>
        <p:nvSpPr>
          <p:cNvPr id="4" name="Segnaposto numero diapositiva 3">
            <a:extLst>
              <a:ext uri="{FF2B5EF4-FFF2-40B4-BE49-F238E27FC236}">
                <a16:creationId xmlns:a16="http://schemas.microsoft.com/office/drawing/2014/main" id="{E9EDF64A-B03F-408D-BF1A-E2E63F03025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125431-285D-4497-A9B8-AFE411CB7C64}" type="slidenum">
              <a:rPr kumimoji="0" lang="it-IT" sz="1400" b="0" i="0" u="none" strike="noStrike" kern="1200" cap="none" spc="0" normalizeH="0" baseline="0" noProof="0" smtClean="0">
                <a:ln>
                  <a:noFill/>
                </a:ln>
                <a:solidFill>
                  <a:prstClr val="black">
                    <a:tint val="75000"/>
                  </a:prstClr>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it-IT" sz="1400" b="0" i="0" u="none" strike="noStrike" kern="1200" cap="none" spc="0" normalizeH="0" baseline="0" noProof="0" dirty="0">
              <a:ln>
                <a:noFill/>
              </a:ln>
              <a:solidFill>
                <a:prstClr val="black">
                  <a:tint val="75000"/>
                </a:prstClr>
              </a:solidFill>
              <a:effectLst/>
              <a:uLnTx/>
              <a:uFillTx/>
              <a:latin typeface="Garamond" panose="02020404030301010803" pitchFamily="18" charset="0"/>
              <a:ea typeface="+mn-ea"/>
              <a:cs typeface="+mn-cs"/>
            </a:endParaRPr>
          </a:p>
        </p:txBody>
      </p:sp>
      <p:graphicFrame>
        <p:nvGraphicFramePr>
          <p:cNvPr id="9" name="Grafico 8">
            <a:extLst>
              <a:ext uri="{FF2B5EF4-FFF2-40B4-BE49-F238E27FC236}">
                <a16:creationId xmlns:a16="http://schemas.microsoft.com/office/drawing/2014/main" id="{27F9BC87-0D7D-4B6B-998E-81E0DD862D56}"/>
              </a:ext>
            </a:extLst>
          </p:cNvPr>
          <p:cNvGraphicFramePr>
            <a:graphicFrameLocks/>
          </p:cNvGraphicFramePr>
          <p:nvPr/>
        </p:nvGraphicFramePr>
        <p:xfrm>
          <a:off x="6248400" y="3108960"/>
          <a:ext cx="5090160" cy="342245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Grafico 9">
            <a:extLst>
              <a:ext uri="{FF2B5EF4-FFF2-40B4-BE49-F238E27FC236}">
                <a16:creationId xmlns:a16="http://schemas.microsoft.com/office/drawing/2014/main" id="{48EF75C9-F775-4A47-958E-A6BEFFFD9CF8}"/>
              </a:ext>
            </a:extLst>
          </p:cNvPr>
          <p:cNvGraphicFramePr>
            <a:graphicFrameLocks/>
          </p:cNvGraphicFramePr>
          <p:nvPr/>
        </p:nvGraphicFramePr>
        <p:xfrm>
          <a:off x="695325" y="3108960"/>
          <a:ext cx="5248275" cy="3422458"/>
        </p:xfrm>
        <a:graphic>
          <a:graphicData uri="http://schemas.openxmlformats.org/drawingml/2006/chart">
            <c:chart xmlns:c="http://schemas.openxmlformats.org/drawingml/2006/chart" xmlns:r="http://schemas.openxmlformats.org/officeDocument/2006/relationships" r:id="rId3"/>
          </a:graphicData>
        </a:graphic>
      </p:graphicFrame>
      <p:sp>
        <p:nvSpPr>
          <p:cNvPr id="11" name="CasellaDiTesto 10">
            <a:extLst>
              <a:ext uri="{FF2B5EF4-FFF2-40B4-BE49-F238E27FC236}">
                <a16:creationId xmlns:a16="http://schemas.microsoft.com/office/drawing/2014/main" id="{1CCBBAE1-D556-4A73-BD8F-B7107E70D648}"/>
              </a:ext>
            </a:extLst>
          </p:cNvPr>
          <p:cNvSpPr txBox="1"/>
          <p:nvPr/>
        </p:nvSpPr>
        <p:spPr>
          <a:xfrm>
            <a:off x="695325" y="762000"/>
            <a:ext cx="10795635" cy="147732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Sia nell’ultimo trimestre del 2018 sia nel primo trimestre del 2019 la produzione industriale piemontese si è ridotta dello 0,4% su base tendenziale. La contrazione dell’1,2% di Asti nell’ultima rilevazione rappresenta quindi una </a:t>
            </a:r>
            <a:r>
              <a:rPr kumimoji="0" lang="it-IT" sz="1800" b="0" i="1"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performance</a:t>
            </a:r>
            <a:r>
              <a:rPr kumimoji="0" lang="it-IT"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peggiore della media. Guardando alla composizione della dinamica per settori dell’industria astigiana, si osserva un peggioramento in tutti i comparti ad eccezione del settore alimentare, dove la crescita è stata «piatta» in tutti e due i trimestri.</a:t>
            </a:r>
          </a:p>
        </p:txBody>
      </p:sp>
      <p:sp>
        <p:nvSpPr>
          <p:cNvPr id="12" name="Rettangolo 11">
            <a:extLst>
              <a:ext uri="{FF2B5EF4-FFF2-40B4-BE49-F238E27FC236}">
                <a16:creationId xmlns:a16="http://schemas.microsoft.com/office/drawing/2014/main" id="{AF2A0D0B-ADC6-4540-B8DD-934BE1CD2D5B}"/>
              </a:ext>
            </a:extLst>
          </p:cNvPr>
          <p:cNvSpPr/>
          <p:nvPr/>
        </p:nvSpPr>
        <p:spPr>
          <a:xfrm>
            <a:off x="853440" y="6418196"/>
            <a:ext cx="10575427"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Calibri" panose="020F0502020204030204" pitchFamily="34" charset="0"/>
                <a:cs typeface="Times New Roman" panose="02020603050405020304" pitchFamily="18" charset="0"/>
              </a:rPr>
              <a:t>Fonte: stime CCIAA di Asti</a:t>
            </a:r>
          </a:p>
        </p:txBody>
      </p:sp>
      <p:sp>
        <p:nvSpPr>
          <p:cNvPr id="13" name="CasellaDiTesto 12">
            <a:extLst>
              <a:ext uri="{FF2B5EF4-FFF2-40B4-BE49-F238E27FC236}">
                <a16:creationId xmlns:a16="http://schemas.microsoft.com/office/drawing/2014/main" id="{9FBCA4C4-0C53-40C9-ABB7-0E7AB2D535D5}"/>
              </a:ext>
            </a:extLst>
          </p:cNvPr>
          <p:cNvSpPr txBox="1"/>
          <p:nvPr/>
        </p:nvSpPr>
        <p:spPr>
          <a:xfrm>
            <a:off x="792480" y="2200274"/>
            <a:ext cx="106984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Variazioni tendenziali (rispetto allo stesso trimestre dell’anno precedente). Quarto trimestre del 2018 e primo trimestre del 2019. Piemonte e Provincia di Asti. Settore manifatturiero.</a:t>
            </a:r>
          </a:p>
        </p:txBody>
      </p:sp>
      <p:sp>
        <p:nvSpPr>
          <p:cNvPr id="15" name="CasellaDiTesto 14">
            <a:extLst>
              <a:ext uri="{FF2B5EF4-FFF2-40B4-BE49-F238E27FC236}">
                <a16:creationId xmlns:a16="http://schemas.microsoft.com/office/drawing/2014/main" id="{993CCD27-EC3D-4B79-8BA5-8EF676A7FDF1}"/>
              </a:ext>
            </a:extLst>
          </p:cNvPr>
          <p:cNvSpPr txBox="1"/>
          <p:nvPr/>
        </p:nvSpPr>
        <p:spPr>
          <a:xfrm>
            <a:off x="8041005" y="2727960"/>
            <a:ext cx="316992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Provincia di Asti</a:t>
            </a:r>
          </a:p>
        </p:txBody>
      </p:sp>
      <p:sp>
        <p:nvSpPr>
          <p:cNvPr id="16" name="CasellaDiTesto 15">
            <a:extLst>
              <a:ext uri="{FF2B5EF4-FFF2-40B4-BE49-F238E27FC236}">
                <a16:creationId xmlns:a16="http://schemas.microsoft.com/office/drawing/2014/main" id="{E70C8D8B-1C8B-4FA2-B557-52911C4A6D13}"/>
              </a:ext>
            </a:extLst>
          </p:cNvPr>
          <p:cNvSpPr txBox="1"/>
          <p:nvPr/>
        </p:nvSpPr>
        <p:spPr>
          <a:xfrm>
            <a:off x="2566036" y="2723494"/>
            <a:ext cx="316992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Piemonte</a:t>
            </a:r>
          </a:p>
        </p:txBody>
      </p:sp>
    </p:spTree>
    <p:extLst>
      <p:ext uri="{BB962C8B-B14F-4D97-AF65-F5344CB8AC3E}">
        <p14:creationId xmlns:p14="http://schemas.microsoft.com/office/powerpoint/2010/main" val="2678365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EE59596-5695-4C86-B8C3-0E7826C19A6E}"/>
              </a:ext>
            </a:extLst>
          </p:cNvPr>
          <p:cNvSpPr>
            <a:spLocks noGrp="1"/>
          </p:cNvSpPr>
          <p:nvPr>
            <p:ph type="title"/>
          </p:nvPr>
        </p:nvSpPr>
        <p:spPr/>
        <p:txBody>
          <a:bodyPr>
            <a:normAutofit fontScale="90000"/>
          </a:bodyPr>
          <a:lstStyle/>
          <a:p>
            <a:r>
              <a:rPr lang="it-IT" dirty="0">
                <a:solidFill>
                  <a:schemeClr val="tx1"/>
                </a:solidFill>
              </a:rPr>
              <a:t>Migliora il clima di fiducia delle imprese dopo il raffreddamento del primo trimestre, ma Asti e Biella restano in zona negativa</a:t>
            </a:r>
          </a:p>
        </p:txBody>
      </p:sp>
      <p:sp>
        <p:nvSpPr>
          <p:cNvPr id="3" name="Segnaposto contenuto 2">
            <a:extLst>
              <a:ext uri="{FF2B5EF4-FFF2-40B4-BE49-F238E27FC236}">
                <a16:creationId xmlns:a16="http://schemas.microsoft.com/office/drawing/2014/main" id="{E1B83C6B-26E9-48A9-9A1D-9C1281E40F66}"/>
              </a:ext>
            </a:extLst>
          </p:cNvPr>
          <p:cNvSpPr>
            <a:spLocks noGrp="1"/>
          </p:cNvSpPr>
          <p:nvPr>
            <p:ph idx="1"/>
          </p:nvPr>
        </p:nvSpPr>
        <p:spPr>
          <a:xfrm>
            <a:off x="695325" y="492291"/>
            <a:ext cx="10801350" cy="2388069"/>
          </a:xfrm>
        </p:spPr>
        <p:txBody>
          <a:bodyPr>
            <a:noAutofit/>
          </a:bodyPr>
          <a:lstStyle/>
          <a:p>
            <a:pPr algn="just">
              <a:spcBef>
                <a:spcPts val="0"/>
              </a:spcBef>
              <a:buClr>
                <a:schemeClr val="tx1"/>
              </a:buClr>
            </a:pPr>
            <a:r>
              <a:rPr lang="it-IT" sz="1300" b="1" dirty="0">
                <a:solidFill>
                  <a:schemeClr val="tx1"/>
                </a:solidFill>
              </a:rPr>
              <a:t>Clima di fiducia nella prima metà del 2019. </a:t>
            </a:r>
            <a:r>
              <a:rPr lang="it-IT" sz="1300" dirty="0">
                <a:solidFill>
                  <a:schemeClr val="tx1"/>
                </a:solidFill>
              </a:rPr>
              <a:t>Complessivamente, nelle imprese piemontesi dei servizi, prevalgono sia nel primo sia nel secondo trimestre dell’anno le attese positive su quelle negative (ad eccezione dell’export), mentre nell’industria si è osservato un marcato deterioramento della fiducia durante il primo trimestre, migliorato significativamente nel trimestre successivo rispetto all’occupazione, alla produzione, agli ordinativi e all’export. Peggiorano invece le attese sulla redditività: un possibile segnale del fatto che le imprese hanno adottato una strategia di contenimento dei prezzi per mantenere le proprie posizioni sui mercati. In tutte le province ad eccezione di Biella il saldo ottimisti-pessimisti circa la produzione (nel complesso dei settori) è migliorato, allontanando per il momento il pericolo di una svolta recessiva. Le stime inducono all’ottimismo circa la ripresa di Alessandria, Cuneo, Novara e del Canavese. Ad Asti, tuttavia, questo indicatore, dopo l’improvviso deterioramento tra il quarto trimestre del 2018 e il primo del 2019, è ancora negativo e pari a -5,5% (saldo ottimisti-pessimisti rispetto al totale).</a:t>
            </a:r>
          </a:p>
          <a:p>
            <a:pPr algn="just">
              <a:spcBef>
                <a:spcPts val="0"/>
              </a:spcBef>
              <a:buClr>
                <a:schemeClr val="tx1"/>
              </a:buClr>
            </a:pPr>
            <a:r>
              <a:rPr lang="it-IT" sz="1300" b="1" dirty="0">
                <a:solidFill>
                  <a:schemeClr val="tx1"/>
                </a:solidFill>
              </a:rPr>
              <a:t>Previsioni investimenti nel II trimestre del 2019. </a:t>
            </a:r>
            <a:r>
              <a:rPr lang="it-IT" sz="1300" dirty="0">
                <a:solidFill>
                  <a:schemeClr val="tx1"/>
                </a:solidFill>
              </a:rPr>
              <a:t>Nel primo trimestre la percentuale di aziende piemontesi disposte ad effettuare investimenti è calata in tutte le aree piemontesi su base tendenziale, ad Asti dal 33,3% al 23,1%. Si tratta di segnali che sembrano confermare le stime preliminari dell’Istituto Prometeia sul calo degli investimenti (-0,4% tra il 2018 e il 2019).</a:t>
            </a:r>
          </a:p>
        </p:txBody>
      </p:sp>
      <p:sp>
        <p:nvSpPr>
          <p:cNvPr id="4" name="Segnaposto numero diapositiva 3">
            <a:extLst>
              <a:ext uri="{FF2B5EF4-FFF2-40B4-BE49-F238E27FC236}">
                <a16:creationId xmlns:a16="http://schemas.microsoft.com/office/drawing/2014/main" id="{382FE659-83F1-49EA-9482-CBEED0E2164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125431-285D-4497-A9B8-AFE411CB7C64}" type="slidenum">
              <a:rPr kumimoji="0" lang="it-IT" sz="1400" b="0" i="0" u="none" strike="noStrike" kern="1200" cap="none" spc="0" normalizeH="0" baseline="0" noProof="0" smtClean="0">
                <a:ln>
                  <a:noFill/>
                </a:ln>
                <a:solidFill>
                  <a:prstClr val="black">
                    <a:tint val="75000"/>
                  </a:prstClr>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it-IT" sz="1400" b="0" i="0" u="none" strike="noStrike" kern="1200" cap="none" spc="0" normalizeH="0" baseline="0" noProof="0" dirty="0">
              <a:ln>
                <a:noFill/>
              </a:ln>
              <a:solidFill>
                <a:prstClr val="black">
                  <a:tint val="75000"/>
                </a:prstClr>
              </a:solidFill>
              <a:effectLst/>
              <a:uLnTx/>
              <a:uFillTx/>
              <a:latin typeface="Garamond" panose="02020404030301010803" pitchFamily="18" charset="0"/>
              <a:ea typeface="+mn-ea"/>
              <a:cs typeface="+mn-cs"/>
            </a:endParaRPr>
          </a:p>
        </p:txBody>
      </p:sp>
      <p:sp>
        <p:nvSpPr>
          <p:cNvPr id="14" name="CasellaDiTesto 13">
            <a:extLst>
              <a:ext uri="{FF2B5EF4-FFF2-40B4-BE49-F238E27FC236}">
                <a16:creationId xmlns:a16="http://schemas.microsoft.com/office/drawing/2014/main" id="{CFC56724-62AF-4E4C-BB93-FC7107C39B9D}"/>
              </a:ext>
            </a:extLst>
          </p:cNvPr>
          <p:cNvSpPr txBox="1"/>
          <p:nvPr/>
        </p:nvSpPr>
        <p:spPr>
          <a:xfrm>
            <a:off x="2996216" y="6418196"/>
            <a:ext cx="595122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Fonte: dati Confindustria Piemonte</a:t>
            </a:r>
          </a:p>
        </p:txBody>
      </p:sp>
      <p:sp>
        <p:nvSpPr>
          <p:cNvPr id="5" name="CasellaDiTesto 4">
            <a:extLst>
              <a:ext uri="{FF2B5EF4-FFF2-40B4-BE49-F238E27FC236}">
                <a16:creationId xmlns:a16="http://schemas.microsoft.com/office/drawing/2014/main" id="{328CFA99-768E-4D13-9BC3-88AF0E77AF5E}"/>
              </a:ext>
            </a:extLst>
          </p:cNvPr>
          <p:cNvSpPr txBox="1"/>
          <p:nvPr/>
        </p:nvSpPr>
        <p:spPr>
          <a:xfrm>
            <a:off x="754730" y="2905780"/>
            <a:ext cx="1039678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Saldo «ottimisti» – «pessimisti» rispetto al totale degli imprenditori intervistati sulle prospettive della produzione del primo e del terzo trimestre del 2019. Piemonte e aree territoriali.</a:t>
            </a:r>
          </a:p>
        </p:txBody>
      </p:sp>
      <p:graphicFrame>
        <p:nvGraphicFramePr>
          <p:cNvPr id="15" name="Grafico 14">
            <a:extLst>
              <a:ext uri="{FF2B5EF4-FFF2-40B4-BE49-F238E27FC236}">
                <a16:creationId xmlns:a16="http://schemas.microsoft.com/office/drawing/2014/main" id="{0257F7C8-7396-4867-9CE9-7CB2A174D30E}"/>
              </a:ext>
            </a:extLst>
          </p:cNvPr>
          <p:cNvGraphicFramePr>
            <a:graphicFrameLocks/>
          </p:cNvGraphicFramePr>
          <p:nvPr/>
        </p:nvGraphicFramePr>
        <p:xfrm>
          <a:off x="2877267" y="3368361"/>
          <a:ext cx="4861559" cy="311047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70237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4F0D8A7-872F-464A-A333-8D7FD486FE2C}"/>
              </a:ext>
            </a:extLst>
          </p:cNvPr>
          <p:cNvSpPr>
            <a:spLocks noGrp="1"/>
          </p:cNvSpPr>
          <p:nvPr>
            <p:ph type="title"/>
          </p:nvPr>
        </p:nvSpPr>
        <p:spPr/>
        <p:txBody>
          <a:bodyPr/>
          <a:lstStyle/>
          <a:p>
            <a:r>
              <a:rPr lang="it-IT" dirty="0"/>
              <a:t>A inizio 2019 calano le assunzioni nelle industrie astigiane</a:t>
            </a:r>
          </a:p>
        </p:txBody>
      </p:sp>
      <p:sp>
        <p:nvSpPr>
          <p:cNvPr id="4" name="Segnaposto numero diapositiva 3">
            <a:extLst>
              <a:ext uri="{FF2B5EF4-FFF2-40B4-BE49-F238E27FC236}">
                <a16:creationId xmlns:a16="http://schemas.microsoft.com/office/drawing/2014/main" id="{D1DA1B34-A501-4804-81C4-1B082833621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125431-285D-4497-A9B8-AFE411CB7C64}" type="slidenum">
              <a:rPr kumimoji="0" lang="it-IT" sz="1400" b="0" i="0" u="none" strike="noStrike" kern="1200" cap="none" spc="0" normalizeH="0" baseline="0" noProof="0" smtClean="0">
                <a:ln>
                  <a:noFill/>
                </a:ln>
                <a:solidFill>
                  <a:prstClr val="black">
                    <a:tint val="75000"/>
                  </a:prstClr>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it-IT" sz="1400" b="0" i="0" u="none" strike="noStrike" kern="1200" cap="none" spc="0" normalizeH="0" baseline="0" noProof="0" dirty="0">
              <a:ln>
                <a:noFill/>
              </a:ln>
              <a:solidFill>
                <a:prstClr val="black">
                  <a:tint val="75000"/>
                </a:prstClr>
              </a:solidFill>
              <a:effectLst/>
              <a:uLnTx/>
              <a:uFillTx/>
              <a:latin typeface="Garamond" panose="02020404030301010803" pitchFamily="18" charset="0"/>
              <a:ea typeface="+mn-ea"/>
              <a:cs typeface="+mn-cs"/>
            </a:endParaRPr>
          </a:p>
        </p:txBody>
      </p:sp>
      <p:graphicFrame>
        <p:nvGraphicFramePr>
          <p:cNvPr id="6" name="Grafico 5">
            <a:extLst>
              <a:ext uri="{FF2B5EF4-FFF2-40B4-BE49-F238E27FC236}">
                <a16:creationId xmlns:a16="http://schemas.microsoft.com/office/drawing/2014/main" id="{E9272338-C324-4F0C-8554-3E0B34E3FBA3}"/>
              </a:ext>
            </a:extLst>
          </p:cNvPr>
          <p:cNvGraphicFramePr>
            <a:graphicFrameLocks/>
          </p:cNvGraphicFramePr>
          <p:nvPr/>
        </p:nvGraphicFramePr>
        <p:xfrm>
          <a:off x="682491" y="1610364"/>
          <a:ext cx="5884745" cy="4783016"/>
        </p:xfrm>
        <a:graphic>
          <a:graphicData uri="http://schemas.openxmlformats.org/drawingml/2006/chart">
            <c:chart xmlns:c="http://schemas.openxmlformats.org/drawingml/2006/chart" xmlns:r="http://schemas.openxmlformats.org/officeDocument/2006/relationships" r:id="rId2"/>
          </a:graphicData>
        </a:graphic>
      </p:graphicFrame>
      <p:sp>
        <p:nvSpPr>
          <p:cNvPr id="8" name="CasellaDiTesto 7">
            <a:extLst>
              <a:ext uri="{FF2B5EF4-FFF2-40B4-BE49-F238E27FC236}">
                <a16:creationId xmlns:a16="http://schemas.microsoft.com/office/drawing/2014/main" id="{A9DDE304-B389-4CDE-9B12-D5419A5A10B1}"/>
              </a:ext>
            </a:extLst>
          </p:cNvPr>
          <p:cNvSpPr txBox="1"/>
          <p:nvPr/>
        </p:nvSpPr>
        <p:spPr>
          <a:xfrm>
            <a:off x="6914147" y="1905506"/>
            <a:ext cx="4809924" cy="304698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Un’indicazione del peggioramento della congiuntura economica è rappresentato dal calo delle assunzioni nel settore dell’industria in senso stretto dove, tra il primo trimestre del 2018 e il primo trimestre del 2019, si è verificata una riduzione del 20,8% dei nuovi contratti. Dei principali comparti, il tessile è l’unico ad aver mostrato una dinamica positiva (+35,3%), mentre preoccupa il forte rallentamento degli avviamenti nel settore chimico (-41,2%) e metalmeccanico (-22,5%). Segnali negativi riguardano anche le costruzioni (-7%) mentre crescono gli avviamenti nel settore agricolo (+5%). Stabili invece i servizi (+1,7%).</a:t>
            </a:r>
          </a:p>
        </p:txBody>
      </p:sp>
      <p:sp>
        <p:nvSpPr>
          <p:cNvPr id="9" name="CasellaDiTesto 8">
            <a:extLst>
              <a:ext uri="{FF2B5EF4-FFF2-40B4-BE49-F238E27FC236}">
                <a16:creationId xmlns:a16="http://schemas.microsoft.com/office/drawing/2014/main" id="{4D7CD729-D1BA-4CD2-8F79-5F82B160E78D}"/>
              </a:ext>
            </a:extLst>
          </p:cNvPr>
          <p:cNvSpPr txBox="1"/>
          <p:nvPr/>
        </p:nvSpPr>
        <p:spPr>
          <a:xfrm>
            <a:off x="809124" y="906696"/>
            <a:ext cx="5144001"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Variazione percentuale delle nuove assunzioni (al netto di quelle giornaliere) tra il primo trimestre del 2018 e il primo trimestre del 2019 per settore e comparto economico. Provincia di Asti.</a:t>
            </a:r>
          </a:p>
        </p:txBody>
      </p:sp>
      <p:sp>
        <p:nvSpPr>
          <p:cNvPr id="10" name="CasellaDiTesto 9">
            <a:extLst>
              <a:ext uri="{FF2B5EF4-FFF2-40B4-BE49-F238E27FC236}">
                <a16:creationId xmlns:a16="http://schemas.microsoft.com/office/drawing/2014/main" id="{6AE60541-096B-4AB1-89B2-2E75F51219FB}"/>
              </a:ext>
            </a:extLst>
          </p:cNvPr>
          <p:cNvSpPr txBox="1"/>
          <p:nvPr/>
        </p:nvSpPr>
        <p:spPr>
          <a:xfrm>
            <a:off x="682491" y="6378692"/>
            <a:ext cx="476450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Fonte: Elaborazione su dati ORML</a:t>
            </a:r>
          </a:p>
        </p:txBody>
      </p:sp>
    </p:spTree>
    <p:extLst>
      <p:ext uri="{BB962C8B-B14F-4D97-AF65-F5344CB8AC3E}">
        <p14:creationId xmlns:p14="http://schemas.microsoft.com/office/powerpoint/2010/main" val="1253939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F14A49D-8CFF-49C9-BE18-1180678A1555}"/>
              </a:ext>
            </a:extLst>
          </p:cNvPr>
          <p:cNvSpPr>
            <a:spLocks noGrp="1"/>
          </p:cNvSpPr>
          <p:nvPr>
            <p:ph type="title"/>
          </p:nvPr>
        </p:nvSpPr>
        <p:spPr/>
        <p:txBody>
          <a:bodyPr/>
          <a:lstStyle/>
          <a:p>
            <a:r>
              <a:rPr lang="it-IT" dirty="0">
                <a:solidFill>
                  <a:schemeClr val="tx1"/>
                </a:solidFill>
              </a:rPr>
              <a:t>Le previsioni di investimento: calo in tutte le aree piemontesi</a:t>
            </a:r>
          </a:p>
        </p:txBody>
      </p:sp>
      <p:sp>
        <p:nvSpPr>
          <p:cNvPr id="4" name="Segnaposto numero diapositiva 3">
            <a:extLst>
              <a:ext uri="{FF2B5EF4-FFF2-40B4-BE49-F238E27FC236}">
                <a16:creationId xmlns:a16="http://schemas.microsoft.com/office/drawing/2014/main" id="{148DAEFD-9B9A-4ECC-BBD4-317AA70D7B4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125431-285D-4497-A9B8-AFE411CB7C64}" type="slidenum">
              <a:rPr kumimoji="0" lang="it-IT" sz="1400" b="0" i="0" u="none" strike="noStrike" kern="1200" cap="none" spc="0" normalizeH="0" baseline="0" noProof="0" smtClean="0">
                <a:ln>
                  <a:noFill/>
                </a:ln>
                <a:solidFill>
                  <a:prstClr val="black">
                    <a:tint val="75000"/>
                  </a:prstClr>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it-IT" sz="1400" b="0" i="0" u="none" strike="noStrike" kern="1200" cap="none" spc="0" normalizeH="0" baseline="0" noProof="0" dirty="0">
              <a:ln>
                <a:noFill/>
              </a:ln>
              <a:solidFill>
                <a:prstClr val="black">
                  <a:tint val="75000"/>
                </a:prstClr>
              </a:solidFill>
              <a:effectLst/>
              <a:uLnTx/>
              <a:uFillTx/>
              <a:latin typeface="Garamond" panose="02020404030301010803" pitchFamily="18" charset="0"/>
              <a:ea typeface="+mn-ea"/>
              <a:cs typeface="+mn-cs"/>
            </a:endParaRPr>
          </a:p>
        </p:txBody>
      </p:sp>
      <p:graphicFrame>
        <p:nvGraphicFramePr>
          <p:cNvPr id="5" name="Grafico 4">
            <a:extLst>
              <a:ext uri="{FF2B5EF4-FFF2-40B4-BE49-F238E27FC236}">
                <a16:creationId xmlns:a16="http://schemas.microsoft.com/office/drawing/2014/main" id="{FC0945A0-A0DF-4D58-99A8-9F385FE548DE}"/>
              </a:ext>
            </a:extLst>
          </p:cNvPr>
          <p:cNvGraphicFramePr>
            <a:graphicFrameLocks/>
          </p:cNvGraphicFramePr>
          <p:nvPr/>
        </p:nvGraphicFramePr>
        <p:xfrm>
          <a:off x="1631853" y="3084152"/>
          <a:ext cx="8454682" cy="3553946"/>
        </p:xfrm>
        <a:graphic>
          <a:graphicData uri="http://schemas.openxmlformats.org/drawingml/2006/chart">
            <c:chart xmlns:c="http://schemas.openxmlformats.org/drawingml/2006/chart" xmlns:r="http://schemas.openxmlformats.org/officeDocument/2006/relationships" r:id="rId2"/>
          </a:graphicData>
        </a:graphic>
      </p:graphicFrame>
      <p:sp>
        <p:nvSpPr>
          <p:cNvPr id="6" name="CasellaDiTesto 5">
            <a:extLst>
              <a:ext uri="{FF2B5EF4-FFF2-40B4-BE49-F238E27FC236}">
                <a16:creationId xmlns:a16="http://schemas.microsoft.com/office/drawing/2014/main" id="{9D7C50DD-3ECB-4812-A148-6D00F7000896}"/>
              </a:ext>
            </a:extLst>
          </p:cNvPr>
          <p:cNvSpPr txBox="1"/>
          <p:nvPr/>
        </p:nvSpPr>
        <p:spPr>
          <a:xfrm>
            <a:off x="1631853" y="2560932"/>
            <a:ext cx="845468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Aziende che, intervistate nel primo trimestre dell’anno, prevedevano di effettuare investimenti nel trimestre successivo. Anni 2018 e 2019. Piemonte e aree territoriali.</a:t>
            </a:r>
          </a:p>
        </p:txBody>
      </p:sp>
      <p:sp>
        <p:nvSpPr>
          <p:cNvPr id="3" name="CasellaDiTesto 2">
            <a:extLst>
              <a:ext uri="{FF2B5EF4-FFF2-40B4-BE49-F238E27FC236}">
                <a16:creationId xmlns:a16="http://schemas.microsoft.com/office/drawing/2014/main" id="{AF7E791B-7422-41C6-AFAD-24840B8A06F6}"/>
              </a:ext>
            </a:extLst>
          </p:cNvPr>
          <p:cNvSpPr txBox="1"/>
          <p:nvPr/>
        </p:nvSpPr>
        <p:spPr>
          <a:xfrm>
            <a:off x="695325" y="635549"/>
            <a:ext cx="10515600" cy="170816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5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Il calo delle aziende che prevedono di fare investimenti è più marcato nella provincia di Asti (dal 33,3% al 23,1%) rispetto alla media regionale (dal 31,1% al 25,5%). Le barriera principale agli investimenti risulta essere la disponibilità economica, sia in relazione alla mancanza di risorse finanziarie interne (segnalate dal 34% delle imprese che hanno investito nel triennio 2016-2018) sia per i costi troppo elevati relativi delle innovazioni (20,1%). Seguono la mancanza di personale qualificato (4%) e la mancanza di partner (2,1%).</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5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Delle aziende astigiane che prevedono investimenti per il 2019, il 72,2% ha programmato acquisti di macchinari e attrezzature e il 40% acquisti di elaboratori e sistemi elettronici. Seguono, per tipologia, gli impianti fissi (22,4%), i fabbricati (17,7%) e, solo al 10,3%, gli investimenti in R&amp;S (Ricerca e Sviluppo).</a:t>
            </a:r>
          </a:p>
        </p:txBody>
      </p:sp>
      <p:sp>
        <p:nvSpPr>
          <p:cNvPr id="7" name="CasellaDiTesto 6">
            <a:extLst>
              <a:ext uri="{FF2B5EF4-FFF2-40B4-BE49-F238E27FC236}">
                <a16:creationId xmlns:a16="http://schemas.microsoft.com/office/drawing/2014/main" id="{327284A4-FF09-42BE-86AE-4CA49AC0FF21}"/>
              </a:ext>
            </a:extLst>
          </p:cNvPr>
          <p:cNvSpPr txBox="1"/>
          <p:nvPr/>
        </p:nvSpPr>
        <p:spPr>
          <a:xfrm>
            <a:off x="1631853" y="6484209"/>
            <a:ext cx="595122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Fonte: dati Confindustria Piemonte</a:t>
            </a:r>
          </a:p>
        </p:txBody>
      </p:sp>
    </p:spTree>
    <p:extLst>
      <p:ext uri="{BB962C8B-B14F-4D97-AF65-F5344CB8AC3E}">
        <p14:creationId xmlns:p14="http://schemas.microsoft.com/office/powerpoint/2010/main" val="2991839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1AD403-CEFA-4419-9468-6EE584C2C8D4}"/>
              </a:ext>
            </a:extLst>
          </p:cNvPr>
          <p:cNvSpPr>
            <a:spLocks noGrp="1"/>
          </p:cNvSpPr>
          <p:nvPr>
            <p:ph type="title"/>
          </p:nvPr>
        </p:nvSpPr>
        <p:spPr/>
        <p:txBody>
          <a:bodyPr/>
          <a:lstStyle/>
          <a:p>
            <a:r>
              <a:rPr lang="it-IT" dirty="0"/>
              <a:t>Gli ammortizzatori sociali: la Cassa Integrazione Guadagni</a:t>
            </a:r>
          </a:p>
        </p:txBody>
      </p:sp>
      <p:graphicFrame>
        <p:nvGraphicFramePr>
          <p:cNvPr id="5" name="Segnaposto contenuto 4">
            <a:extLst>
              <a:ext uri="{FF2B5EF4-FFF2-40B4-BE49-F238E27FC236}">
                <a16:creationId xmlns:a16="http://schemas.microsoft.com/office/drawing/2014/main" id="{355D5991-2120-4791-B934-2F7E52B371C4}"/>
              </a:ext>
            </a:extLst>
          </p:cNvPr>
          <p:cNvGraphicFramePr>
            <a:graphicFrameLocks noGrp="1"/>
          </p:cNvGraphicFramePr>
          <p:nvPr>
            <p:ph idx="1"/>
          </p:nvPr>
        </p:nvGraphicFramePr>
        <p:xfrm>
          <a:off x="802359" y="3907392"/>
          <a:ext cx="10699515" cy="2347254"/>
        </p:xfrm>
        <a:graphic>
          <a:graphicData uri="http://schemas.openxmlformats.org/drawingml/2006/table">
            <a:tbl>
              <a:tblPr/>
              <a:tblGrid>
                <a:gridCol w="1462539">
                  <a:extLst>
                    <a:ext uri="{9D8B030D-6E8A-4147-A177-3AD203B41FA5}">
                      <a16:colId xmlns:a16="http://schemas.microsoft.com/office/drawing/2014/main" val="2701315297"/>
                    </a:ext>
                  </a:extLst>
                </a:gridCol>
                <a:gridCol w="769748">
                  <a:extLst>
                    <a:ext uri="{9D8B030D-6E8A-4147-A177-3AD203B41FA5}">
                      <a16:colId xmlns:a16="http://schemas.microsoft.com/office/drawing/2014/main" val="3544031690"/>
                    </a:ext>
                  </a:extLst>
                </a:gridCol>
                <a:gridCol w="769748">
                  <a:extLst>
                    <a:ext uri="{9D8B030D-6E8A-4147-A177-3AD203B41FA5}">
                      <a16:colId xmlns:a16="http://schemas.microsoft.com/office/drawing/2014/main" val="530671126"/>
                    </a:ext>
                  </a:extLst>
                </a:gridCol>
                <a:gridCol w="769748">
                  <a:extLst>
                    <a:ext uri="{9D8B030D-6E8A-4147-A177-3AD203B41FA5}">
                      <a16:colId xmlns:a16="http://schemas.microsoft.com/office/drawing/2014/main" val="2631967984"/>
                    </a:ext>
                  </a:extLst>
                </a:gridCol>
                <a:gridCol w="769748">
                  <a:extLst>
                    <a:ext uri="{9D8B030D-6E8A-4147-A177-3AD203B41FA5}">
                      <a16:colId xmlns:a16="http://schemas.microsoft.com/office/drawing/2014/main" val="2616179979"/>
                    </a:ext>
                  </a:extLst>
                </a:gridCol>
                <a:gridCol w="769748">
                  <a:extLst>
                    <a:ext uri="{9D8B030D-6E8A-4147-A177-3AD203B41FA5}">
                      <a16:colId xmlns:a16="http://schemas.microsoft.com/office/drawing/2014/main" val="3044425180"/>
                    </a:ext>
                  </a:extLst>
                </a:gridCol>
                <a:gridCol w="769748">
                  <a:extLst>
                    <a:ext uri="{9D8B030D-6E8A-4147-A177-3AD203B41FA5}">
                      <a16:colId xmlns:a16="http://schemas.microsoft.com/office/drawing/2014/main" val="452836218"/>
                    </a:ext>
                  </a:extLst>
                </a:gridCol>
                <a:gridCol w="769748">
                  <a:extLst>
                    <a:ext uri="{9D8B030D-6E8A-4147-A177-3AD203B41FA5}">
                      <a16:colId xmlns:a16="http://schemas.microsoft.com/office/drawing/2014/main" val="1757146458"/>
                    </a:ext>
                  </a:extLst>
                </a:gridCol>
                <a:gridCol w="769748">
                  <a:extLst>
                    <a:ext uri="{9D8B030D-6E8A-4147-A177-3AD203B41FA5}">
                      <a16:colId xmlns:a16="http://schemas.microsoft.com/office/drawing/2014/main" val="1027910845"/>
                    </a:ext>
                  </a:extLst>
                </a:gridCol>
                <a:gridCol w="769748">
                  <a:extLst>
                    <a:ext uri="{9D8B030D-6E8A-4147-A177-3AD203B41FA5}">
                      <a16:colId xmlns:a16="http://schemas.microsoft.com/office/drawing/2014/main" val="3859743601"/>
                    </a:ext>
                  </a:extLst>
                </a:gridCol>
                <a:gridCol w="769748">
                  <a:extLst>
                    <a:ext uri="{9D8B030D-6E8A-4147-A177-3AD203B41FA5}">
                      <a16:colId xmlns:a16="http://schemas.microsoft.com/office/drawing/2014/main" val="2489501108"/>
                    </a:ext>
                  </a:extLst>
                </a:gridCol>
                <a:gridCol w="769748">
                  <a:extLst>
                    <a:ext uri="{9D8B030D-6E8A-4147-A177-3AD203B41FA5}">
                      <a16:colId xmlns:a16="http://schemas.microsoft.com/office/drawing/2014/main" val="2420256057"/>
                    </a:ext>
                  </a:extLst>
                </a:gridCol>
                <a:gridCol w="769748">
                  <a:extLst>
                    <a:ext uri="{9D8B030D-6E8A-4147-A177-3AD203B41FA5}">
                      <a16:colId xmlns:a16="http://schemas.microsoft.com/office/drawing/2014/main" val="981681987"/>
                    </a:ext>
                  </a:extLst>
                </a:gridCol>
              </a:tblGrid>
              <a:tr h="209554">
                <a:tc>
                  <a:txBody>
                    <a:bodyPr/>
                    <a:lstStyle/>
                    <a:p>
                      <a:pPr algn="l" fontAlgn="b"/>
                      <a:endParaRPr lang="it-IT" sz="1300" b="1" i="0" u="none" strike="noStrike" dirty="0">
                        <a:solidFill>
                          <a:srgbClr val="000000"/>
                        </a:solidFill>
                        <a:effectLst/>
                        <a:latin typeface="Garamond" panose="02020404030301010803" pitchFamily="18" charset="0"/>
                      </a:endParaRPr>
                    </a:p>
                  </a:txBody>
                  <a:tcPr marL="6018" marR="0" marT="6018" marB="0" anchor="b">
                    <a:lnL>
                      <a:noFill/>
                    </a:lnL>
                    <a:lnR>
                      <a:noFill/>
                    </a:lnR>
                    <a:lnT>
                      <a:noFill/>
                    </a:lnT>
                    <a:lnB>
                      <a:noFill/>
                    </a:lnB>
                  </a:tcPr>
                </a:tc>
                <a:tc gridSpan="4">
                  <a:txBody>
                    <a:bodyPr/>
                    <a:lstStyle/>
                    <a:p>
                      <a:pPr algn="ctr" fontAlgn="b"/>
                      <a:r>
                        <a:rPr lang="it-IT" sz="1300" b="1" i="0" u="none" strike="noStrike" dirty="0">
                          <a:solidFill>
                            <a:srgbClr val="000000"/>
                          </a:solidFill>
                          <a:effectLst/>
                          <a:latin typeface="Garamond" panose="02020404030301010803" pitchFamily="18" charset="0"/>
                        </a:rPr>
                        <a:t>2016-2017</a:t>
                      </a:r>
                    </a:p>
                  </a:txBody>
                  <a:tcPr marL="6018" marR="0" marT="6018"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hMerge="1">
                  <a:txBody>
                    <a:bodyPr/>
                    <a:lstStyle/>
                    <a:p>
                      <a:pPr algn="l" fontAlgn="b"/>
                      <a:endParaRPr lang="it-IT" sz="1200" b="0" i="0" u="none" strike="noStrike" dirty="0">
                        <a:solidFill>
                          <a:srgbClr val="000000"/>
                        </a:solidFill>
                        <a:effectLst/>
                        <a:latin typeface="Garamond" panose="02020404030301010803" pitchFamily="18" charset="0"/>
                      </a:endParaRPr>
                    </a:p>
                  </a:txBody>
                  <a:tcPr marL="6018" marR="6018" marT="6018" marB="0" anchor="b">
                    <a:lnL>
                      <a:noFill/>
                    </a:lnL>
                    <a:lnR>
                      <a:noFill/>
                    </a:lnR>
                    <a:lnT>
                      <a:noFill/>
                    </a:lnT>
                    <a:lnB>
                      <a:noFill/>
                    </a:lnB>
                  </a:tcPr>
                </a:tc>
                <a:tc hMerge="1">
                  <a:txBody>
                    <a:bodyPr/>
                    <a:lstStyle/>
                    <a:p>
                      <a:pPr algn="l" fontAlgn="b"/>
                      <a:endParaRPr lang="it-IT" sz="1200" b="0" i="0" u="none" strike="noStrike" dirty="0">
                        <a:solidFill>
                          <a:srgbClr val="000000"/>
                        </a:solidFill>
                        <a:effectLst/>
                        <a:latin typeface="Garamond" panose="02020404030301010803" pitchFamily="18" charset="0"/>
                      </a:endParaRPr>
                    </a:p>
                  </a:txBody>
                  <a:tcPr marL="6018" marR="6018" marT="6018" marB="0" anchor="b">
                    <a:lnL>
                      <a:noFill/>
                    </a:lnL>
                    <a:lnR>
                      <a:noFill/>
                    </a:lnR>
                    <a:lnT>
                      <a:noFill/>
                    </a:lnT>
                    <a:lnB>
                      <a:noFill/>
                    </a:lnB>
                  </a:tcPr>
                </a:tc>
                <a:tc hMerge="1">
                  <a:txBody>
                    <a:bodyPr/>
                    <a:lstStyle/>
                    <a:p>
                      <a:pPr algn="l" fontAlgn="b"/>
                      <a:endParaRPr lang="it-IT" sz="1200" b="0" i="0" u="none" strike="noStrike" dirty="0">
                        <a:solidFill>
                          <a:srgbClr val="000000"/>
                        </a:solidFill>
                        <a:effectLst/>
                        <a:latin typeface="Garamond" panose="02020404030301010803" pitchFamily="18" charset="0"/>
                      </a:endParaRPr>
                    </a:p>
                  </a:txBody>
                  <a:tcPr marL="6018" marR="6018" marT="6018" marB="0" anchor="b">
                    <a:lnL>
                      <a:noFill/>
                    </a:lnL>
                    <a:lnR>
                      <a:noFill/>
                    </a:lnR>
                    <a:lnT>
                      <a:noFill/>
                    </a:lnT>
                    <a:lnB>
                      <a:noFill/>
                    </a:lnB>
                  </a:tcPr>
                </a:tc>
                <a:tc gridSpan="4">
                  <a:txBody>
                    <a:bodyPr/>
                    <a:lstStyle/>
                    <a:p>
                      <a:pPr algn="ctr" fontAlgn="b"/>
                      <a:r>
                        <a:rPr lang="it-IT" sz="1300" b="1" i="0" u="none" strike="noStrike" dirty="0">
                          <a:solidFill>
                            <a:srgbClr val="000000"/>
                          </a:solidFill>
                          <a:effectLst/>
                          <a:latin typeface="Garamond" panose="02020404030301010803" pitchFamily="18" charset="0"/>
                        </a:rPr>
                        <a:t>2017-2018</a:t>
                      </a:r>
                    </a:p>
                  </a:txBody>
                  <a:tcPr marL="6018" marR="0" marT="60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hMerge="1">
                  <a:txBody>
                    <a:bodyPr/>
                    <a:lstStyle/>
                    <a:p>
                      <a:pPr algn="l" fontAlgn="b"/>
                      <a:endParaRPr lang="it-IT" sz="1200" b="0" i="0" u="none" strike="noStrike">
                        <a:solidFill>
                          <a:srgbClr val="000000"/>
                        </a:solidFill>
                        <a:effectLst/>
                        <a:latin typeface="Garamond" panose="02020404030301010803" pitchFamily="18" charset="0"/>
                      </a:endParaRPr>
                    </a:p>
                  </a:txBody>
                  <a:tcPr marL="6018" marR="6018" marT="6018" marB="0" anchor="b">
                    <a:lnL>
                      <a:noFill/>
                    </a:lnL>
                    <a:lnR>
                      <a:noFill/>
                    </a:lnR>
                    <a:lnT>
                      <a:noFill/>
                    </a:lnT>
                    <a:lnB>
                      <a:noFill/>
                    </a:lnB>
                  </a:tcPr>
                </a:tc>
                <a:tc hMerge="1">
                  <a:txBody>
                    <a:bodyPr/>
                    <a:lstStyle/>
                    <a:p>
                      <a:pPr algn="l" fontAlgn="b"/>
                      <a:endParaRPr lang="it-IT" sz="1200" b="0" i="0" u="none" strike="noStrike" dirty="0">
                        <a:solidFill>
                          <a:srgbClr val="000000"/>
                        </a:solidFill>
                        <a:effectLst/>
                        <a:latin typeface="Garamond" panose="02020404030301010803" pitchFamily="18" charset="0"/>
                      </a:endParaRPr>
                    </a:p>
                  </a:txBody>
                  <a:tcPr marL="6018" marR="6018" marT="6018" marB="0" anchor="b">
                    <a:lnL>
                      <a:noFill/>
                    </a:lnL>
                    <a:lnR>
                      <a:noFill/>
                    </a:lnR>
                    <a:lnT>
                      <a:noFill/>
                    </a:lnT>
                    <a:lnB>
                      <a:noFill/>
                    </a:lnB>
                  </a:tcPr>
                </a:tc>
                <a:tc hMerge="1">
                  <a:txBody>
                    <a:bodyPr/>
                    <a:lstStyle/>
                    <a:p>
                      <a:pPr algn="l" fontAlgn="b"/>
                      <a:endParaRPr lang="it-IT" sz="1200" b="0" i="0" u="none" strike="noStrike" dirty="0">
                        <a:solidFill>
                          <a:srgbClr val="000000"/>
                        </a:solidFill>
                        <a:effectLst/>
                        <a:latin typeface="Garamond" panose="02020404030301010803" pitchFamily="18" charset="0"/>
                      </a:endParaRPr>
                    </a:p>
                  </a:txBody>
                  <a:tcPr marL="6018" marR="6018" marT="6018" marB="0" anchor="b">
                    <a:lnL>
                      <a:noFill/>
                    </a:lnL>
                    <a:lnR>
                      <a:noFill/>
                    </a:lnR>
                    <a:lnT>
                      <a:noFill/>
                    </a:lnT>
                    <a:lnB>
                      <a:noFill/>
                    </a:lnB>
                  </a:tcPr>
                </a:tc>
                <a:tc gridSpan="4">
                  <a:txBody>
                    <a:bodyPr/>
                    <a:lstStyle/>
                    <a:p>
                      <a:pPr algn="ctr" fontAlgn="b"/>
                      <a:r>
                        <a:rPr lang="it-IT" sz="1300" b="1" i="0" u="none" strike="noStrike" dirty="0">
                          <a:solidFill>
                            <a:srgbClr val="000000"/>
                          </a:solidFill>
                          <a:effectLst/>
                          <a:latin typeface="Garamond" panose="02020404030301010803" pitchFamily="18" charset="0"/>
                        </a:rPr>
                        <a:t>2018-2019</a:t>
                      </a:r>
                    </a:p>
                  </a:txBody>
                  <a:tcPr marL="6018" marR="0" marT="6018"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hMerge="1">
                  <a:txBody>
                    <a:bodyPr/>
                    <a:lstStyle/>
                    <a:p>
                      <a:pPr algn="l" fontAlgn="b"/>
                      <a:endParaRPr lang="it-IT" sz="1200" b="0" i="0" u="none" strike="noStrike">
                        <a:solidFill>
                          <a:srgbClr val="000000"/>
                        </a:solidFill>
                        <a:effectLst/>
                        <a:latin typeface="Garamond" panose="02020404030301010803" pitchFamily="18" charset="0"/>
                      </a:endParaRPr>
                    </a:p>
                  </a:txBody>
                  <a:tcPr marL="6018" marR="6018" marT="6018" marB="0" anchor="b">
                    <a:lnL>
                      <a:noFill/>
                    </a:lnL>
                    <a:lnR>
                      <a:noFill/>
                    </a:lnR>
                    <a:lnT>
                      <a:noFill/>
                    </a:lnT>
                    <a:lnB>
                      <a:noFill/>
                    </a:lnB>
                  </a:tcPr>
                </a:tc>
                <a:tc hMerge="1">
                  <a:txBody>
                    <a:bodyPr/>
                    <a:lstStyle/>
                    <a:p>
                      <a:pPr algn="l" fontAlgn="b"/>
                      <a:endParaRPr lang="it-IT" sz="1200" b="0" i="0" u="none" strike="noStrike" dirty="0">
                        <a:solidFill>
                          <a:srgbClr val="000000"/>
                        </a:solidFill>
                        <a:effectLst/>
                        <a:latin typeface="Garamond" panose="02020404030301010803" pitchFamily="18" charset="0"/>
                      </a:endParaRPr>
                    </a:p>
                  </a:txBody>
                  <a:tcPr marL="6018" marR="6018" marT="6018" marB="0" anchor="b">
                    <a:lnL>
                      <a:noFill/>
                    </a:lnL>
                    <a:lnR>
                      <a:noFill/>
                    </a:lnR>
                    <a:lnT>
                      <a:noFill/>
                    </a:lnT>
                    <a:lnB>
                      <a:noFill/>
                    </a:lnB>
                  </a:tcPr>
                </a:tc>
                <a:tc hMerge="1">
                  <a:txBody>
                    <a:bodyPr/>
                    <a:lstStyle/>
                    <a:p>
                      <a:pPr algn="l" fontAlgn="b"/>
                      <a:endParaRPr lang="it-IT" sz="1200" b="0" i="0" u="none" strike="noStrike" dirty="0">
                        <a:solidFill>
                          <a:srgbClr val="000000"/>
                        </a:solidFill>
                        <a:effectLst/>
                        <a:latin typeface="Garamond" panose="02020404030301010803" pitchFamily="18" charset="0"/>
                      </a:endParaRPr>
                    </a:p>
                  </a:txBody>
                  <a:tcPr marL="6018" marR="6018" marT="6018" marB="0" anchor="b">
                    <a:lnL>
                      <a:noFill/>
                    </a:lnL>
                    <a:lnR>
                      <a:noFill/>
                    </a:lnR>
                    <a:lnT>
                      <a:noFill/>
                    </a:lnT>
                    <a:lnB>
                      <a:noFill/>
                    </a:lnB>
                  </a:tcPr>
                </a:tc>
                <a:extLst>
                  <a:ext uri="{0D108BD9-81ED-4DB2-BD59-A6C34878D82A}">
                    <a16:rowId xmlns:a16="http://schemas.microsoft.com/office/drawing/2014/main" val="3828452836"/>
                  </a:ext>
                </a:extLst>
              </a:tr>
              <a:tr h="209554">
                <a:tc>
                  <a:txBody>
                    <a:bodyPr/>
                    <a:lstStyle/>
                    <a:p>
                      <a:pPr algn="l" fontAlgn="b"/>
                      <a:endParaRPr lang="it-IT" sz="1300" b="1" i="0" u="none" strike="noStrike" dirty="0">
                        <a:solidFill>
                          <a:srgbClr val="000000"/>
                        </a:solidFill>
                        <a:effectLst/>
                        <a:latin typeface="Garamond" panose="02020404030301010803" pitchFamily="18" charset="0"/>
                      </a:endParaRPr>
                    </a:p>
                  </a:txBody>
                  <a:tcPr marL="6018" marR="0" marT="6018"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it-IT" sz="1300" b="1" i="0" u="none" strike="noStrike" dirty="0">
                          <a:solidFill>
                            <a:srgbClr val="000000"/>
                          </a:solidFill>
                          <a:effectLst/>
                          <a:latin typeface="Garamond" panose="02020404030301010803" pitchFamily="18" charset="0"/>
                        </a:rPr>
                        <a:t>Ordinaria</a:t>
                      </a:r>
                    </a:p>
                  </a:txBody>
                  <a:tcPr marL="6018" marR="0" marT="6018"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300" b="1" i="0" u="none" strike="noStrike" dirty="0" err="1">
                          <a:solidFill>
                            <a:srgbClr val="000000"/>
                          </a:solidFill>
                          <a:effectLst/>
                          <a:latin typeface="Garamond" panose="02020404030301010803" pitchFamily="18" charset="0"/>
                        </a:rPr>
                        <a:t>Straord</a:t>
                      </a:r>
                      <a:r>
                        <a:rPr lang="it-IT" sz="1300" b="1" i="0" u="none" strike="noStrike" dirty="0">
                          <a:solidFill>
                            <a:srgbClr val="000000"/>
                          </a:solidFill>
                          <a:effectLst/>
                          <a:latin typeface="Garamond" panose="02020404030301010803" pitchFamily="18" charset="0"/>
                        </a:rPr>
                        <a:t>.</a:t>
                      </a:r>
                    </a:p>
                  </a:txBody>
                  <a:tcPr marL="6018" marR="0" marT="6018"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300" b="1" i="0" u="none" strike="noStrike" dirty="0">
                          <a:solidFill>
                            <a:srgbClr val="000000"/>
                          </a:solidFill>
                          <a:effectLst/>
                          <a:latin typeface="Garamond" panose="02020404030301010803" pitchFamily="18" charset="0"/>
                        </a:rPr>
                        <a:t>Deroga</a:t>
                      </a:r>
                    </a:p>
                  </a:txBody>
                  <a:tcPr marL="6018" marR="0" marT="6018"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300" b="1" i="0" u="none" strike="noStrike" dirty="0">
                          <a:solidFill>
                            <a:srgbClr val="000000"/>
                          </a:solidFill>
                          <a:effectLst/>
                          <a:latin typeface="Garamond" panose="02020404030301010803" pitchFamily="18" charset="0"/>
                        </a:rPr>
                        <a:t>Totale</a:t>
                      </a:r>
                    </a:p>
                  </a:txBody>
                  <a:tcPr marL="6018" marR="0" marT="6018"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300" b="1" i="0" u="none" strike="noStrike" dirty="0">
                          <a:solidFill>
                            <a:srgbClr val="000000"/>
                          </a:solidFill>
                          <a:effectLst/>
                          <a:latin typeface="Garamond" panose="02020404030301010803" pitchFamily="18" charset="0"/>
                        </a:rPr>
                        <a:t>Ordinaria</a:t>
                      </a:r>
                    </a:p>
                  </a:txBody>
                  <a:tcPr marL="6018" marR="0" marT="6018"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300" b="1" i="0" u="none" strike="noStrike" dirty="0" err="1">
                          <a:solidFill>
                            <a:srgbClr val="000000"/>
                          </a:solidFill>
                          <a:effectLst/>
                          <a:latin typeface="Garamond" panose="02020404030301010803" pitchFamily="18" charset="0"/>
                        </a:rPr>
                        <a:t>Straord</a:t>
                      </a:r>
                      <a:r>
                        <a:rPr lang="it-IT" sz="1300" b="1" i="0" u="none" strike="noStrike" dirty="0">
                          <a:solidFill>
                            <a:srgbClr val="000000"/>
                          </a:solidFill>
                          <a:effectLst/>
                          <a:latin typeface="Garamond" panose="02020404030301010803" pitchFamily="18" charset="0"/>
                        </a:rPr>
                        <a:t>.</a:t>
                      </a:r>
                    </a:p>
                  </a:txBody>
                  <a:tcPr marL="6018" marR="0" marT="6018"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300" b="1" i="0" u="none" strike="noStrike" dirty="0">
                          <a:solidFill>
                            <a:srgbClr val="000000"/>
                          </a:solidFill>
                          <a:effectLst/>
                          <a:latin typeface="Garamond" panose="02020404030301010803" pitchFamily="18" charset="0"/>
                        </a:rPr>
                        <a:t>Deroga</a:t>
                      </a:r>
                    </a:p>
                  </a:txBody>
                  <a:tcPr marL="6018" marR="0" marT="6018"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300" b="1" i="0" u="none" strike="noStrike" dirty="0">
                          <a:solidFill>
                            <a:srgbClr val="000000"/>
                          </a:solidFill>
                          <a:effectLst/>
                          <a:latin typeface="Garamond" panose="02020404030301010803" pitchFamily="18" charset="0"/>
                        </a:rPr>
                        <a:t>Totale</a:t>
                      </a:r>
                    </a:p>
                  </a:txBody>
                  <a:tcPr marL="6018" marR="0" marT="6018"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300" b="1" i="0" u="none" strike="noStrike" dirty="0">
                          <a:solidFill>
                            <a:srgbClr val="000000"/>
                          </a:solidFill>
                          <a:effectLst/>
                          <a:latin typeface="Garamond" panose="02020404030301010803" pitchFamily="18" charset="0"/>
                        </a:rPr>
                        <a:t>Ordinaria</a:t>
                      </a:r>
                    </a:p>
                  </a:txBody>
                  <a:tcPr marL="6018" marR="0" marT="6018"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300" b="1" i="0" u="none" strike="noStrike" dirty="0" err="1">
                          <a:solidFill>
                            <a:srgbClr val="000000"/>
                          </a:solidFill>
                          <a:effectLst/>
                          <a:latin typeface="Garamond" panose="02020404030301010803" pitchFamily="18" charset="0"/>
                        </a:rPr>
                        <a:t>Straord</a:t>
                      </a:r>
                      <a:r>
                        <a:rPr lang="it-IT" sz="1300" b="1" i="0" u="none" strike="noStrike" dirty="0">
                          <a:solidFill>
                            <a:srgbClr val="000000"/>
                          </a:solidFill>
                          <a:effectLst/>
                          <a:latin typeface="Garamond" panose="02020404030301010803" pitchFamily="18" charset="0"/>
                        </a:rPr>
                        <a:t>.</a:t>
                      </a:r>
                    </a:p>
                  </a:txBody>
                  <a:tcPr marL="6018" marR="0" marT="6018"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300" b="1" i="0" u="none" strike="noStrike" dirty="0">
                          <a:solidFill>
                            <a:srgbClr val="000000"/>
                          </a:solidFill>
                          <a:effectLst/>
                          <a:latin typeface="Garamond" panose="02020404030301010803" pitchFamily="18" charset="0"/>
                        </a:rPr>
                        <a:t>Deroga</a:t>
                      </a:r>
                    </a:p>
                  </a:txBody>
                  <a:tcPr marL="6018" marR="0" marT="6018"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300" b="1" i="0" u="none" strike="noStrike" dirty="0">
                          <a:solidFill>
                            <a:srgbClr val="000000"/>
                          </a:solidFill>
                          <a:effectLst/>
                          <a:latin typeface="Garamond" panose="02020404030301010803" pitchFamily="18" charset="0"/>
                        </a:rPr>
                        <a:t>Totale</a:t>
                      </a:r>
                    </a:p>
                  </a:txBody>
                  <a:tcPr marL="6018" marR="0" marT="6018"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2310988"/>
                  </a:ext>
                </a:extLst>
              </a:tr>
              <a:tr h="209554">
                <a:tc>
                  <a:txBody>
                    <a:bodyPr/>
                    <a:lstStyle/>
                    <a:p>
                      <a:pPr algn="l" fontAlgn="b"/>
                      <a:r>
                        <a:rPr lang="it-IT" sz="1300" b="0" i="0" u="none" strike="noStrike" dirty="0">
                          <a:solidFill>
                            <a:srgbClr val="000000"/>
                          </a:solidFill>
                          <a:effectLst/>
                          <a:latin typeface="Garamond" panose="02020404030301010803" pitchFamily="18" charset="0"/>
                        </a:rPr>
                        <a:t>Alessandria</a:t>
                      </a:r>
                    </a:p>
                  </a:txBody>
                  <a:tcPr marL="6018" marR="0" marT="6018"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300" b="0" i="0" u="none" strike="noStrike">
                          <a:solidFill>
                            <a:srgbClr val="000000"/>
                          </a:solidFill>
                          <a:effectLst/>
                          <a:latin typeface="Garamond" panose="02020404030301010803" pitchFamily="18" charset="0"/>
                        </a:rPr>
                        <a:t>-42,2%</a:t>
                      </a:r>
                    </a:p>
                  </a:txBody>
                  <a:tcPr marL="6018" marR="0" marT="6018"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300" b="0" i="0" u="none" strike="noStrike">
                          <a:solidFill>
                            <a:srgbClr val="000000"/>
                          </a:solidFill>
                          <a:effectLst/>
                          <a:latin typeface="Garamond" panose="02020404030301010803" pitchFamily="18" charset="0"/>
                        </a:rPr>
                        <a:t>-31,8%</a:t>
                      </a:r>
                    </a:p>
                  </a:txBody>
                  <a:tcPr marL="6018" marR="0" marT="6018"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-34,2%</a:t>
                      </a:r>
                    </a:p>
                  </a:txBody>
                  <a:tcPr marL="6018" marR="0" marT="6018"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300" b="0" i="0" u="none" strike="noStrike">
                          <a:solidFill>
                            <a:srgbClr val="000000"/>
                          </a:solidFill>
                          <a:effectLst/>
                          <a:latin typeface="Garamond" panose="02020404030301010803" pitchFamily="18" charset="0"/>
                        </a:rPr>
                        <a:t>-33,6%</a:t>
                      </a:r>
                    </a:p>
                  </a:txBody>
                  <a:tcPr marL="6018" marR="0" marT="6018"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50,3%</a:t>
                      </a:r>
                    </a:p>
                  </a:txBody>
                  <a:tcPr marL="6018" marR="0" marT="6018"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300" b="0" i="0" u="none" strike="noStrike">
                          <a:solidFill>
                            <a:srgbClr val="000000"/>
                          </a:solidFill>
                          <a:effectLst/>
                          <a:latin typeface="Garamond" panose="02020404030301010803" pitchFamily="18" charset="0"/>
                        </a:rPr>
                        <a:t>-30,5%</a:t>
                      </a:r>
                    </a:p>
                  </a:txBody>
                  <a:tcPr marL="6018" marR="0" marT="6018"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300" b="0" i="0" u="none" strike="noStrike">
                          <a:solidFill>
                            <a:srgbClr val="000000"/>
                          </a:solidFill>
                          <a:effectLst/>
                          <a:latin typeface="Garamond" panose="02020404030301010803" pitchFamily="18" charset="0"/>
                        </a:rPr>
                        <a:t>-100,0%</a:t>
                      </a:r>
                    </a:p>
                  </a:txBody>
                  <a:tcPr marL="6018" marR="0" marT="6018"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300" b="0" i="0" u="none" strike="noStrike">
                          <a:solidFill>
                            <a:srgbClr val="000000"/>
                          </a:solidFill>
                          <a:effectLst/>
                          <a:latin typeface="Garamond" panose="02020404030301010803" pitchFamily="18" charset="0"/>
                        </a:rPr>
                        <a:t>-21,6%</a:t>
                      </a:r>
                    </a:p>
                  </a:txBody>
                  <a:tcPr marL="6018" marR="0" marT="6018"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b"/>
                      <a:r>
                        <a:rPr lang="it-IT" sz="1300" b="0" i="0" u="none" strike="noStrike">
                          <a:solidFill>
                            <a:srgbClr val="000000"/>
                          </a:solidFill>
                          <a:effectLst/>
                          <a:latin typeface="Garamond" panose="02020404030301010803" pitchFamily="18" charset="0"/>
                        </a:rPr>
                        <a:t>-30,4%</a:t>
                      </a:r>
                    </a:p>
                  </a:txBody>
                  <a:tcPr marL="6018" marR="0" marT="6018"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+15,2%</a:t>
                      </a:r>
                    </a:p>
                  </a:txBody>
                  <a:tcPr marL="6018" marR="0" marT="6018"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300" b="0" i="0" u="none" strike="noStrike">
                          <a:solidFill>
                            <a:srgbClr val="000000"/>
                          </a:solidFill>
                          <a:effectLst/>
                          <a:latin typeface="Garamond" panose="02020404030301010803" pitchFamily="18" charset="0"/>
                        </a:rPr>
                        <a:t>-</a:t>
                      </a:r>
                    </a:p>
                  </a:txBody>
                  <a:tcPr marL="6018" marR="0" marT="6018"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300" b="0" i="0" u="none" strike="noStrike">
                          <a:solidFill>
                            <a:srgbClr val="000000"/>
                          </a:solidFill>
                          <a:effectLst/>
                          <a:latin typeface="Garamond" panose="02020404030301010803" pitchFamily="18" charset="0"/>
                        </a:rPr>
                        <a:t>2,6%</a:t>
                      </a:r>
                    </a:p>
                  </a:txBody>
                  <a:tcPr marL="6018" marR="0" marT="6018" marB="0" anchor="ctr">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354183341"/>
                  </a:ext>
                </a:extLst>
              </a:tr>
              <a:tr h="209554">
                <a:tc>
                  <a:txBody>
                    <a:bodyPr/>
                    <a:lstStyle/>
                    <a:p>
                      <a:pPr algn="l" fontAlgn="b"/>
                      <a:r>
                        <a:rPr lang="it-IT" sz="1300" b="1" i="0" u="none" strike="noStrike" dirty="0">
                          <a:solidFill>
                            <a:srgbClr val="000000"/>
                          </a:solidFill>
                          <a:effectLst/>
                          <a:latin typeface="Garamond" panose="02020404030301010803" pitchFamily="18" charset="0"/>
                        </a:rPr>
                        <a:t>Asti</a:t>
                      </a:r>
                    </a:p>
                  </a:txBody>
                  <a:tcPr marL="6018" marR="0" marT="6018" marB="0" anchor="b">
                    <a:lnL>
                      <a:noFill/>
                    </a:lnL>
                    <a:lnR>
                      <a:noFill/>
                    </a:lnR>
                    <a:lnT>
                      <a:noFill/>
                    </a:lnT>
                    <a:lnB>
                      <a:noFill/>
                    </a:lnB>
                  </a:tcPr>
                </a:tc>
                <a:tc>
                  <a:txBody>
                    <a:bodyPr/>
                    <a:lstStyle/>
                    <a:p>
                      <a:pPr algn="ctr" fontAlgn="b"/>
                      <a:r>
                        <a:rPr lang="it-IT" sz="1300" b="1" i="0" u="none" strike="noStrike">
                          <a:solidFill>
                            <a:srgbClr val="000000"/>
                          </a:solidFill>
                          <a:effectLst/>
                          <a:latin typeface="Garamond" panose="02020404030301010803" pitchFamily="18" charset="0"/>
                        </a:rPr>
                        <a:t>-53,6%</a:t>
                      </a:r>
                    </a:p>
                  </a:txBody>
                  <a:tcPr marL="6018" marR="0" marT="6018" marB="0" anchor="ctr">
                    <a:lnL>
                      <a:noFill/>
                    </a:lnL>
                    <a:lnR>
                      <a:noFill/>
                    </a:lnR>
                    <a:lnT>
                      <a:noFill/>
                    </a:lnT>
                    <a:lnB>
                      <a:noFill/>
                    </a:lnB>
                  </a:tcPr>
                </a:tc>
                <a:tc>
                  <a:txBody>
                    <a:bodyPr/>
                    <a:lstStyle/>
                    <a:p>
                      <a:pPr algn="ctr" fontAlgn="b"/>
                      <a:r>
                        <a:rPr lang="it-IT" sz="1300" b="1" i="0" u="none" strike="noStrike" dirty="0">
                          <a:solidFill>
                            <a:srgbClr val="000000"/>
                          </a:solidFill>
                          <a:effectLst/>
                          <a:latin typeface="Garamond" panose="02020404030301010803" pitchFamily="18" charset="0"/>
                        </a:rPr>
                        <a:t>18,5%</a:t>
                      </a:r>
                    </a:p>
                  </a:txBody>
                  <a:tcPr marL="6018" marR="0" marT="6018" marB="0" anchor="ctr">
                    <a:lnL>
                      <a:noFill/>
                    </a:lnL>
                    <a:lnR>
                      <a:noFill/>
                    </a:lnR>
                    <a:lnT>
                      <a:noFill/>
                    </a:lnT>
                    <a:lnB>
                      <a:noFill/>
                    </a:lnB>
                  </a:tcPr>
                </a:tc>
                <a:tc>
                  <a:txBody>
                    <a:bodyPr/>
                    <a:lstStyle/>
                    <a:p>
                      <a:pPr algn="ctr" fontAlgn="b"/>
                      <a:r>
                        <a:rPr lang="it-IT" sz="1300" b="1" i="0" u="none" strike="noStrike">
                          <a:solidFill>
                            <a:srgbClr val="000000"/>
                          </a:solidFill>
                          <a:effectLst/>
                          <a:latin typeface="Garamond" panose="02020404030301010803" pitchFamily="18" charset="0"/>
                        </a:rPr>
                        <a:t>-39,4%</a:t>
                      </a:r>
                    </a:p>
                  </a:txBody>
                  <a:tcPr marL="6018" marR="0" marT="6018" marB="0" anchor="ctr">
                    <a:lnL>
                      <a:noFill/>
                    </a:lnL>
                    <a:lnR>
                      <a:noFill/>
                    </a:lnR>
                    <a:lnT>
                      <a:noFill/>
                    </a:lnT>
                    <a:lnB>
                      <a:noFill/>
                    </a:lnB>
                  </a:tcPr>
                </a:tc>
                <a:tc>
                  <a:txBody>
                    <a:bodyPr/>
                    <a:lstStyle/>
                    <a:p>
                      <a:pPr algn="ctr" fontAlgn="b"/>
                      <a:r>
                        <a:rPr lang="it-IT" sz="1300" b="1" i="0" u="none" strike="noStrike">
                          <a:solidFill>
                            <a:srgbClr val="000000"/>
                          </a:solidFill>
                          <a:effectLst/>
                          <a:latin typeface="Garamond" panose="02020404030301010803" pitchFamily="18" charset="0"/>
                        </a:rPr>
                        <a:t>-7,4%</a:t>
                      </a:r>
                    </a:p>
                  </a:txBody>
                  <a:tcPr marL="6018" marR="0" marT="6018"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it-IT" sz="1300" b="1" i="0" u="none" strike="noStrike" dirty="0">
                          <a:solidFill>
                            <a:srgbClr val="000000"/>
                          </a:solidFill>
                          <a:effectLst/>
                          <a:latin typeface="Garamond" panose="02020404030301010803" pitchFamily="18" charset="0"/>
                        </a:rPr>
                        <a:t>-49,3%</a:t>
                      </a:r>
                    </a:p>
                  </a:txBody>
                  <a:tcPr marL="6018" marR="0" marT="6018"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it-IT" sz="1300" b="1" i="0" u="none" strike="noStrike" dirty="0">
                          <a:solidFill>
                            <a:srgbClr val="000000"/>
                          </a:solidFill>
                          <a:effectLst/>
                          <a:latin typeface="Garamond" panose="02020404030301010803" pitchFamily="18" charset="0"/>
                        </a:rPr>
                        <a:t>-63,1%</a:t>
                      </a:r>
                    </a:p>
                  </a:txBody>
                  <a:tcPr marL="6018" marR="0" marT="6018" marB="0" anchor="ctr">
                    <a:lnL>
                      <a:noFill/>
                    </a:lnL>
                    <a:lnR>
                      <a:noFill/>
                    </a:lnR>
                    <a:lnT>
                      <a:noFill/>
                    </a:lnT>
                    <a:lnB>
                      <a:noFill/>
                    </a:lnB>
                  </a:tcPr>
                </a:tc>
                <a:tc>
                  <a:txBody>
                    <a:bodyPr/>
                    <a:lstStyle/>
                    <a:p>
                      <a:pPr algn="ctr" fontAlgn="b"/>
                      <a:r>
                        <a:rPr lang="it-IT" sz="1300" b="1" i="0" u="none" strike="noStrike">
                          <a:solidFill>
                            <a:srgbClr val="000000"/>
                          </a:solidFill>
                          <a:effectLst/>
                          <a:latin typeface="Garamond" panose="02020404030301010803" pitchFamily="18" charset="0"/>
                        </a:rPr>
                        <a:t>-100,0%</a:t>
                      </a:r>
                    </a:p>
                  </a:txBody>
                  <a:tcPr marL="6018" marR="0" marT="6018" marB="0" anchor="ctr">
                    <a:lnL>
                      <a:noFill/>
                    </a:lnL>
                    <a:lnR>
                      <a:noFill/>
                    </a:lnR>
                    <a:lnT>
                      <a:noFill/>
                    </a:lnT>
                    <a:lnB>
                      <a:noFill/>
                    </a:lnB>
                  </a:tcPr>
                </a:tc>
                <a:tc>
                  <a:txBody>
                    <a:bodyPr/>
                    <a:lstStyle/>
                    <a:p>
                      <a:pPr algn="ctr" fontAlgn="b"/>
                      <a:r>
                        <a:rPr lang="it-IT" sz="1300" b="1" i="0" u="none" strike="noStrike">
                          <a:solidFill>
                            <a:srgbClr val="000000"/>
                          </a:solidFill>
                          <a:effectLst/>
                          <a:latin typeface="Garamond" panose="02020404030301010803" pitchFamily="18" charset="0"/>
                        </a:rPr>
                        <a:t>-61,3%</a:t>
                      </a:r>
                    </a:p>
                  </a:txBody>
                  <a:tcPr marL="6018" marR="0" marT="6018"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it-IT" sz="1300" b="1" i="0" u="none" strike="noStrike">
                          <a:solidFill>
                            <a:srgbClr val="000000"/>
                          </a:solidFill>
                          <a:effectLst/>
                          <a:latin typeface="Garamond" panose="02020404030301010803" pitchFamily="18" charset="0"/>
                        </a:rPr>
                        <a:t>-16,1%</a:t>
                      </a:r>
                    </a:p>
                  </a:txBody>
                  <a:tcPr marL="6018" marR="0" marT="6018"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it-IT" sz="1300" b="1" i="0" u="none" strike="noStrike" dirty="0">
                          <a:solidFill>
                            <a:srgbClr val="000000"/>
                          </a:solidFill>
                          <a:effectLst/>
                          <a:latin typeface="Garamond" panose="02020404030301010803" pitchFamily="18" charset="0"/>
                        </a:rPr>
                        <a:t>-97,9%</a:t>
                      </a:r>
                    </a:p>
                  </a:txBody>
                  <a:tcPr marL="6018" marR="0" marT="6018" marB="0" anchor="ctr">
                    <a:lnL>
                      <a:noFill/>
                    </a:lnL>
                    <a:lnR>
                      <a:noFill/>
                    </a:lnR>
                    <a:lnT>
                      <a:noFill/>
                    </a:lnT>
                    <a:lnB>
                      <a:noFill/>
                    </a:lnB>
                  </a:tcPr>
                </a:tc>
                <a:tc>
                  <a:txBody>
                    <a:bodyPr/>
                    <a:lstStyle/>
                    <a:p>
                      <a:pPr algn="ctr" fontAlgn="b"/>
                      <a:r>
                        <a:rPr lang="it-IT" sz="1300" b="1" i="0" u="none" strike="noStrike">
                          <a:solidFill>
                            <a:srgbClr val="000000"/>
                          </a:solidFill>
                          <a:effectLst/>
                          <a:latin typeface="Garamond" panose="02020404030301010803" pitchFamily="18" charset="0"/>
                        </a:rPr>
                        <a:t>-</a:t>
                      </a:r>
                    </a:p>
                  </a:txBody>
                  <a:tcPr marL="6018" marR="0" marT="6018" marB="0" anchor="ctr">
                    <a:lnL>
                      <a:noFill/>
                    </a:lnL>
                    <a:lnR>
                      <a:noFill/>
                    </a:lnR>
                    <a:lnT>
                      <a:noFill/>
                    </a:lnT>
                    <a:lnB>
                      <a:noFill/>
                    </a:lnB>
                  </a:tcPr>
                </a:tc>
                <a:tc>
                  <a:txBody>
                    <a:bodyPr/>
                    <a:lstStyle/>
                    <a:p>
                      <a:pPr algn="ctr" fontAlgn="b"/>
                      <a:r>
                        <a:rPr lang="it-IT" sz="1300" b="1" i="0" u="none" strike="noStrike" dirty="0">
                          <a:solidFill>
                            <a:srgbClr val="000000"/>
                          </a:solidFill>
                          <a:effectLst/>
                          <a:latin typeface="Garamond" panose="02020404030301010803" pitchFamily="18" charset="0"/>
                        </a:rPr>
                        <a:t>-79,6%</a:t>
                      </a:r>
                    </a:p>
                  </a:txBody>
                  <a:tcPr marL="6018" marR="0" marT="6018" marB="0" anchor="ctr">
                    <a:lnL>
                      <a:noFill/>
                    </a:lnL>
                    <a:lnR>
                      <a:noFill/>
                    </a:lnR>
                    <a:lnT>
                      <a:noFill/>
                    </a:lnT>
                    <a:lnB>
                      <a:noFill/>
                    </a:lnB>
                  </a:tcPr>
                </a:tc>
                <a:extLst>
                  <a:ext uri="{0D108BD9-81ED-4DB2-BD59-A6C34878D82A}">
                    <a16:rowId xmlns:a16="http://schemas.microsoft.com/office/drawing/2014/main" val="2994868131"/>
                  </a:ext>
                </a:extLst>
              </a:tr>
              <a:tr h="209554">
                <a:tc>
                  <a:txBody>
                    <a:bodyPr/>
                    <a:lstStyle/>
                    <a:p>
                      <a:pPr algn="l" fontAlgn="b"/>
                      <a:r>
                        <a:rPr lang="it-IT" sz="1300" b="0" i="0" u="none" strike="noStrike">
                          <a:solidFill>
                            <a:srgbClr val="000000"/>
                          </a:solidFill>
                          <a:effectLst/>
                          <a:latin typeface="Garamond" panose="02020404030301010803" pitchFamily="18" charset="0"/>
                        </a:rPr>
                        <a:t>Biella</a:t>
                      </a:r>
                    </a:p>
                  </a:txBody>
                  <a:tcPr marL="6018" marR="0" marT="6018" marB="0" anchor="b">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-51,9%</a:t>
                      </a:r>
                    </a:p>
                  </a:txBody>
                  <a:tcPr marL="6018" marR="0" marT="6018" marB="0" anchor="ctr">
                    <a:lnL>
                      <a:noFill/>
                    </a:lnL>
                    <a:lnR>
                      <a:noFill/>
                    </a:lnR>
                    <a:lnT>
                      <a:noFill/>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95,1%</a:t>
                      </a:r>
                    </a:p>
                  </a:txBody>
                  <a:tcPr marL="6018" marR="0" marT="6018" marB="0" anchor="ctr">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-26,7%</a:t>
                      </a:r>
                    </a:p>
                  </a:txBody>
                  <a:tcPr marL="6018" marR="0" marT="6018" marB="0" anchor="ctr">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41,1%</a:t>
                      </a:r>
                    </a:p>
                  </a:txBody>
                  <a:tcPr marL="6018" marR="0" marT="6018"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60,5%</a:t>
                      </a:r>
                    </a:p>
                  </a:txBody>
                  <a:tcPr marL="6018" marR="0" marT="6018"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-86,8%</a:t>
                      </a:r>
                    </a:p>
                  </a:txBody>
                  <a:tcPr marL="6018" marR="0" marT="6018" marB="0" anchor="ctr">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-99,0%</a:t>
                      </a:r>
                    </a:p>
                  </a:txBody>
                  <a:tcPr marL="6018" marR="0" marT="6018" marB="0" anchor="ctr">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-69,6%</a:t>
                      </a:r>
                    </a:p>
                  </a:txBody>
                  <a:tcPr marL="6018" marR="0" marT="6018"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+2,7%</a:t>
                      </a:r>
                    </a:p>
                  </a:txBody>
                  <a:tcPr marL="6018" marR="0" marT="6018"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+119,5%</a:t>
                      </a:r>
                    </a:p>
                  </a:txBody>
                  <a:tcPr marL="6018" marR="0" marT="6018" marB="0" anchor="ctr">
                    <a:lnL>
                      <a:noFill/>
                    </a:lnL>
                    <a:lnR>
                      <a:noFill/>
                    </a:lnR>
                    <a:lnT>
                      <a:noFill/>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-100,0%</a:t>
                      </a:r>
                    </a:p>
                  </a:txBody>
                  <a:tcPr marL="6018" marR="0" marT="6018" marB="0" anchor="ctr">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46,7%</a:t>
                      </a:r>
                    </a:p>
                  </a:txBody>
                  <a:tcPr marL="6018" marR="0" marT="6018" marB="0" anchor="ctr">
                    <a:lnL>
                      <a:noFill/>
                    </a:lnL>
                    <a:lnR>
                      <a:noFill/>
                    </a:lnR>
                    <a:lnT>
                      <a:noFill/>
                    </a:lnT>
                    <a:lnB>
                      <a:noFill/>
                    </a:lnB>
                  </a:tcPr>
                </a:tc>
                <a:extLst>
                  <a:ext uri="{0D108BD9-81ED-4DB2-BD59-A6C34878D82A}">
                    <a16:rowId xmlns:a16="http://schemas.microsoft.com/office/drawing/2014/main" val="50543187"/>
                  </a:ext>
                </a:extLst>
              </a:tr>
              <a:tr h="209554">
                <a:tc>
                  <a:txBody>
                    <a:bodyPr/>
                    <a:lstStyle/>
                    <a:p>
                      <a:pPr algn="l" fontAlgn="b"/>
                      <a:r>
                        <a:rPr lang="it-IT" sz="1300" b="0" i="0" u="none" strike="noStrike">
                          <a:solidFill>
                            <a:srgbClr val="000000"/>
                          </a:solidFill>
                          <a:effectLst/>
                          <a:latin typeface="Garamond" panose="02020404030301010803" pitchFamily="18" charset="0"/>
                        </a:rPr>
                        <a:t>Cuneo</a:t>
                      </a:r>
                    </a:p>
                  </a:txBody>
                  <a:tcPr marL="6018" marR="0" marT="6018" marB="0" anchor="b">
                    <a:lnL>
                      <a:noFill/>
                    </a:lnL>
                    <a:lnR>
                      <a:noFill/>
                    </a:lnR>
                    <a:lnT>
                      <a:noFill/>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-23,3%</a:t>
                      </a:r>
                    </a:p>
                  </a:txBody>
                  <a:tcPr marL="6018" marR="0" marT="6018" marB="0" anchor="ctr">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-15,2%</a:t>
                      </a:r>
                    </a:p>
                  </a:txBody>
                  <a:tcPr marL="6018" marR="0" marT="6018" marB="0" anchor="ctr">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-55,2%</a:t>
                      </a:r>
                    </a:p>
                  </a:txBody>
                  <a:tcPr marL="6018" marR="0" marT="6018" marB="0" anchor="ctr">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-20,9%</a:t>
                      </a:r>
                    </a:p>
                  </a:txBody>
                  <a:tcPr marL="6018" marR="0" marT="6018"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-22,6%</a:t>
                      </a:r>
                    </a:p>
                  </a:txBody>
                  <a:tcPr marL="6018" marR="0" marT="6018"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87,1%</a:t>
                      </a:r>
                    </a:p>
                  </a:txBody>
                  <a:tcPr marL="6018" marR="0" marT="6018" marB="0" anchor="ctr">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-99,9%</a:t>
                      </a:r>
                    </a:p>
                  </a:txBody>
                  <a:tcPr marL="6018" marR="0" marT="6018" marB="0" anchor="ctr">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29,4%</a:t>
                      </a:r>
                    </a:p>
                  </a:txBody>
                  <a:tcPr marL="6018" marR="0" marT="6018"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+9,1%</a:t>
                      </a:r>
                    </a:p>
                  </a:txBody>
                  <a:tcPr marL="6018" marR="0" marT="6018"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-93,4%</a:t>
                      </a:r>
                    </a:p>
                  </a:txBody>
                  <a:tcPr marL="6018" marR="0" marT="6018" marB="0" anchor="ctr">
                    <a:lnL>
                      <a:noFill/>
                    </a:lnL>
                    <a:lnR>
                      <a:noFill/>
                    </a:lnR>
                    <a:lnT>
                      <a:noFill/>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-100,0%</a:t>
                      </a:r>
                    </a:p>
                  </a:txBody>
                  <a:tcPr marL="6018" marR="0" marT="6018" marB="0" anchor="ctr">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-63,6%</a:t>
                      </a:r>
                    </a:p>
                  </a:txBody>
                  <a:tcPr marL="6018" marR="0" marT="6018" marB="0" anchor="ctr">
                    <a:lnL>
                      <a:noFill/>
                    </a:lnL>
                    <a:lnR>
                      <a:noFill/>
                    </a:lnR>
                    <a:lnT>
                      <a:noFill/>
                    </a:lnT>
                    <a:lnB>
                      <a:noFill/>
                    </a:lnB>
                  </a:tcPr>
                </a:tc>
                <a:extLst>
                  <a:ext uri="{0D108BD9-81ED-4DB2-BD59-A6C34878D82A}">
                    <a16:rowId xmlns:a16="http://schemas.microsoft.com/office/drawing/2014/main" val="338072867"/>
                  </a:ext>
                </a:extLst>
              </a:tr>
              <a:tr h="209554">
                <a:tc>
                  <a:txBody>
                    <a:bodyPr/>
                    <a:lstStyle/>
                    <a:p>
                      <a:pPr algn="l" fontAlgn="b"/>
                      <a:r>
                        <a:rPr lang="it-IT" sz="1300" b="0" i="0" u="none" strike="noStrike">
                          <a:solidFill>
                            <a:srgbClr val="000000"/>
                          </a:solidFill>
                          <a:effectLst/>
                          <a:latin typeface="Garamond" panose="02020404030301010803" pitchFamily="18" charset="0"/>
                        </a:rPr>
                        <a:t>Novara</a:t>
                      </a:r>
                    </a:p>
                  </a:txBody>
                  <a:tcPr marL="6018" marR="0" marT="6018" marB="0" anchor="b">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-42,3%</a:t>
                      </a:r>
                    </a:p>
                  </a:txBody>
                  <a:tcPr marL="6018" marR="0" marT="6018" marB="0" anchor="ctr">
                    <a:lnL>
                      <a:noFill/>
                    </a:lnL>
                    <a:lnR>
                      <a:noFill/>
                    </a:lnR>
                    <a:lnT>
                      <a:noFill/>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-16,1%</a:t>
                      </a:r>
                    </a:p>
                  </a:txBody>
                  <a:tcPr marL="6018" marR="0" marT="6018" marB="0" anchor="ctr">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-52,6%</a:t>
                      </a:r>
                    </a:p>
                  </a:txBody>
                  <a:tcPr marL="6018" marR="0" marT="6018" marB="0" anchor="ctr">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-26,1%</a:t>
                      </a:r>
                    </a:p>
                  </a:txBody>
                  <a:tcPr marL="6018" marR="0" marT="6018"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-17,5%</a:t>
                      </a:r>
                    </a:p>
                  </a:txBody>
                  <a:tcPr marL="6018" marR="0" marT="6018"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-66,7%</a:t>
                      </a:r>
                    </a:p>
                  </a:txBody>
                  <a:tcPr marL="6018" marR="0" marT="6018" marB="0" anchor="ctr">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-100,0%</a:t>
                      </a:r>
                    </a:p>
                  </a:txBody>
                  <a:tcPr marL="6018" marR="0" marT="6018" marB="0" anchor="ctr">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-54,9%</a:t>
                      </a:r>
                    </a:p>
                  </a:txBody>
                  <a:tcPr marL="6018" marR="0" marT="6018"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+18,1%</a:t>
                      </a:r>
                    </a:p>
                  </a:txBody>
                  <a:tcPr marL="6018" marR="0" marT="6018"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+28,7%</a:t>
                      </a:r>
                    </a:p>
                  </a:txBody>
                  <a:tcPr marL="6018" marR="0" marT="6018" marB="0" anchor="ctr">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a:t>
                      </a:r>
                    </a:p>
                  </a:txBody>
                  <a:tcPr marL="6018" marR="0" marT="6018" marB="0" anchor="ctr">
                    <a:lnL>
                      <a:noFill/>
                    </a:lnL>
                    <a:lnR>
                      <a:noFill/>
                    </a:lnR>
                    <a:lnT>
                      <a:noFill/>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23,7%</a:t>
                      </a:r>
                    </a:p>
                  </a:txBody>
                  <a:tcPr marL="6018" marR="0" marT="6018" marB="0" anchor="ctr">
                    <a:lnL>
                      <a:noFill/>
                    </a:lnL>
                    <a:lnR>
                      <a:noFill/>
                    </a:lnR>
                    <a:lnT>
                      <a:noFill/>
                    </a:lnT>
                    <a:lnB>
                      <a:noFill/>
                    </a:lnB>
                  </a:tcPr>
                </a:tc>
                <a:extLst>
                  <a:ext uri="{0D108BD9-81ED-4DB2-BD59-A6C34878D82A}">
                    <a16:rowId xmlns:a16="http://schemas.microsoft.com/office/drawing/2014/main" val="3247254890"/>
                  </a:ext>
                </a:extLst>
              </a:tr>
              <a:tr h="209554">
                <a:tc>
                  <a:txBody>
                    <a:bodyPr/>
                    <a:lstStyle/>
                    <a:p>
                      <a:pPr algn="l" fontAlgn="b"/>
                      <a:r>
                        <a:rPr lang="it-IT" sz="1300" b="0" i="0" u="none" strike="noStrike">
                          <a:solidFill>
                            <a:srgbClr val="000000"/>
                          </a:solidFill>
                          <a:effectLst/>
                          <a:latin typeface="Garamond" panose="02020404030301010803" pitchFamily="18" charset="0"/>
                        </a:rPr>
                        <a:t>Torino</a:t>
                      </a:r>
                    </a:p>
                  </a:txBody>
                  <a:tcPr marL="6018" marR="0" marT="6018" marB="0" anchor="b">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-8,9%</a:t>
                      </a:r>
                    </a:p>
                  </a:txBody>
                  <a:tcPr marL="6018" marR="0" marT="6018" marB="0" anchor="ctr">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-78,1%</a:t>
                      </a:r>
                    </a:p>
                  </a:txBody>
                  <a:tcPr marL="6018" marR="0" marT="6018" marB="0" anchor="ctr">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-15,8%</a:t>
                      </a:r>
                    </a:p>
                  </a:txBody>
                  <a:tcPr marL="6018" marR="0" marT="6018" marB="0" anchor="ctr">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-69,4%</a:t>
                      </a:r>
                    </a:p>
                  </a:txBody>
                  <a:tcPr marL="6018" marR="0" marT="6018"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-2,9%</a:t>
                      </a:r>
                    </a:p>
                  </a:txBody>
                  <a:tcPr marL="6018" marR="0" marT="6018"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-41,8%</a:t>
                      </a:r>
                    </a:p>
                  </a:txBody>
                  <a:tcPr marL="6018" marR="0" marT="6018" marB="0" anchor="ctr">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-95,9%</a:t>
                      </a:r>
                    </a:p>
                  </a:txBody>
                  <a:tcPr marL="6018" marR="0" marT="6018" marB="0" anchor="ctr">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-29,2%</a:t>
                      </a:r>
                    </a:p>
                  </a:txBody>
                  <a:tcPr marL="6018" marR="0" marT="6018"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+14,8%</a:t>
                      </a:r>
                    </a:p>
                  </a:txBody>
                  <a:tcPr marL="6018" marR="0" marT="6018"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+19,8%</a:t>
                      </a:r>
                    </a:p>
                  </a:txBody>
                  <a:tcPr marL="6018" marR="0" marT="6018" marB="0" anchor="ctr">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-100,0%</a:t>
                      </a:r>
                    </a:p>
                  </a:txBody>
                  <a:tcPr marL="6018" marR="0" marT="6018" marB="0" anchor="ctr">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17,2%</a:t>
                      </a:r>
                    </a:p>
                  </a:txBody>
                  <a:tcPr marL="6018" marR="0" marT="6018" marB="0" anchor="ctr">
                    <a:lnL>
                      <a:noFill/>
                    </a:lnL>
                    <a:lnR>
                      <a:noFill/>
                    </a:lnR>
                    <a:lnT>
                      <a:noFill/>
                    </a:lnT>
                    <a:lnB>
                      <a:noFill/>
                    </a:lnB>
                  </a:tcPr>
                </a:tc>
                <a:extLst>
                  <a:ext uri="{0D108BD9-81ED-4DB2-BD59-A6C34878D82A}">
                    <a16:rowId xmlns:a16="http://schemas.microsoft.com/office/drawing/2014/main" val="2663503069"/>
                  </a:ext>
                </a:extLst>
              </a:tr>
              <a:tr h="251714">
                <a:tc>
                  <a:txBody>
                    <a:bodyPr/>
                    <a:lstStyle/>
                    <a:p>
                      <a:pPr algn="l" fontAlgn="b"/>
                      <a:r>
                        <a:rPr lang="it-IT" sz="1300" b="0" i="0" u="none" strike="noStrike" dirty="0">
                          <a:solidFill>
                            <a:srgbClr val="000000"/>
                          </a:solidFill>
                          <a:effectLst/>
                          <a:latin typeface="Garamond" panose="02020404030301010803" pitchFamily="18" charset="0"/>
                        </a:rPr>
                        <a:t>Verbano-Cusio-Ossola</a:t>
                      </a:r>
                    </a:p>
                  </a:txBody>
                  <a:tcPr marL="6018" marR="0" marT="6018" marB="0" anchor="b">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-63,3%</a:t>
                      </a:r>
                    </a:p>
                  </a:txBody>
                  <a:tcPr marL="6018" marR="0" marT="6018" marB="0" anchor="ctr">
                    <a:lnL>
                      <a:noFill/>
                    </a:lnL>
                    <a:lnR>
                      <a:noFill/>
                    </a:lnR>
                    <a:lnT>
                      <a:noFill/>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55,4%</a:t>
                      </a:r>
                    </a:p>
                  </a:txBody>
                  <a:tcPr marL="6018" marR="0" marT="6018" marB="0" anchor="ctr">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-68,2%</a:t>
                      </a:r>
                    </a:p>
                  </a:txBody>
                  <a:tcPr marL="6018" marR="0" marT="6018" marB="0" anchor="ctr">
                    <a:lnL>
                      <a:noFill/>
                    </a:lnL>
                    <a:lnR>
                      <a:noFill/>
                    </a:lnR>
                    <a:lnT>
                      <a:noFill/>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-33,2%</a:t>
                      </a:r>
                    </a:p>
                  </a:txBody>
                  <a:tcPr marL="6018" marR="0" marT="6018"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119,7%</a:t>
                      </a:r>
                    </a:p>
                  </a:txBody>
                  <a:tcPr marL="6018" marR="0" marT="6018"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61,4%</a:t>
                      </a:r>
                    </a:p>
                  </a:txBody>
                  <a:tcPr marL="6018" marR="0" marT="6018" marB="0" anchor="ctr">
                    <a:lnL>
                      <a:noFill/>
                    </a:lnL>
                    <a:lnR>
                      <a:noFill/>
                    </a:lnR>
                    <a:lnT>
                      <a:noFill/>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-100,0%</a:t>
                      </a:r>
                    </a:p>
                  </a:txBody>
                  <a:tcPr marL="6018" marR="0" marT="6018" marB="0" anchor="ctr">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81,2%</a:t>
                      </a:r>
                    </a:p>
                  </a:txBody>
                  <a:tcPr marL="6018" marR="0" marT="6018"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-61,8%</a:t>
                      </a:r>
                    </a:p>
                  </a:txBody>
                  <a:tcPr marL="6018" marR="0" marT="6018"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-100,0%</a:t>
                      </a:r>
                    </a:p>
                  </a:txBody>
                  <a:tcPr marL="6018" marR="0" marT="6018" marB="0" anchor="ctr">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a:t>
                      </a:r>
                    </a:p>
                  </a:txBody>
                  <a:tcPr marL="6018" marR="0" marT="6018" marB="0" anchor="ctr">
                    <a:lnL>
                      <a:noFill/>
                    </a:lnL>
                    <a:lnR>
                      <a:noFill/>
                    </a:lnR>
                    <a:lnT>
                      <a:noFill/>
                    </a:lnT>
                    <a:lnB>
                      <a:noFill/>
                    </a:lnB>
                  </a:tcPr>
                </a:tc>
                <a:tc>
                  <a:txBody>
                    <a:bodyPr/>
                    <a:lstStyle/>
                    <a:p>
                      <a:pPr algn="ctr" fontAlgn="b"/>
                      <a:r>
                        <a:rPr lang="it-IT" sz="1300" b="0" i="0" u="none" strike="noStrike">
                          <a:solidFill>
                            <a:srgbClr val="000000"/>
                          </a:solidFill>
                          <a:effectLst/>
                          <a:latin typeface="Garamond" panose="02020404030301010803" pitchFamily="18" charset="0"/>
                        </a:rPr>
                        <a:t>-82,0%</a:t>
                      </a:r>
                    </a:p>
                  </a:txBody>
                  <a:tcPr marL="6018" marR="0" marT="6018" marB="0" anchor="ctr">
                    <a:lnL>
                      <a:noFill/>
                    </a:lnL>
                    <a:lnR>
                      <a:noFill/>
                    </a:lnR>
                    <a:lnT>
                      <a:noFill/>
                    </a:lnT>
                    <a:lnB>
                      <a:noFill/>
                    </a:lnB>
                  </a:tcPr>
                </a:tc>
                <a:extLst>
                  <a:ext uri="{0D108BD9-81ED-4DB2-BD59-A6C34878D82A}">
                    <a16:rowId xmlns:a16="http://schemas.microsoft.com/office/drawing/2014/main" val="577967756"/>
                  </a:ext>
                </a:extLst>
              </a:tr>
              <a:tr h="209554">
                <a:tc>
                  <a:txBody>
                    <a:bodyPr/>
                    <a:lstStyle/>
                    <a:p>
                      <a:pPr algn="l" fontAlgn="b"/>
                      <a:r>
                        <a:rPr lang="it-IT" sz="1300" b="0" i="0" u="none" strike="noStrike" dirty="0">
                          <a:solidFill>
                            <a:srgbClr val="000000"/>
                          </a:solidFill>
                          <a:effectLst/>
                          <a:latin typeface="Garamond" panose="02020404030301010803" pitchFamily="18" charset="0"/>
                        </a:rPr>
                        <a:t>Vercelli</a:t>
                      </a:r>
                    </a:p>
                  </a:txBody>
                  <a:tcPr marL="6018" marR="0" marT="6018"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it-IT" sz="1300" b="0" i="0" u="none" strike="noStrike">
                          <a:solidFill>
                            <a:srgbClr val="000000"/>
                          </a:solidFill>
                          <a:effectLst/>
                          <a:latin typeface="Garamond" panose="02020404030301010803" pitchFamily="18" charset="0"/>
                        </a:rPr>
                        <a:t>125,6%</a:t>
                      </a:r>
                    </a:p>
                  </a:txBody>
                  <a:tcPr marL="6018" marR="0" marT="6018"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it-IT" sz="1300" b="0" i="0" u="none" strike="noStrike" dirty="0">
                          <a:solidFill>
                            <a:srgbClr val="000000"/>
                          </a:solidFill>
                          <a:effectLst/>
                          <a:latin typeface="Garamond" panose="02020404030301010803" pitchFamily="18" charset="0"/>
                        </a:rPr>
                        <a:t>-28,4%</a:t>
                      </a:r>
                    </a:p>
                  </a:txBody>
                  <a:tcPr marL="6018" marR="0" marT="6018"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it-IT" sz="1300" b="0" i="0" u="none" strike="noStrike" dirty="0">
                          <a:solidFill>
                            <a:srgbClr val="000000"/>
                          </a:solidFill>
                          <a:effectLst/>
                          <a:latin typeface="Garamond" panose="02020404030301010803" pitchFamily="18" charset="0"/>
                        </a:rPr>
                        <a:t>-61,9%</a:t>
                      </a:r>
                    </a:p>
                  </a:txBody>
                  <a:tcPr marL="6018" marR="0" marT="6018"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it-IT" sz="1300" b="0" i="0" u="none" strike="noStrike" dirty="0">
                          <a:solidFill>
                            <a:srgbClr val="000000"/>
                          </a:solidFill>
                          <a:effectLst/>
                          <a:latin typeface="Garamond" panose="02020404030301010803" pitchFamily="18" charset="0"/>
                        </a:rPr>
                        <a:t>1,9%</a:t>
                      </a:r>
                    </a:p>
                  </a:txBody>
                  <a:tcPr marL="6018" marR="0" marT="6018"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b"/>
                      <a:r>
                        <a:rPr lang="it-IT" sz="1300" b="0" i="0" u="none" strike="noStrike" dirty="0">
                          <a:solidFill>
                            <a:srgbClr val="000000"/>
                          </a:solidFill>
                          <a:effectLst/>
                          <a:latin typeface="Garamond" panose="02020404030301010803" pitchFamily="18" charset="0"/>
                        </a:rPr>
                        <a:t>-5,8%</a:t>
                      </a:r>
                    </a:p>
                  </a:txBody>
                  <a:tcPr marL="6018" marR="0" marT="6018"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it-IT" sz="1300" b="0" i="0" u="none" strike="noStrike" dirty="0">
                          <a:solidFill>
                            <a:srgbClr val="000000"/>
                          </a:solidFill>
                          <a:effectLst/>
                          <a:latin typeface="Garamond" panose="02020404030301010803" pitchFamily="18" charset="0"/>
                        </a:rPr>
                        <a:t>-50,3%</a:t>
                      </a:r>
                    </a:p>
                  </a:txBody>
                  <a:tcPr marL="6018" marR="0" marT="6018"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it-IT" sz="1300" b="0" i="0" u="none" strike="noStrike" dirty="0">
                          <a:solidFill>
                            <a:srgbClr val="000000"/>
                          </a:solidFill>
                          <a:effectLst/>
                          <a:latin typeface="Garamond" panose="02020404030301010803" pitchFamily="18" charset="0"/>
                        </a:rPr>
                        <a:t>-100,0%</a:t>
                      </a:r>
                    </a:p>
                  </a:txBody>
                  <a:tcPr marL="6018" marR="0" marT="6018"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it-IT" sz="1300" b="0" i="0" u="none" strike="noStrike" dirty="0">
                          <a:solidFill>
                            <a:srgbClr val="000000"/>
                          </a:solidFill>
                          <a:effectLst/>
                          <a:latin typeface="Garamond" panose="02020404030301010803" pitchFamily="18" charset="0"/>
                        </a:rPr>
                        <a:t>-30,9%</a:t>
                      </a:r>
                    </a:p>
                  </a:txBody>
                  <a:tcPr marL="6018" marR="0" marT="6018"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b"/>
                      <a:r>
                        <a:rPr lang="it-IT" sz="1300" b="0" i="0" u="none" strike="noStrike" dirty="0">
                          <a:solidFill>
                            <a:srgbClr val="000000"/>
                          </a:solidFill>
                          <a:effectLst/>
                          <a:latin typeface="Garamond" panose="02020404030301010803" pitchFamily="18" charset="0"/>
                        </a:rPr>
                        <a:t>-51,6%</a:t>
                      </a:r>
                    </a:p>
                  </a:txBody>
                  <a:tcPr marL="6018" marR="0" marT="6018"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it-IT" sz="1300" b="0" i="0" u="none" strike="noStrike" dirty="0">
                          <a:solidFill>
                            <a:srgbClr val="000000"/>
                          </a:solidFill>
                          <a:effectLst/>
                          <a:latin typeface="Garamond" panose="02020404030301010803" pitchFamily="18" charset="0"/>
                        </a:rPr>
                        <a:t>-47,8%</a:t>
                      </a:r>
                    </a:p>
                  </a:txBody>
                  <a:tcPr marL="6018" marR="0" marT="6018"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it-IT" sz="1300" b="0" i="0" u="none" strike="noStrike" dirty="0">
                          <a:solidFill>
                            <a:srgbClr val="000000"/>
                          </a:solidFill>
                          <a:effectLst/>
                          <a:latin typeface="Garamond" panose="02020404030301010803" pitchFamily="18" charset="0"/>
                        </a:rPr>
                        <a:t>-</a:t>
                      </a:r>
                    </a:p>
                  </a:txBody>
                  <a:tcPr marL="6018" marR="0" marT="6018"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it-IT" sz="1300" b="0" i="0" u="none" strike="noStrike" dirty="0">
                          <a:solidFill>
                            <a:srgbClr val="000000"/>
                          </a:solidFill>
                          <a:effectLst/>
                          <a:latin typeface="Garamond" panose="02020404030301010803" pitchFamily="18" charset="0"/>
                        </a:rPr>
                        <a:t>-50,1%</a:t>
                      </a:r>
                    </a:p>
                  </a:txBody>
                  <a:tcPr marL="6018" marR="0" marT="6018"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6061185"/>
                  </a:ext>
                </a:extLst>
              </a:tr>
              <a:tr h="209554">
                <a:tc>
                  <a:txBody>
                    <a:bodyPr/>
                    <a:lstStyle/>
                    <a:p>
                      <a:pPr algn="l" fontAlgn="b"/>
                      <a:r>
                        <a:rPr lang="it-IT" sz="1300" b="0" i="0" u="none" strike="noStrike" dirty="0">
                          <a:solidFill>
                            <a:srgbClr val="000000"/>
                          </a:solidFill>
                          <a:effectLst/>
                          <a:latin typeface="Garamond" panose="02020404030301010803" pitchFamily="18" charset="0"/>
                        </a:rPr>
                        <a:t>Piemonte</a:t>
                      </a:r>
                    </a:p>
                  </a:txBody>
                  <a:tcPr marL="6018" marR="0" marT="6018"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-16,8%</a:t>
                      </a:r>
                    </a:p>
                  </a:txBody>
                  <a:tcPr marL="6018" marR="0" marT="6018"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-67,2%</a:t>
                      </a:r>
                    </a:p>
                  </a:txBody>
                  <a:tcPr marL="6018" marR="0" marT="6018"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-32,0%</a:t>
                      </a:r>
                    </a:p>
                  </a:txBody>
                  <a:tcPr marL="6018" marR="0" marT="6018"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-58,5%</a:t>
                      </a:r>
                    </a:p>
                  </a:txBody>
                  <a:tcPr marL="6018" marR="0" marT="6018"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b"/>
                      <a:r>
                        <a:rPr lang="it-IT" sz="1300" b="0" i="0" u="none" strike="noStrike">
                          <a:solidFill>
                            <a:srgbClr val="000000"/>
                          </a:solidFill>
                          <a:effectLst/>
                          <a:latin typeface="Garamond" panose="02020404030301010803" pitchFamily="18" charset="0"/>
                        </a:rPr>
                        <a:t>-1,6%</a:t>
                      </a:r>
                    </a:p>
                  </a:txBody>
                  <a:tcPr marL="6018" marR="0" marT="6018"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-37,8%</a:t>
                      </a:r>
                    </a:p>
                  </a:txBody>
                  <a:tcPr marL="6018" marR="0" marT="6018"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-97,5%</a:t>
                      </a:r>
                    </a:p>
                  </a:txBody>
                  <a:tcPr marL="6018" marR="0" marT="6018"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-27,2%</a:t>
                      </a:r>
                    </a:p>
                  </a:txBody>
                  <a:tcPr marL="6018" marR="0" marT="6018"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+0,7%</a:t>
                      </a:r>
                    </a:p>
                  </a:txBody>
                  <a:tcPr marL="6018" marR="0" marT="6018"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-13,6%</a:t>
                      </a:r>
                    </a:p>
                  </a:txBody>
                  <a:tcPr marL="6018" marR="0" marT="6018"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-99,7%</a:t>
                      </a:r>
                    </a:p>
                  </a:txBody>
                  <a:tcPr marL="6018" marR="0" marT="6018"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300" b="0" i="0" u="none" strike="noStrike" dirty="0">
                          <a:solidFill>
                            <a:srgbClr val="000000"/>
                          </a:solidFill>
                          <a:effectLst/>
                          <a:latin typeface="Garamond" panose="02020404030301010803" pitchFamily="18" charset="0"/>
                        </a:rPr>
                        <a:t>-7,4%</a:t>
                      </a:r>
                    </a:p>
                  </a:txBody>
                  <a:tcPr marL="6018" marR="0" marT="6018" marB="0" anchor="ctr">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884880239"/>
                  </a:ext>
                </a:extLst>
              </a:tr>
            </a:tbl>
          </a:graphicData>
        </a:graphic>
      </p:graphicFrame>
      <p:sp>
        <p:nvSpPr>
          <p:cNvPr id="4" name="Segnaposto numero diapositiva 3">
            <a:extLst>
              <a:ext uri="{FF2B5EF4-FFF2-40B4-BE49-F238E27FC236}">
                <a16:creationId xmlns:a16="http://schemas.microsoft.com/office/drawing/2014/main" id="{BDFAC34B-5290-4DCC-B5A1-BDCEB856AF6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125431-285D-4497-A9B8-AFE411CB7C64}" type="slidenum">
              <a:rPr kumimoji="0" lang="it-IT" sz="1400" b="0" i="0" u="none" strike="noStrike" kern="1200" cap="none" spc="0" normalizeH="0" baseline="0" noProof="0" smtClean="0">
                <a:ln>
                  <a:noFill/>
                </a:ln>
                <a:solidFill>
                  <a:prstClr val="black">
                    <a:tint val="75000"/>
                  </a:prstClr>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it-IT" sz="1400" b="0" i="0" u="none" strike="noStrike" kern="1200" cap="none" spc="0" normalizeH="0" baseline="0" noProof="0" dirty="0">
              <a:ln>
                <a:noFill/>
              </a:ln>
              <a:solidFill>
                <a:prstClr val="black">
                  <a:tint val="75000"/>
                </a:prstClr>
              </a:solidFill>
              <a:effectLst/>
              <a:uLnTx/>
              <a:uFillTx/>
              <a:latin typeface="Garamond" panose="02020404030301010803" pitchFamily="18" charset="0"/>
              <a:ea typeface="+mn-ea"/>
              <a:cs typeface="+mn-cs"/>
            </a:endParaRPr>
          </a:p>
        </p:txBody>
      </p:sp>
      <p:sp>
        <p:nvSpPr>
          <p:cNvPr id="6" name="CasellaDiTesto 5">
            <a:extLst>
              <a:ext uri="{FF2B5EF4-FFF2-40B4-BE49-F238E27FC236}">
                <a16:creationId xmlns:a16="http://schemas.microsoft.com/office/drawing/2014/main" id="{6F58C10D-BDB9-49B4-BF6B-7B03C398DCB3}"/>
              </a:ext>
            </a:extLst>
          </p:cNvPr>
          <p:cNvSpPr txBox="1"/>
          <p:nvPr/>
        </p:nvSpPr>
        <p:spPr>
          <a:xfrm>
            <a:off x="690132" y="516693"/>
            <a:ext cx="10913579" cy="289310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Nei primi cinque mesi del 2019, in Piemonte sono state autorizzate 12 milioni e 900mila ore di cassa integrazione, il 48,1% di CIGO, il 51,9% di CIGS e una parte minoritaria (appena 32 ore) di Cassa Integrazione in Deroga. Rispetto allo stesso periodo del 2018, si rileva una contrazione del 7,4% che conferma la prosecuzione della fase discendente osservata nei primi cinque mesi dei due anni precedenti (-58,5% tra il 2016 e il 2017, -27,2% tra il 2017 e il 2018). La riduzione è dovuta alla dinamica delle ore di Cassa Integrazione Straordinaria (-13,6,%) che, essendo destinata ai lavoratori di imprese in ristrutturazione o in forte crisi aziendale, suggerisce che si siano in parte attenuate o risolte alcune situazioni di sofferenza. Le ore di Cassa Integrazione Ordinaria sono invece lievemente aumentate (+0,7%).</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Le province di Asti, Cuneo, Vercelli e del Verbano mostrano cali consistenti dovuti soprattutto alla componente delle ore di CIGS, mentre la crescita è concentrata nelle province di Biella e Torino. Sul dato della Città Metropolitana pesa l’introduzione di circa 3.000 lavoratori della FIAT Mirafiori in Cassa Integrazione per l’intero 2019: un intervento che risponde, da un lato, alle esigenze di FCA di riconvertire parte dello stabilimento per la produzione della nuova 500 elettrica e, dall’altro, al calo delle commesse per le Maserati fabbricate a Mirafiori e a Grugliasco. Nel Biellese si segnalano le situazioni di sofferenza di molte aziende del tessile (61 le richieste di cassa integrazione da parte di questo settore nel primo trimestre).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Nella prima parte dell’anno, la provincia di Asti è stata quella meno toccata dal fenomeno della Cassa Integrazione, con appena 94.000 ore autorizzate (di cui 87.000 di CIGO). Ci attendiamo tuttavia un aumento, da qui a dicembre, per la crisi di Mercatone Uno a Villafranca d’Asti e della </a:t>
            </a:r>
            <a:r>
              <a:rPr kumimoji="0" lang="it-IT" sz="1400" b="0" i="0" u="none" strike="noStrike" kern="1200" cap="none" spc="0" normalizeH="0" baseline="0" noProof="0" dirty="0" err="1">
                <a:ln>
                  <a:noFill/>
                </a:ln>
                <a:solidFill>
                  <a:prstClr val="black"/>
                </a:solidFill>
                <a:effectLst/>
                <a:uLnTx/>
                <a:uFillTx/>
                <a:latin typeface="Garamond" panose="02020404030301010803" pitchFamily="18" charset="0"/>
                <a:ea typeface="+mn-ea"/>
                <a:cs typeface="+mn-cs"/>
              </a:rPr>
              <a:t>Blutec</a:t>
            </a:r>
            <a:r>
              <a:rPr kumimoji="0" lang="it-IT"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di Asti.</a:t>
            </a:r>
          </a:p>
        </p:txBody>
      </p:sp>
      <p:sp>
        <p:nvSpPr>
          <p:cNvPr id="7" name="Rettangolo 6">
            <a:extLst>
              <a:ext uri="{FF2B5EF4-FFF2-40B4-BE49-F238E27FC236}">
                <a16:creationId xmlns:a16="http://schemas.microsoft.com/office/drawing/2014/main" id="{3367A62C-7D20-4C15-9F3E-B3A12BADB467}"/>
              </a:ext>
            </a:extLst>
          </p:cNvPr>
          <p:cNvSpPr/>
          <p:nvPr/>
        </p:nvSpPr>
        <p:spPr>
          <a:xfrm>
            <a:off x="690133" y="6341307"/>
            <a:ext cx="10699516" cy="29238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300" b="1" i="0" u="none" strike="noStrike" kern="1200" cap="none" spc="0" normalizeH="0" baseline="0" noProof="0" dirty="0">
                <a:ln>
                  <a:noFill/>
                </a:ln>
                <a:solidFill>
                  <a:prstClr val="black"/>
                </a:solidFill>
                <a:effectLst/>
                <a:uLnTx/>
                <a:uFillTx/>
                <a:latin typeface="Garamond" panose="02020404030301010803" pitchFamily="18" charset="0"/>
                <a:ea typeface="Calibri" panose="020F0502020204030204" pitchFamily="34" charset="0"/>
                <a:cs typeface="Times New Roman" panose="02020603050405020304" pitchFamily="18" charset="0"/>
              </a:rPr>
              <a:t>Fonte: Elaborazione su dati INPS</a:t>
            </a:r>
          </a:p>
        </p:txBody>
      </p:sp>
      <p:sp>
        <p:nvSpPr>
          <p:cNvPr id="9" name="CasellaDiTesto 8">
            <a:extLst>
              <a:ext uri="{FF2B5EF4-FFF2-40B4-BE49-F238E27FC236}">
                <a16:creationId xmlns:a16="http://schemas.microsoft.com/office/drawing/2014/main" id="{9190932B-9047-4F30-AAC8-69F574A65184}"/>
              </a:ext>
            </a:extLst>
          </p:cNvPr>
          <p:cNvSpPr txBox="1"/>
          <p:nvPr/>
        </p:nvSpPr>
        <p:spPr>
          <a:xfrm>
            <a:off x="1207775" y="3528343"/>
            <a:ext cx="9776449" cy="2923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3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Variazione tendenziale delle ore autorizzate nei primi cinque mesi dell’anno</a:t>
            </a:r>
          </a:p>
        </p:txBody>
      </p:sp>
    </p:spTree>
    <p:extLst>
      <p:ext uri="{BB962C8B-B14F-4D97-AF65-F5344CB8AC3E}">
        <p14:creationId xmlns:p14="http://schemas.microsoft.com/office/powerpoint/2010/main" val="1671685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6E3A83C-AE3C-41ED-91F7-AFE05157A787}"/>
              </a:ext>
            </a:extLst>
          </p:cNvPr>
          <p:cNvSpPr>
            <a:spLocks noGrp="1"/>
          </p:cNvSpPr>
          <p:nvPr>
            <p:ph type="title"/>
          </p:nvPr>
        </p:nvSpPr>
        <p:spPr/>
        <p:txBody>
          <a:bodyPr>
            <a:normAutofit fontScale="90000"/>
          </a:bodyPr>
          <a:lstStyle/>
          <a:p>
            <a:r>
              <a:rPr lang="it-IT" dirty="0">
                <a:solidFill>
                  <a:schemeClr val="tx1"/>
                </a:solidFill>
              </a:rPr>
              <a:t>Nonostante la ripresa del 2015-2017, il PIL pro capite piemontese è ancora uno dei più bassi del Centro-Nord</a:t>
            </a:r>
          </a:p>
        </p:txBody>
      </p:sp>
      <p:sp>
        <p:nvSpPr>
          <p:cNvPr id="4" name="Segnaposto numero diapositiva 3">
            <a:extLst>
              <a:ext uri="{FF2B5EF4-FFF2-40B4-BE49-F238E27FC236}">
                <a16:creationId xmlns:a16="http://schemas.microsoft.com/office/drawing/2014/main" id="{46B978FC-E276-44E9-82B4-8C758E62401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125431-285D-4497-A9B8-AFE411CB7C64}" type="slidenum">
              <a:rPr kumimoji="0" lang="it-IT" sz="1400" b="0" i="0" u="none" strike="noStrike" kern="1200" cap="none" spc="0" normalizeH="0" baseline="0" noProof="0" smtClean="0">
                <a:ln>
                  <a:noFill/>
                </a:ln>
                <a:solidFill>
                  <a:prstClr val="black">
                    <a:tint val="75000"/>
                  </a:prstClr>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it-IT" sz="1400" b="0" i="0" u="none" strike="noStrike" kern="1200" cap="none" spc="0" normalizeH="0" baseline="0" noProof="0" dirty="0">
              <a:ln>
                <a:noFill/>
              </a:ln>
              <a:solidFill>
                <a:prstClr val="black">
                  <a:tint val="75000"/>
                </a:prstClr>
              </a:solidFill>
              <a:effectLst/>
              <a:uLnTx/>
              <a:uFillTx/>
              <a:latin typeface="Garamond" panose="02020404030301010803" pitchFamily="18" charset="0"/>
              <a:ea typeface="+mn-ea"/>
              <a:cs typeface="+mn-cs"/>
            </a:endParaRPr>
          </a:p>
        </p:txBody>
      </p:sp>
      <p:graphicFrame>
        <p:nvGraphicFramePr>
          <p:cNvPr id="5" name="Tabella 4">
            <a:extLst>
              <a:ext uri="{FF2B5EF4-FFF2-40B4-BE49-F238E27FC236}">
                <a16:creationId xmlns:a16="http://schemas.microsoft.com/office/drawing/2014/main" id="{26ED5F96-D549-4890-B44C-9F216B75D93C}"/>
              </a:ext>
            </a:extLst>
          </p:cNvPr>
          <p:cNvGraphicFramePr>
            <a:graphicFrameLocks noGrp="1"/>
          </p:cNvGraphicFramePr>
          <p:nvPr/>
        </p:nvGraphicFramePr>
        <p:xfrm>
          <a:off x="786000" y="4726267"/>
          <a:ext cx="10620000" cy="1484250"/>
        </p:xfrm>
        <a:graphic>
          <a:graphicData uri="http://schemas.openxmlformats.org/drawingml/2006/table">
            <a:tbl>
              <a:tblPr>
                <a:tableStyleId>{5C22544A-7EE6-4342-B048-85BDC9FD1C3A}</a:tableStyleId>
              </a:tblPr>
              <a:tblGrid>
                <a:gridCol w="2700000">
                  <a:extLst>
                    <a:ext uri="{9D8B030D-6E8A-4147-A177-3AD203B41FA5}">
                      <a16:colId xmlns:a16="http://schemas.microsoft.com/office/drawing/2014/main" val="78262881"/>
                    </a:ext>
                  </a:extLst>
                </a:gridCol>
                <a:gridCol w="720000">
                  <a:extLst>
                    <a:ext uri="{9D8B030D-6E8A-4147-A177-3AD203B41FA5}">
                      <a16:colId xmlns:a16="http://schemas.microsoft.com/office/drawing/2014/main" val="2078065291"/>
                    </a:ext>
                  </a:extLst>
                </a:gridCol>
                <a:gridCol w="720000">
                  <a:extLst>
                    <a:ext uri="{9D8B030D-6E8A-4147-A177-3AD203B41FA5}">
                      <a16:colId xmlns:a16="http://schemas.microsoft.com/office/drawing/2014/main" val="1856436878"/>
                    </a:ext>
                  </a:extLst>
                </a:gridCol>
                <a:gridCol w="720000">
                  <a:extLst>
                    <a:ext uri="{9D8B030D-6E8A-4147-A177-3AD203B41FA5}">
                      <a16:colId xmlns:a16="http://schemas.microsoft.com/office/drawing/2014/main" val="350062621"/>
                    </a:ext>
                  </a:extLst>
                </a:gridCol>
                <a:gridCol w="720000">
                  <a:extLst>
                    <a:ext uri="{9D8B030D-6E8A-4147-A177-3AD203B41FA5}">
                      <a16:colId xmlns:a16="http://schemas.microsoft.com/office/drawing/2014/main" val="4022738520"/>
                    </a:ext>
                  </a:extLst>
                </a:gridCol>
                <a:gridCol w="720000">
                  <a:extLst>
                    <a:ext uri="{9D8B030D-6E8A-4147-A177-3AD203B41FA5}">
                      <a16:colId xmlns:a16="http://schemas.microsoft.com/office/drawing/2014/main" val="2386255565"/>
                    </a:ext>
                  </a:extLst>
                </a:gridCol>
                <a:gridCol w="720000">
                  <a:extLst>
                    <a:ext uri="{9D8B030D-6E8A-4147-A177-3AD203B41FA5}">
                      <a16:colId xmlns:a16="http://schemas.microsoft.com/office/drawing/2014/main" val="2630736934"/>
                    </a:ext>
                  </a:extLst>
                </a:gridCol>
                <a:gridCol w="720000">
                  <a:extLst>
                    <a:ext uri="{9D8B030D-6E8A-4147-A177-3AD203B41FA5}">
                      <a16:colId xmlns:a16="http://schemas.microsoft.com/office/drawing/2014/main" val="228198785"/>
                    </a:ext>
                  </a:extLst>
                </a:gridCol>
                <a:gridCol w="720000">
                  <a:extLst>
                    <a:ext uri="{9D8B030D-6E8A-4147-A177-3AD203B41FA5}">
                      <a16:colId xmlns:a16="http://schemas.microsoft.com/office/drawing/2014/main" val="3442585843"/>
                    </a:ext>
                  </a:extLst>
                </a:gridCol>
                <a:gridCol w="720000">
                  <a:extLst>
                    <a:ext uri="{9D8B030D-6E8A-4147-A177-3AD203B41FA5}">
                      <a16:colId xmlns:a16="http://schemas.microsoft.com/office/drawing/2014/main" val="3107587541"/>
                    </a:ext>
                  </a:extLst>
                </a:gridCol>
                <a:gridCol w="720000">
                  <a:extLst>
                    <a:ext uri="{9D8B030D-6E8A-4147-A177-3AD203B41FA5}">
                      <a16:colId xmlns:a16="http://schemas.microsoft.com/office/drawing/2014/main" val="3993084163"/>
                    </a:ext>
                  </a:extLst>
                </a:gridCol>
                <a:gridCol w="720000">
                  <a:extLst>
                    <a:ext uri="{9D8B030D-6E8A-4147-A177-3AD203B41FA5}">
                      <a16:colId xmlns:a16="http://schemas.microsoft.com/office/drawing/2014/main" val="3708880433"/>
                    </a:ext>
                  </a:extLst>
                </a:gridCol>
              </a:tblGrid>
              <a:tr h="0">
                <a:tc gridSpan="12">
                  <a:txBody>
                    <a:bodyPr/>
                    <a:lstStyle/>
                    <a:p>
                      <a:pPr algn="ctr" fontAlgn="b"/>
                      <a:r>
                        <a:rPr lang="it-IT" sz="1600" b="1" i="0" u="none" strike="noStrike" dirty="0">
                          <a:solidFill>
                            <a:schemeClr val="tx1"/>
                          </a:solidFill>
                          <a:effectLst/>
                          <a:latin typeface="Garamond" panose="02020404030301010803" pitchFamily="18" charset="0"/>
                        </a:rPr>
                        <a:t>Evoluzione del Prodotto Interno Lordo a prezzi costanti</a:t>
                      </a:r>
                    </a:p>
                  </a:txBody>
                  <a:tcPr marL="9525" marR="9525" marT="9525" marB="0" anchor="b">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hMerge="1">
                  <a:txBody>
                    <a:bodyPr/>
                    <a:lstStyle/>
                    <a:p>
                      <a:pPr algn="ctr" fontAlgn="b"/>
                      <a:endParaRPr lang="it-IT" sz="1400" b="1" i="0" u="none" strike="noStrike" dirty="0">
                        <a:solidFill>
                          <a:srgbClr val="000000"/>
                        </a:solidFill>
                        <a:effectLst/>
                        <a:latin typeface="Calibri" panose="020F0502020204030204" pitchFamily="34" charset="0"/>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hMerge="1">
                  <a:txBody>
                    <a:bodyPr/>
                    <a:lstStyle/>
                    <a:p>
                      <a:pPr algn="ctr" fontAlgn="b"/>
                      <a:endParaRPr lang="it-IT" sz="1400" b="1" i="0" u="none" strike="noStrike" dirty="0">
                        <a:solidFill>
                          <a:srgbClr val="000000"/>
                        </a:solidFill>
                        <a:effectLst/>
                        <a:latin typeface="Calibri" panose="020F0502020204030204" pitchFamily="34" charset="0"/>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hMerge="1">
                  <a:txBody>
                    <a:bodyPr/>
                    <a:lstStyle/>
                    <a:p>
                      <a:pPr algn="ctr" fontAlgn="b"/>
                      <a:endParaRPr lang="it-IT" sz="1400" b="1" i="0" u="none" strike="noStrike" dirty="0">
                        <a:solidFill>
                          <a:srgbClr val="000000"/>
                        </a:solidFill>
                        <a:effectLst/>
                        <a:latin typeface="Calibri" panose="020F0502020204030204" pitchFamily="34" charset="0"/>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hMerge="1">
                  <a:txBody>
                    <a:bodyPr/>
                    <a:lstStyle/>
                    <a:p>
                      <a:pPr algn="ctr" fontAlgn="b"/>
                      <a:endParaRPr lang="it-IT" sz="1400" b="1" i="0" u="none" strike="noStrike" dirty="0">
                        <a:solidFill>
                          <a:srgbClr val="000000"/>
                        </a:solidFill>
                        <a:effectLst/>
                        <a:latin typeface="Calibri" panose="020F0502020204030204" pitchFamily="34" charset="0"/>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hMerge="1">
                  <a:txBody>
                    <a:bodyPr/>
                    <a:lstStyle/>
                    <a:p>
                      <a:pPr algn="ctr" fontAlgn="b"/>
                      <a:endParaRPr lang="it-IT" sz="1400" b="1" i="0" u="none" strike="noStrike" dirty="0">
                        <a:solidFill>
                          <a:srgbClr val="000000"/>
                        </a:solidFill>
                        <a:effectLst/>
                        <a:latin typeface="Calibri" panose="020F0502020204030204" pitchFamily="34" charset="0"/>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hMerge="1">
                  <a:txBody>
                    <a:bodyPr/>
                    <a:lstStyle/>
                    <a:p>
                      <a:pPr algn="ctr" fontAlgn="b"/>
                      <a:endParaRPr lang="it-IT" sz="1400" b="1" i="0" u="none" strike="noStrike" dirty="0">
                        <a:solidFill>
                          <a:srgbClr val="000000"/>
                        </a:solidFill>
                        <a:effectLst/>
                        <a:latin typeface="Calibri" panose="020F0502020204030204" pitchFamily="34" charset="0"/>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hMerge="1">
                  <a:txBody>
                    <a:bodyPr/>
                    <a:lstStyle/>
                    <a:p>
                      <a:pPr algn="ctr" fontAlgn="b"/>
                      <a:endParaRPr lang="it-IT" sz="1400" b="1" i="0" u="none" strike="noStrike" dirty="0">
                        <a:solidFill>
                          <a:srgbClr val="000000"/>
                        </a:solidFill>
                        <a:effectLst/>
                        <a:latin typeface="Calibri" panose="020F0502020204030204" pitchFamily="34" charset="0"/>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hMerge="1">
                  <a:txBody>
                    <a:bodyPr/>
                    <a:lstStyle/>
                    <a:p>
                      <a:pPr algn="ctr" fontAlgn="b"/>
                      <a:endParaRPr lang="it-IT" sz="1400" b="1" i="0" u="none" strike="noStrike" dirty="0">
                        <a:solidFill>
                          <a:srgbClr val="000000"/>
                        </a:solidFill>
                        <a:effectLst/>
                        <a:latin typeface="Calibri" panose="020F0502020204030204" pitchFamily="34" charset="0"/>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hMerge="1">
                  <a:txBody>
                    <a:bodyPr/>
                    <a:lstStyle/>
                    <a:p>
                      <a:pPr algn="ctr" fontAlgn="b"/>
                      <a:endParaRPr lang="it-IT" sz="1400" b="1" i="0" u="none" strike="noStrike" dirty="0">
                        <a:solidFill>
                          <a:srgbClr val="000000"/>
                        </a:solidFill>
                        <a:effectLst/>
                        <a:latin typeface="Calibri" panose="020F0502020204030204" pitchFamily="34" charset="0"/>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hMerge="1">
                  <a:txBody>
                    <a:bodyPr/>
                    <a:lstStyle/>
                    <a:p>
                      <a:pPr algn="ctr" fontAlgn="b"/>
                      <a:endParaRPr lang="it-IT" sz="1400" b="1" i="0" u="none" strike="noStrike" dirty="0">
                        <a:solidFill>
                          <a:srgbClr val="000000"/>
                        </a:solidFill>
                        <a:effectLst/>
                        <a:latin typeface="Calibri" panose="020F0502020204030204" pitchFamily="34" charset="0"/>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hMerge="1">
                  <a:txBody>
                    <a:bodyPr/>
                    <a:lstStyle/>
                    <a:p>
                      <a:pPr algn="ctr" fontAlgn="b"/>
                      <a:endParaRPr lang="it-IT" sz="1400" b="1" i="0" u="none" strike="noStrike" dirty="0">
                        <a:solidFill>
                          <a:srgbClr val="000000"/>
                        </a:solidFill>
                        <a:effectLst/>
                        <a:latin typeface="Calibri" panose="020F0502020204030204" pitchFamily="34" charset="0"/>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10803435"/>
                  </a:ext>
                </a:extLst>
              </a:tr>
              <a:tr h="0">
                <a:tc>
                  <a:txBody>
                    <a:bodyPr/>
                    <a:lstStyle/>
                    <a:p>
                      <a:pPr algn="l" fontAlgn="b"/>
                      <a:endParaRPr lang="it-IT" sz="1400" b="0" i="0" u="none" strike="noStrike" dirty="0">
                        <a:solidFill>
                          <a:schemeClr val="tx1"/>
                        </a:solidFill>
                        <a:effectLst/>
                        <a:latin typeface="Garamond" panose="02020404030301010803" pitchFamily="18" charset="0"/>
                      </a:endParaRPr>
                    </a:p>
                  </a:txBody>
                  <a:tcPr marL="9525" marR="9525" marT="9525" marB="0" anchor="b">
                    <a:lnT w="6350" cap="flat" cmpd="sng" algn="ctr">
                      <a:solidFill>
                        <a:schemeClr val="bg1">
                          <a:lumMod val="50000"/>
                        </a:schemeClr>
                      </a:solidFill>
                      <a:prstDash val="solid"/>
                      <a:round/>
                      <a:headEnd type="none" w="med" len="med"/>
                      <a:tailEnd type="none" w="med" len="med"/>
                    </a:lnT>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2007</a:t>
                      </a:r>
                      <a:endParaRPr lang="it-IT" sz="1400" b="0" i="0" u="none" strike="noStrike" dirty="0">
                        <a:solidFill>
                          <a:schemeClr val="tx1"/>
                        </a:solidFill>
                        <a:effectLst/>
                        <a:latin typeface="Garamond" panose="02020404030301010803" pitchFamily="18" charset="0"/>
                      </a:endParaRPr>
                    </a:p>
                  </a:txBody>
                  <a:tcPr marL="9525" marR="9525" marT="9525" marB="0"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2008</a:t>
                      </a:r>
                      <a:endParaRPr lang="it-IT" sz="1400" b="0" i="0" u="none" strike="noStrike" dirty="0">
                        <a:solidFill>
                          <a:schemeClr val="tx1"/>
                        </a:solidFill>
                        <a:effectLst/>
                        <a:latin typeface="Garamond" panose="02020404030301010803" pitchFamily="18" charset="0"/>
                      </a:endParaRPr>
                    </a:p>
                  </a:txBody>
                  <a:tcPr marL="9525" marR="9525" marT="9525" marB="0"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2009</a:t>
                      </a:r>
                      <a:endParaRPr lang="it-IT" sz="1400" b="0" i="0" u="none" strike="noStrike" dirty="0">
                        <a:solidFill>
                          <a:schemeClr val="tx1"/>
                        </a:solidFill>
                        <a:effectLst/>
                        <a:latin typeface="Garamond" panose="02020404030301010803" pitchFamily="18" charset="0"/>
                      </a:endParaRPr>
                    </a:p>
                  </a:txBody>
                  <a:tcPr marL="9525" marR="9525" marT="9525" marB="0"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2010</a:t>
                      </a:r>
                      <a:endParaRPr lang="it-IT" sz="1400" b="0" i="0" u="none" strike="noStrike" dirty="0">
                        <a:solidFill>
                          <a:schemeClr val="tx1"/>
                        </a:solidFill>
                        <a:effectLst/>
                        <a:latin typeface="Garamond" panose="02020404030301010803" pitchFamily="18" charset="0"/>
                      </a:endParaRPr>
                    </a:p>
                  </a:txBody>
                  <a:tcPr marL="9525" marR="9525" marT="9525" marB="0"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2011</a:t>
                      </a:r>
                      <a:endParaRPr lang="it-IT" sz="1400" b="0" i="0" u="none" strike="noStrike" dirty="0">
                        <a:solidFill>
                          <a:schemeClr val="tx1"/>
                        </a:solidFill>
                        <a:effectLst/>
                        <a:latin typeface="Garamond" panose="02020404030301010803" pitchFamily="18" charset="0"/>
                      </a:endParaRPr>
                    </a:p>
                  </a:txBody>
                  <a:tcPr marL="9525" marR="9525" marT="9525" marB="0"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2012</a:t>
                      </a:r>
                      <a:endParaRPr lang="it-IT" sz="1400" b="0" i="0" u="none" strike="noStrike" dirty="0">
                        <a:solidFill>
                          <a:schemeClr val="tx1"/>
                        </a:solidFill>
                        <a:effectLst/>
                        <a:latin typeface="Garamond" panose="02020404030301010803" pitchFamily="18" charset="0"/>
                      </a:endParaRPr>
                    </a:p>
                  </a:txBody>
                  <a:tcPr marL="9525" marR="9525" marT="9525" marB="0"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2013</a:t>
                      </a:r>
                      <a:endParaRPr lang="it-IT" sz="1400" b="0" i="0" u="none" strike="noStrike" dirty="0">
                        <a:solidFill>
                          <a:schemeClr val="tx1"/>
                        </a:solidFill>
                        <a:effectLst/>
                        <a:latin typeface="Garamond" panose="02020404030301010803" pitchFamily="18" charset="0"/>
                      </a:endParaRPr>
                    </a:p>
                  </a:txBody>
                  <a:tcPr marL="9525" marR="9525" marT="9525" marB="0"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2014</a:t>
                      </a:r>
                      <a:endParaRPr lang="it-IT" sz="1400" b="0" i="0" u="none" strike="noStrike" dirty="0">
                        <a:solidFill>
                          <a:schemeClr val="tx1"/>
                        </a:solidFill>
                        <a:effectLst/>
                        <a:latin typeface="Garamond" panose="02020404030301010803" pitchFamily="18" charset="0"/>
                      </a:endParaRPr>
                    </a:p>
                  </a:txBody>
                  <a:tcPr marL="9525" marR="9525" marT="9525" marB="0"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2015</a:t>
                      </a:r>
                      <a:endParaRPr lang="it-IT" sz="1400" b="0" i="0" u="none" strike="noStrike" dirty="0">
                        <a:solidFill>
                          <a:schemeClr val="tx1"/>
                        </a:solidFill>
                        <a:effectLst/>
                        <a:latin typeface="Garamond" panose="02020404030301010803" pitchFamily="18" charset="0"/>
                      </a:endParaRPr>
                    </a:p>
                  </a:txBody>
                  <a:tcPr marL="9525" marR="9525" marT="9525" marB="0"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2016</a:t>
                      </a:r>
                      <a:endParaRPr lang="it-IT" sz="1400" b="0" i="0" u="none" strike="noStrike" dirty="0">
                        <a:solidFill>
                          <a:schemeClr val="tx1"/>
                        </a:solidFill>
                        <a:effectLst/>
                        <a:latin typeface="Garamond" panose="02020404030301010803" pitchFamily="18" charset="0"/>
                      </a:endParaRPr>
                    </a:p>
                  </a:txBody>
                  <a:tcPr marL="9525" marR="9525" marT="9525" marB="0"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2017</a:t>
                      </a:r>
                      <a:endParaRPr lang="it-IT" sz="1400" b="0" i="0" u="none" strike="noStrike" dirty="0">
                        <a:solidFill>
                          <a:schemeClr val="tx1"/>
                        </a:solidFill>
                        <a:effectLst/>
                        <a:latin typeface="Garamond" panose="02020404030301010803" pitchFamily="18" charset="0"/>
                      </a:endParaRPr>
                    </a:p>
                  </a:txBody>
                  <a:tcPr marL="9525" marR="9525" marT="9525" marB="0"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73286590"/>
                  </a:ext>
                </a:extLst>
              </a:tr>
              <a:tr h="252000">
                <a:tc>
                  <a:txBody>
                    <a:bodyPr/>
                    <a:lstStyle/>
                    <a:p>
                      <a:pPr algn="l" fontAlgn="b"/>
                      <a:r>
                        <a:rPr lang="it-IT" sz="1400" u="none" strike="noStrike" dirty="0">
                          <a:solidFill>
                            <a:schemeClr val="tx1"/>
                          </a:solidFill>
                          <a:effectLst/>
                          <a:latin typeface="Garamond" panose="02020404030301010803" pitchFamily="18" charset="0"/>
                        </a:rPr>
                        <a:t>Pil in milioni di euro</a:t>
                      </a:r>
                      <a:endParaRPr lang="it-IT" sz="1400" b="0" i="0" u="none" strike="noStrike" dirty="0">
                        <a:solidFill>
                          <a:schemeClr val="tx1"/>
                        </a:solidFill>
                        <a:effectLst/>
                        <a:latin typeface="Garamond" panose="02020404030301010803" pitchFamily="18" charset="0"/>
                      </a:endParaRPr>
                    </a:p>
                  </a:txBody>
                  <a:tcPr marL="9525" marR="9525" marT="9525" marB="0" anchor="b">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134.819</a:t>
                      </a:r>
                      <a:endParaRPr lang="it-IT" sz="1400" b="0" i="0" u="none" strike="noStrike" dirty="0">
                        <a:solidFill>
                          <a:schemeClr val="tx1"/>
                        </a:solidFill>
                        <a:effectLst/>
                        <a:latin typeface="Garamond" panose="02020404030301010803" pitchFamily="18" charset="0"/>
                      </a:endParaRPr>
                    </a:p>
                  </a:txBody>
                  <a:tcPr marL="9525" marR="9525" marT="9525" marB="0" anchor="ctr" anchorCtr="1">
                    <a:lnT w="6350" cap="flat" cmpd="sng" algn="ctr">
                      <a:solidFill>
                        <a:schemeClr val="bg1">
                          <a:lumMod val="50000"/>
                        </a:schemeClr>
                      </a:solidFill>
                      <a:prstDash val="solid"/>
                      <a:round/>
                      <a:headEnd type="none" w="med" len="med"/>
                      <a:tailEnd type="none" w="med" len="med"/>
                    </a:lnT>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132.033</a:t>
                      </a:r>
                      <a:endParaRPr lang="it-IT" sz="1400" b="0" i="0" u="none" strike="noStrike" dirty="0">
                        <a:solidFill>
                          <a:schemeClr val="tx1"/>
                        </a:solidFill>
                        <a:effectLst/>
                        <a:latin typeface="Garamond" panose="02020404030301010803" pitchFamily="18" charset="0"/>
                      </a:endParaRPr>
                    </a:p>
                  </a:txBody>
                  <a:tcPr marL="9525" marR="9525" marT="9525" marB="0" anchor="ctr" anchorCtr="1">
                    <a:lnT w="6350" cap="flat" cmpd="sng" algn="ctr">
                      <a:solidFill>
                        <a:schemeClr val="bg1">
                          <a:lumMod val="50000"/>
                        </a:schemeClr>
                      </a:solidFill>
                      <a:prstDash val="solid"/>
                      <a:round/>
                      <a:headEnd type="none" w="med" len="med"/>
                      <a:tailEnd type="none" w="med" len="med"/>
                    </a:lnT>
                    <a:solidFill>
                      <a:schemeClr val="bg1"/>
                    </a:solidFill>
                  </a:tcPr>
                </a:tc>
                <a:tc>
                  <a:txBody>
                    <a:bodyPr/>
                    <a:lstStyle/>
                    <a:p>
                      <a:pPr algn="ctr" fontAlgn="b"/>
                      <a:r>
                        <a:rPr lang="it-IT" sz="1400" b="0" u="none" strike="noStrike">
                          <a:solidFill>
                            <a:schemeClr val="tx1"/>
                          </a:solidFill>
                          <a:effectLst/>
                          <a:latin typeface="Garamond" panose="02020404030301010803" pitchFamily="18" charset="0"/>
                        </a:rPr>
                        <a:t>120.921</a:t>
                      </a:r>
                      <a:endParaRPr lang="it-IT" sz="1400" b="0" i="0" u="none" strike="noStrike">
                        <a:solidFill>
                          <a:schemeClr val="tx1"/>
                        </a:solidFill>
                        <a:effectLst/>
                        <a:latin typeface="Garamond" panose="02020404030301010803" pitchFamily="18" charset="0"/>
                      </a:endParaRPr>
                    </a:p>
                  </a:txBody>
                  <a:tcPr marL="9525" marR="9525" marT="9525" marB="0" anchor="ctr" anchorCtr="1">
                    <a:lnT w="6350" cap="flat" cmpd="sng" algn="ctr">
                      <a:solidFill>
                        <a:schemeClr val="bg1">
                          <a:lumMod val="50000"/>
                        </a:schemeClr>
                      </a:solidFill>
                      <a:prstDash val="solid"/>
                      <a:round/>
                      <a:headEnd type="none" w="med" len="med"/>
                      <a:tailEnd type="none" w="med" len="med"/>
                    </a:lnT>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125.299</a:t>
                      </a:r>
                      <a:endParaRPr lang="it-IT" sz="1400" b="0" i="0" u="none" strike="noStrike" dirty="0">
                        <a:solidFill>
                          <a:schemeClr val="tx1"/>
                        </a:solidFill>
                        <a:effectLst/>
                        <a:latin typeface="Garamond" panose="02020404030301010803" pitchFamily="18" charset="0"/>
                      </a:endParaRPr>
                    </a:p>
                  </a:txBody>
                  <a:tcPr marL="9525" marR="9525" marT="9525" marB="0" anchor="ctr" anchorCtr="1">
                    <a:lnT w="6350" cap="flat" cmpd="sng" algn="ctr">
                      <a:solidFill>
                        <a:schemeClr val="bg1">
                          <a:lumMod val="50000"/>
                        </a:schemeClr>
                      </a:solidFill>
                      <a:prstDash val="solid"/>
                      <a:round/>
                      <a:headEnd type="none" w="med" len="med"/>
                      <a:tailEnd type="none" w="med" len="med"/>
                    </a:lnT>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126.473</a:t>
                      </a:r>
                      <a:endParaRPr lang="it-IT" sz="1400" b="0" i="0" u="none" strike="noStrike" dirty="0">
                        <a:solidFill>
                          <a:schemeClr val="tx1"/>
                        </a:solidFill>
                        <a:effectLst/>
                        <a:latin typeface="Garamond" panose="02020404030301010803" pitchFamily="18" charset="0"/>
                      </a:endParaRPr>
                    </a:p>
                  </a:txBody>
                  <a:tcPr marL="9525" marR="9525" marT="9525" marB="0" anchor="ctr" anchorCtr="1">
                    <a:lnT w="6350" cap="flat" cmpd="sng" algn="ctr">
                      <a:solidFill>
                        <a:schemeClr val="bg1">
                          <a:lumMod val="50000"/>
                        </a:schemeClr>
                      </a:solidFill>
                      <a:prstDash val="solid"/>
                      <a:round/>
                      <a:headEnd type="none" w="med" len="med"/>
                      <a:tailEnd type="none" w="med" len="med"/>
                    </a:lnT>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120.724</a:t>
                      </a:r>
                      <a:endParaRPr lang="it-IT" sz="1400" b="0" i="0" u="none" strike="noStrike" dirty="0">
                        <a:solidFill>
                          <a:schemeClr val="tx1"/>
                        </a:solidFill>
                        <a:effectLst/>
                        <a:latin typeface="Garamond" panose="02020404030301010803" pitchFamily="18" charset="0"/>
                      </a:endParaRPr>
                    </a:p>
                  </a:txBody>
                  <a:tcPr marL="9525" marR="9525" marT="9525" marB="0" anchor="ctr" anchorCtr="1">
                    <a:lnT w="6350" cap="flat" cmpd="sng" algn="ctr">
                      <a:solidFill>
                        <a:schemeClr val="bg1">
                          <a:lumMod val="50000"/>
                        </a:schemeClr>
                      </a:solidFill>
                      <a:prstDash val="solid"/>
                      <a:round/>
                      <a:headEnd type="none" w="med" len="med"/>
                      <a:tailEnd type="none" w="med" len="med"/>
                    </a:lnT>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120.636</a:t>
                      </a:r>
                      <a:endParaRPr lang="it-IT" sz="1400" b="0" i="0" u="none" strike="noStrike" dirty="0">
                        <a:solidFill>
                          <a:schemeClr val="tx1"/>
                        </a:solidFill>
                        <a:effectLst/>
                        <a:latin typeface="Garamond" panose="02020404030301010803" pitchFamily="18" charset="0"/>
                      </a:endParaRPr>
                    </a:p>
                  </a:txBody>
                  <a:tcPr marL="9525" marR="9525" marT="9525" marB="0" anchor="ctr" anchorCtr="1">
                    <a:lnT w="6350" cap="flat" cmpd="sng" algn="ctr">
                      <a:solidFill>
                        <a:schemeClr val="bg1">
                          <a:lumMod val="50000"/>
                        </a:schemeClr>
                      </a:solidFill>
                      <a:prstDash val="solid"/>
                      <a:round/>
                      <a:headEnd type="none" w="med" len="med"/>
                      <a:tailEnd type="none" w="med" len="med"/>
                    </a:lnT>
                    <a:solidFill>
                      <a:schemeClr val="bg1"/>
                    </a:solidFill>
                  </a:tcPr>
                </a:tc>
                <a:tc>
                  <a:txBody>
                    <a:bodyPr/>
                    <a:lstStyle/>
                    <a:p>
                      <a:pPr algn="ctr" fontAlgn="b"/>
                      <a:r>
                        <a:rPr lang="it-IT" sz="1400" b="0" u="none" strike="noStrike">
                          <a:solidFill>
                            <a:schemeClr val="tx1"/>
                          </a:solidFill>
                          <a:effectLst/>
                          <a:latin typeface="Garamond" panose="02020404030301010803" pitchFamily="18" charset="0"/>
                        </a:rPr>
                        <a:t>119.587</a:t>
                      </a:r>
                      <a:endParaRPr lang="it-IT" sz="1400" b="0" i="0" u="none" strike="noStrike">
                        <a:solidFill>
                          <a:schemeClr val="tx1"/>
                        </a:solidFill>
                        <a:effectLst/>
                        <a:latin typeface="Garamond" panose="02020404030301010803" pitchFamily="18" charset="0"/>
                      </a:endParaRPr>
                    </a:p>
                  </a:txBody>
                  <a:tcPr marL="9525" marR="9525" marT="9525" marB="0" anchor="ctr" anchorCtr="1">
                    <a:lnT w="6350" cap="flat" cmpd="sng" algn="ctr">
                      <a:solidFill>
                        <a:schemeClr val="bg1">
                          <a:lumMod val="50000"/>
                        </a:schemeClr>
                      </a:solidFill>
                      <a:prstDash val="solid"/>
                      <a:round/>
                      <a:headEnd type="none" w="med" len="med"/>
                      <a:tailEnd type="none" w="med" len="med"/>
                    </a:lnT>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120.849</a:t>
                      </a:r>
                      <a:endParaRPr lang="it-IT" sz="1400" b="0" i="0" u="none" strike="noStrike" dirty="0">
                        <a:solidFill>
                          <a:schemeClr val="tx1"/>
                        </a:solidFill>
                        <a:effectLst/>
                        <a:latin typeface="Garamond" panose="02020404030301010803" pitchFamily="18" charset="0"/>
                      </a:endParaRPr>
                    </a:p>
                  </a:txBody>
                  <a:tcPr marL="9525" marR="9525" marT="9525" marB="0" anchor="ctr" anchorCtr="1">
                    <a:lnT w="6350" cap="flat" cmpd="sng" algn="ctr">
                      <a:solidFill>
                        <a:schemeClr val="bg1">
                          <a:lumMod val="50000"/>
                        </a:schemeClr>
                      </a:solidFill>
                      <a:prstDash val="solid"/>
                      <a:round/>
                      <a:headEnd type="none" w="med" len="med"/>
                      <a:tailEnd type="none" w="med" len="med"/>
                    </a:lnT>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122.374</a:t>
                      </a:r>
                      <a:endParaRPr lang="it-IT" sz="1400" b="0" i="0" u="none" strike="noStrike" dirty="0">
                        <a:solidFill>
                          <a:schemeClr val="tx1"/>
                        </a:solidFill>
                        <a:effectLst/>
                        <a:latin typeface="Garamond" panose="02020404030301010803" pitchFamily="18" charset="0"/>
                      </a:endParaRPr>
                    </a:p>
                  </a:txBody>
                  <a:tcPr marL="9525" marR="9525" marT="9525" marB="0" anchor="ctr" anchorCtr="1">
                    <a:lnT w="6350" cap="flat" cmpd="sng" algn="ctr">
                      <a:solidFill>
                        <a:schemeClr val="bg1">
                          <a:lumMod val="50000"/>
                        </a:schemeClr>
                      </a:solidFill>
                      <a:prstDash val="solid"/>
                      <a:round/>
                      <a:headEnd type="none" w="med" len="med"/>
                      <a:tailEnd type="none" w="med" len="med"/>
                    </a:lnT>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123.372</a:t>
                      </a:r>
                      <a:endParaRPr lang="it-IT" sz="1400" b="0" i="0" u="none" strike="noStrike" dirty="0">
                        <a:solidFill>
                          <a:schemeClr val="tx1"/>
                        </a:solidFill>
                        <a:effectLst/>
                        <a:latin typeface="Garamond" panose="02020404030301010803" pitchFamily="18" charset="0"/>
                      </a:endParaRPr>
                    </a:p>
                  </a:txBody>
                  <a:tcPr marL="9525" marR="9525" marT="9525" marB="0" anchor="ctr" anchorCtr="1">
                    <a:lnT w="6350" cap="flat" cmpd="sng" algn="ctr">
                      <a:solidFill>
                        <a:schemeClr val="bg1">
                          <a:lumMod val="50000"/>
                        </a:schemeClr>
                      </a:solidFill>
                      <a:prstDash val="solid"/>
                      <a:round/>
                      <a:headEnd type="none" w="med" len="med"/>
                      <a:tailEnd type="none" w="med" len="med"/>
                    </a:lnT>
                    <a:solidFill>
                      <a:schemeClr val="bg1"/>
                    </a:solidFill>
                  </a:tcPr>
                </a:tc>
                <a:extLst>
                  <a:ext uri="{0D108BD9-81ED-4DB2-BD59-A6C34878D82A}">
                    <a16:rowId xmlns:a16="http://schemas.microsoft.com/office/drawing/2014/main" val="461302661"/>
                  </a:ext>
                </a:extLst>
              </a:tr>
              <a:tr h="252000">
                <a:tc>
                  <a:txBody>
                    <a:bodyPr/>
                    <a:lstStyle/>
                    <a:p>
                      <a:pPr algn="l" fontAlgn="b"/>
                      <a:r>
                        <a:rPr lang="it-IT" sz="1400" u="none" strike="noStrike" dirty="0">
                          <a:solidFill>
                            <a:schemeClr val="tx1"/>
                          </a:solidFill>
                          <a:effectLst/>
                          <a:latin typeface="Garamond" panose="02020404030301010803" pitchFamily="18" charset="0"/>
                        </a:rPr>
                        <a:t>Variazione rispetto all'anno precedente</a:t>
                      </a:r>
                      <a:endParaRPr lang="it-IT" sz="1400" b="0" i="0" u="none" strike="noStrike" dirty="0">
                        <a:solidFill>
                          <a:schemeClr val="tx1"/>
                        </a:solidFill>
                        <a:effectLst/>
                        <a:latin typeface="Garamond" panose="02020404030301010803" pitchFamily="18" charset="0"/>
                      </a:endParaRPr>
                    </a:p>
                  </a:txBody>
                  <a:tcPr marL="9525" marR="9525" marT="9525" marB="0" anchor="b">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+0,8%</a:t>
                      </a:r>
                      <a:endParaRPr lang="it-IT" sz="1400" b="0" i="0" u="none" strike="noStrike" dirty="0">
                        <a:solidFill>
                          <a:schemeClr val="tx1"/>
                        </a:solidFill>
                        <a:effectLst/>
                        <a:latin typeface="Garamond" panose="02020404030301010803" pitchFamily="18" charset="0"/>
                      </a:endParaRPr>
                    </a:p>
                  </a:txBody>
                  <a:tcPr marL="9525" marR="9525" marT="9525" marB="0" anchor="ctr" anchorCtr="1">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-2,1%</a:t>
                      </a:r>
                      <a:endParaRPr lang="it-IT" sz="1400" b="0" i="0" u="none" strike="noStrike" dirty="0">
                        <a:solidFill>
                          <a:schemeClr val="tx1"/>
                        </a:solidFill>
                        <a:effectLst/>
                        <a:latin typeface="Garamond" panose="02020404030301010803" pitchFamily="18" charset="0"/>
                      </a:endParaRPr>
                    </a:p>
                  </a:txBody>
                  <a:tcPr marL="9525" marR="9525" marT="9525" marB="0" anchor="ctr" anchorCtr="1">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-8,4%</a:t>
                      </a:r>
                      <a:endParaRPr lang="it-IT" sz="1400" b="0" i="0" u="none" strike="noStrike" dirty="0">
                        <a:solidFill>
                          <a:schemeClr val="tx1"/>
                        </a:solidFill>
                        <a:effectLst/>
                        <a:latin typeface="Garamond" panose="02020404030301010803" pitchFamily="18" charset="0"/>
                      </a:endParaRPr>
                    </a:p>
                  </a:txBody>
                  <a:tcPr marL="9525" marR="9525" marT="9525" marB="0" anchor="ctr" anchorCtr="1">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+3,6%</a:t>
                      </a:r>
                      <a:endParaRPr lang="it-IT" sz="1400" b="0" i="0" u="none" strike="noStrike" dirty="0">
                        <a:solidFill>
                          <a:schemeClr val="tx1"/>
                        </a:solidFill>
                        <a:effectLst/>
                        <a:latin typeface="Garamond" panose="02020404030301010803" pitchFamily="18" charset="0"/>
                      </a:endParaRPr>
                    </a:p>
                  </a:txBody>
                  <a:tcPr marL="9525" marR="9525" marT="9525" marB="0" anchor="ctr" anchorCtr="1">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+0,9%</a:t>
                      </a:r>
                      <a:endParaRPr lang="it-IT" sz="1400" b="0" i="0" u="none" strike="noStrike" dirty="0">
                        <a:solidFill>
                          <a:schemeClr val="tx1"/>
                        </a:solidFill>
                        <a:effectLst/>
                        <a:latin typeface="Garamond" panose="02020404030301010803" pitchFamily="18" charset="0"/>
                      </a:endParaRPr>
                    </a:p>
                  </a:txBody>
                  <a:tcPr marL="9525" marR="9525" marT="9525" marB="0" anchor="ctr" anchorCtr="1">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-4,5%</a:t>
                      </a:r>
                      <a:endParaRPr lang="it-IT" sz="1400" b="0" i="0" u="none" strike="noStrike" dirty="0">
                        <a:solidFill>
                          <a:schemeClr val="tx1"/>
                        </a:solidFill>
                        <a:effectLst/>
                        <a:latin typeface="Garamond" panose="02020404030301010803" pitchFamily="18" charset="0"/>
                      </a:endParaRPr>
                    </a:p>
                  </a:txBody>
                  <a:tcPr marL="9525" marR="9525" marT="9525" marB="0" anchor="ctr" anchorCtr="1">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-0,1%</a:t>
                      </a:r>
                      <a:endParaRPr lang="it-IT" sz="1400" b="0" i="0" u="none" strike="noStrike" dirty="0">
                        <a:solidFill>
                          <a:schemeClr val="tx1"/>
                        </a:solidFill>
                        <a:effectLst/>
                        <a:latin typeface="Garamond" panose="02020404030301010803" pitchFamily="18" charset="0"/>
                      </a:endParaRPr>
                    </a:p>
                  </a:txBody>
                  <a:tcPr marL="9525" marR="9525" marT="9525" marB="0" anchor="ctr" anchorCtr="1">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-0,9%</a:t>
                      </a:r>
                      <a:endParaRPr lang="it-IT" sz="1400" b="0" i="0" u="none" strike="noStrike" dirty="0">
                        <a:solidFill>
                          <a:schemeClr val="tx1"/>
                        </a:solidFill>
                        <a:effectLst/>
                        <a:latin typeface="Garamond" panose="02020404030301010803" pitchFamily="18" charset="0"/>
                      </a:endParaRPr>
                    </a:p>
                  </a:txBody>
                  <a:tcPr marL="9525" marR="9525" marT="9525" marB="0" anchor="ctr" anchorCtr="1">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+1,1%</a:t>
                      </a:r>
                      <a:endParaRPr lang="it-IT" sz="1400" b="0" i="0" u="none" strike="noStrike" dirty="0">
                        <a:solidFill>
                          <a:schemeClr val="tx1"/>
                        </a:solidFill>
                        <a:effectLst/>
                        <a:latin typeface="Garamond" panose="02020404030301010803" pitchFamily="18" charset="0"/>
                      </a:endParaRPr>
                    </a:p>
                  </a:txBody>
                  <a:tcPr marL="9525" marR="9525" marT="9525" marB="0" anchor="ctr" anchorCtr="1">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+1,3%</a:t>
                      </a:r>
                      <a:endParaRPr lang="it-IT" sz="1400" b="0" i="0" u="none" strike="noStrike" dirty="0">
                        <a:solidFill>
                          <a:schemeClr val="tx1"/>
                        </a:solidFill>
                        <a:effectLst/>
                        <a:latin typeface="Garamond" panose="02020404030301010803" pitchFamily="18" charset="0"/>
                      </a:endParaRPr>
                    </a:p>
                  </a:txBody>
                  <a:tcPr marL="9525" marR="9525" marT="9525" marB="0" anchor="ctr" anchorCtr="1">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+1,1%</a:t>
                      </a:r>
                      <a:endParaRPr lang="it-IT" sz="1400" b="0" i="0" u="none" strike="noStrike" dirty="0">
                        <a:solidFill>
                          <a:schemeClr val="tx1"/>
                        </a:solidFill>
                        <a:effectLst/>
                        <a:latin typeface="Garamond" panose="02020404030301010803" pitchFamily="18" charset="0"/>
                      </a:endParaRPr>
                    </a:p>
                  </a:txBody>
                  <a:tcPr marL="9525" marR="9525" marT="9525" marB="0" anchor="ctr" anchorCtr="1">
                    <a:solidFill>
                      <a:schemeClr val="bg1"/>
                    </a:solidFill>
                  </a:tcPr>
                </a:tc>
                <a:extLst>
                  <a:ext uri="{0D108BD9-81ED-4DB2-BD59-A6C34878D82A}">
                    <a16:rowId xmlns:a16="http://schemas.microsoft.com/office/drawing/2014/main" val="134303737"/>
                  </a:ext>
                </a:extLst>
              </a:tr>
              <a:tr h="252000">
                <a:tc>
                  <a:txBody>
                    <a:bodyPr/>
                    <a:lstStyle/>
                    <a:p>
                      <a:pPr algn="l" fontAlgn="b"/>
                      <a:r>
                        <a:rPr lang="it-IT" sz="1400" u="none" strike="noStrike" dirty="0">
                          <a:solidFill>
                            <a:schemeClr val="tx1"/>
                          </a:solidFill>
                          <a:effectLst/>
                          <a:latin typeface="Garamond" panose="02020404030301010803" pitchFamily="18" charset="0"/>
                        </a:rPr>
                        <a:t>Pil pro capite</a:t>
                      </a:r>
                      <a:endParaRPr lang="it-IT" sz="1400" b="0" i="0" u="none" strike="noStrike" dirty="0">
                        <a:solidFill>
                          <a:schemeClr val="tx1"/>
                        </a:solidFill>
                        <a:effectLst/>
                        <a:latin typeface="Garamond" panose="02020404030301010803" pitchFamily="18" charset="0"/>
                      </a:endParaRPr>
                    </a:p>
                  </a:txBody>
                  <a:tcPr marL="9525" marR="9525" marT="9525" marB="0" anchor="b">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31.290</a:t>
                      </a:r>
                      <a:endParaRPr lang="it-IT" sz="1400" b="0" i="0" u="none" strike="noStrike" dirty="0">
                        <a:solidFill>
                          <a:schemeClr val="tx1"/>
                        </a:solidFill>
                        <a:effectLst/>
                        <a:latin typeface="Garamond" panose="02020404030301010803" pitchFamily="18" charset="0"/>
                      </a:endParaRPr>
                    </a:p>
                  </a:txBody>
                  <a:tcPr marL="9525" marR="9525" marT="9525" marB="0" anchor="ctr" anchorCtr="1">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30.393</a:t>
                      </a:r>
                      <a:endParaRPr lang="it-IT" sz="1400" b="0" i="0" u="none" strike="noStrike" dirty="0">
                        <a:solidFill>
                          <a:schemeClr val="tx1"/>
                        </a:solidFill>
                        <a:effectLst/>
                        <a:latin typeface="Garamond" panose="02020404030301010803" pitchFamily="18" charset="0"/>
                      </a:endParaRPr>
                    </a:p>
                  </a:txBody>
                  <a:tcPr marL="9525" marR="9525" marT="9525" marB="0" anchor="ctr" anchorCtr="1">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27.739</a:t>
                      </a:r>
                      <a:endParaRPr lang="it-IT" sz="1400" b="0" i="0" u="none" strike="noStrike" dirty="0">
                        <a:solidFill>
                          <a:schemeClr val="tx1"/>
                        </a:solidFill>
                        <a:effectLst/>
                        <a:latin typeface="Garamond" panose="02020404030301010803" pitchFamily="18" charset="0"/>
                      </a:endParaRPr>
                    </a:p>
                  </a:txBody>
                  <a:tcPr marL="9525" marR="9525" marT="9525" marB="0" anchor="ctr" anchorCtr="1">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28.717</a:t>
                      </a:r>
                      <a:endParaRPr lang="it-IT" sz="1400" b="0" i="0" u="none" strike="noStrike" dirty="0">
                        <a:solidFill>
                          <a:schemeClr val="tx1"/>
                        </a:solidFill>
                        <a:effectLst/>
                        <a:latin typeface="Garamond" panose="02020404030301010803" pitchFamily="18" charset="0"/>
                      </a:endParaRPr>
                    </a:p>
                  </a:txBody>
                  <a:tcPr marL="9525" marR="9525" marT="9525" marB="0" anchor="ctr" anchorCtr="1">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29.001</a:t>
                      </a:r>
                      <a:endParaRPr lang="it-IT" sz="1400" b="0" i="0" u="none" strike="noStrike" dirty="0">
                        <a:solidFill>
                          <a:schemeClr val="tx1"/>
                        </a:solidFill>
                        <a:effectLst/>
                        <a:latin typeface="Garamond" panose="02020404030301010803" pitchFamily="18" charset="0"/>
                      </a:endParaRPr>
                    </a:p>
                  </a:txBody>
                  <a:tcPr marL="9525" marR="9525" marT="9525" marB="0" anchor="ctr" anchorCtr="1">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27.652</a:t>
                      </a:r>
                      <a:endParaRPr lang="it-IT" sz="1400" b="0" i="0" u="none" strike="noStrike" dirty="0">
                        <a:solidFill>
                          <a:schemeClr val="tx1"/>
                        </a:solidFill>
                        <a:effectLst/>
                        <a:latin typeface="Garamond" panose="02020404030301010803" pitchFamily="18" charset="0"/>
                      </a:endParaRPr>
                    </a:p>
                  </a:txBody>
                  <a:tcPr marL="9525" marR="9525" marT="9525" marB="0" anchor="ctr" anchorCtr="1">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27.383</a:t>
                      </a:r>
                      <a:endParaRPr lang="it-IT" sz="1400" b="0" i="0" u="none" strike="noStrike" dirty="0">
                        <a:solidFill>
                          <a:schemeClr val="tx1"/>
                        </a:solidFill>
                        <a:effectLst/>
                        <a:latin typeface="Garamond" panose="02020404030301010803" pitchFamily="18" charset="0"/>
                      </a:endParaRPr>
                    </a:p>
                  </a:txBody>
                  <a:tcPr marL="9525" marR="9525" marT="9525" marB="0" anchor="ctr" anchorCtr="1">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26.991</a:t>
                      </a:r>
                      <a:endParaRPr lang="it-IT" sz="1400" b="0" i="0" u="none" strike="noStrike" dirty="0">
                        <a:solidFill>
                          <a:schemeClr val="tx1"/>
                        </a:solidFill>
                        <a:effectLst/>
                        <a:latin typeface="Garamond" panose="02020404030301010803" pitchFamily="18" charset="0"/>
                      </a:endParaRPr>
                    </a:p>
                  </a:txBody>
                  <a:tcPr marL="9525" marR="9525" marT="9525" marB="0" anchor="ctr" anchorCtr="1">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27.376</a:t>
                      </a:r>
                      <a:endParaRPr lang="it-IT" sz="1400" b="0" i="0" u="none" strike="noStrike" dirty="0">
                        <a:solidFill>
                          <a:schemeClr val="tx1"/>
                        </a:solidFill>
                        <a:effectLst/>
                        <a:latin typeface="Garamond" panose="02020404030301010803" pitchFamily="18" charset="0"/>
                      </a:endParaRPr>
                    </a:p>
                  </a:txBody>
                  <a:tcPr marL="9525" marR="9525" marT="9525" marB="0" anchor="ctr" anchorCtr="1">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27.822</a:t>
                      </a:r>
                      <a:endParaRPr lang="it-IT" sz="1400" b="0" i="0" u="none" strike="noStrike" dirty="0">
                        <a:solidFill>
                          <a:schemeClr val="tx1"/>
                        </a:solidFill>
                        <a:effectLst/>
                        <a:latin typeface="Garamond" panose="02020404030301010803" pitchFamily="18" charset="0"/>
                      </a:endParaRPr>
                    </a:p>
                  </a:txBody>
                  <a:tcPr marL="9525" marR="9525" marT="9525" marB="0" anchor="ctr" anchorCtr="1">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28.222</a:t>
                      </a:r>
                      <a:endParaRPr lang="it-IT" sz="1400" b="0" i="0" u="none" strike="noStrike" dirty="0">
                        <a:solidFill>
                          <a:schemeClr val="tx1"/>
                        </a:solidFill>
                        <a:effectLst/>
                        <a:latin typeface="Garamond" panose="02020404030301010803" pitchFamily="18" charset="0"/>
                      </a:endParaRPr>
                    </a:p>
                  </a:txBody>
                  <a:tcPr marL="9525" marR="9525" marT="9525" marB="0" anchor="ctr" anchorCtr="1">
                    <a:solidFill>
                      <a:schemeClr val="bg1"/>
                    </a:solidFill>
                  </a:tcPr>
                </a:tc>
                <a:extLst>
                  <a:ext uri="{0D108BD9-81ED-4DB2-BD59-A6C34878D82A}">
                    <a16:rowId xmlns:a16="http://schemas.microsoft.com/office/drawing/2014/main" val="2430307834"/>
                  </a:ext>
                </a:extLst>
              </a:tr>
              <a:tr h="252000">
                <a:tc>
                  <a:txBody>
                    <a:bodyPr/>
                    <a:lstStyle/>
                    <a:p>
                      <a:pPr algn="l" fontAlgn="b"/>
                      <a:r>
                        <a:rPr lang="it-IT" sz="1400" u="none" strike="noStrike" dirty="0">
                          <a:solidFill>
                            <a:schemeClr val="tx1"/>
                          </a:solidFill>
                          <a:effectLst/>
                          <a:latin typeface="Garamond" panose="02020404030301010803" pitchFamily="18" charset="0"/>
                        </a:rPr>
                        <a:t>Variazione rispetto all'anno precedente</a:t>
                      </a:r>
                      <a:endParaRPr lang="it-IT" sz="1400" b="0" i="0" u="none" strike="noStrike" dirty="0">
                        <a:solidFill>
                          <a:schemeClr val="tx1"/>
                        </a:solidFill>
                        <a:effectLst/>
                        <a:latin typeface="Garamond" panose="02020404030301010803" pitchFamily="18" charset="0"/>
                      </a:endParaRPr>
                    </a:p>
                  </a:txBody>
                  <a:tcPr marL="9525" marR="9525" marT="9525" marB="0" anchor="b">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+0,2%</a:t>
                      </a:r>
                      <a:endParaRPr lang="it-IT" sz="1400" b="0" i="0" u="none" strike="noStrike" dirty="0">
                        <a:solidFill>
                          <a:schemeClr val="tx1"/>
                        </a:solidFill>
                        <a:effectLst/>
                        <a:latin typeface="Garamond" panose="02020404030301010803" pitchFamily="18" charset="0"/>
                      </a:endParaRPr>
                    </a:p>
                  </a:txBody>
                  <a:tcPr marL="9525" marR="9525" marT="9525" marB="0" anchor="ctr" anchorCtr="1">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-2,9%</a:t>
                      </a:r>
                      <a:endParaRPr lang="it-IT" sz="1400" b="0" i="0" u="none" strike="noStrike" dirty="0">
                        <a:solidFill>
                          <a:schemeClr val="tx1"/>
                        </a:solidFill>
                        <a:effectLst/>
                        <a:latin typeface="Garamond" panose="02020404030301010803" pitchFamily="18" charset="0"/>
                      </a:endParaRPr>
                    </a:p>
                  </a:txBody>
                  <a:tcPr marL="9525" marR="9525" marT="9525" marB="0" anchor="ctr" anchorCtr="1">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-8,7%</a:t>
                      </a:r>
                      <a:endParaRPr lang="it-IT" sz="1400" b="0" i="0" u="none" strike="noStrike" dirty="0">
                        <a:solidFill>
                          <a:schemeClr val="tx1"/>
                        </a:solidFill>
                        <a:effectLst/>
                        <a:latin typeface="Garamond" panose="02020404030301010803" pitchFamily="18" charset="0"/>
                      </a:endParaRPr>
                    </a:p>
                  </a:txBody>
                  <a:tcPr marL="9525" marR="9525" marT="9525" marB="0" anchor="ctr" anchorCtr="1">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+3,5%</a:t>
                      </a:r>
                      <a:endParaRPr lang="it-IT" sz="1400" b="0" i="0" u="none" strike="noStrike" dirty="0">
                        <a:solidFill>
                          <a:schemeClr val="tx1"/>
                        </a:solidFill>
                        <a:effectLst/>
                        <a:latin typeface="Garamond" panose="02020404030301010803" pitchFamily="18" charset="0"/>
                      </a:endParaRPr>
                    </a:p>
                  </a:txBody>
                  <a:tcPr marL="9525" marR="9525" marT="9525" marB="0" anchor="ctr" anchorCtr="1">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+1,0%</a:t>
                      </a:r>
                      <a:endParaRPr lang="it-IT" sz="1400" b="0" i="0" u="none" strike="noStrike" dirty="0">
                        <a:solidFill>
                          <a:schemeClr val="tx1"/>
                        </a:solidFill>
                        <a:effectLst/>
                        <a:latin typeface="Garamond" panose="02020404030301010803" pitchFamily="18" charset="0"/>
                      </a:endParaRPr>
                    </a:p>
                  </a:txBody>
                  <a:tcPr marL="9525" marR="9525" marT="9525" marB="0" anchor="ctr" anchorCtr="1">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-4,7%</a:t>
                      </a:r>
                      <a:endParaRPr lang="it-IT" sz="1400" b="0" i="0" u="none" strike="noStrike" dirty="0">
                        <a:solidFill>
                          <a:schemeClr val="tx1"/>
                        </a:solidFill>
                        <a:effectLst/>
                        <a:latin typeface="Garamond" panose="02020404030301010803" pitchFamily="18" charset="0"/>
                      </a:endParaRPr>
                    </a:p>
                  </a:txBody>
                  <a:tcPr marL="9525" marR="9525" marT="9525" marB="0" anchor="ctr" anchorCtr="1">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-1,0%</a:t>
                      </a:r>
                      <a:endParaRPr lang="it-IT" sz="1400" b="0" i="0" u="none" strike="noStrike" dirty="0">
                        <a:solidFill>
                          <a:schemeClr val="tx1"/>
                        </a:solidFill>
                        <a:effectLst/>
                        <a:latin typeface="Garamond" panose="02020404030301010803" pitchFamily="18" charset="0"/>
                      </a:endParaRPr>
                    </a:p>
                  </a:txBody>
                  <a:tcPr marL="9525" marR="9525" marT="9525" marB="0" anchor="ctr" anchorCtr="1">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-1,4%</a:t>
                      </a:r>
                      <a:endParaRPr lang="it-IT" sz="1400" b="0" i="0" u="none" strike="noStrike" dirty="0">
                        <a:solidFill>
                          <a:schemeClr val="tx1"/>
                        </a:solidFill>
                        <a:effectLst/>
                        <a:latin typeface="Garamond" panose="02020404030301010803" pitchFamily="18" charset="0"/>
                      </a:endParaRPr>
                    </a:p>
                  </a:txBody>
                  <a:tcPr marL="9525" marR="9525" marT="9525" marB="0" anchor="ctr" anchorCtr="1">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+1,4%</a:t>
                      </a:r>
                      <a:endParaRPr lang="it-IT" sz="1400" b="0" i="0" u="none" strike="noStrike" dirty="0">
                        <a:solidFill>
                          <a:schemeClr val="tx1"/>
                        </a:solidFill>
                        <a:effectLst/>
                        <a:latin typeface="Garamond" panose="02020404030301010803" pitchFamily="18" charset="0"/>
                      </a:endParaRPr>
                    </a:p>
                  </a:txBody>
                  <a:tcPr marL="9525" marR="9525" marT="9525" marB="0" anchor="ctr" anchorCtr="1">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+1,6%</a:t>
                      </a:r>
                      <a:endParaRPr lang="it-IT" sz="1400" b="0" i="0" u="none" strike="noStrike" dirty="0">
                        <a:solidFill>
                          <a:schemeClr val="tx1"/>
                        </a:solidFill>
                        <a:effectLst/>
                        <a:latin typeface="Garamond" panose="02020404030301010803" pitchFamily="18" charset="0"/>
                      </a:endParaRPr>
                    </a:p>
                  </a:txBody>
                  <a:tcPr marL="9525" marR="9525" marT="9525" marB="0" anchor="ctr" anchorCtr="1">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+1,4%</a:t>
                      </a:r>
                      <a:endParaRPr lang="it-IT" sz="1400" b="0" i="0" u="none" strike="noStrike" dirty="0">
                        <a:solidFill>
                          <a:schemeClr val="tx1"/>
                        </a:solidFill>
                        <a:effectLst/>
                        <a:latin typeface="Garamond" panose="02020404030301010803" pitchFamily="18" charset="0"/>
                      </a:endParaRPr>
                    </a:p>
                  </a:txBody>
                  <a:tcPr marL="9525" marR="9525" marT="9525" marB="0" anchor="ctr" anchorCtr="1">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946881918"/>
                  </a:ext>
                </a:extLst>
              </a:tr>
            </a:tbl>
          </a:graphicData>
        </a:graphic>
      </p:graphicFrame>
      <p:sp>
        <p:nvSpPr>
          <p:cNvPr id="7" name="Rettangolo 6">
            <a:extLst>
              <a:ext uri="{FF2B5EF4-FFF2-40B4-BE49-F238E27FC236}">
                <a16:creationId xmlns:a16="http://schemas.microsoft.com/office/drawing/2014/main" id="{2FCE0B47-A0D7-4453-BD76-3D734E5F1D84}"/>
              </a:ext>
            </a:extLst>
          </p:cNvPr>
          <p:cNvSpPr/>
          <p:nvPr/>
        </p:nvSpPr>
        <p:spPr>
          <a:xfrm>
            <a:off x="695325" y="6261510"/>
            <a:ext cx="6096000" cy="307777"/>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Calibri" panose="020F0502020204030204" pitchFamily="34" charset="0"/>
                <a:cs typeface="Times New Roman" panose="02020603050405020304" pitchFamily="18" charset="0"/>
              </a:rPr>
              <a:t>Fonte: elaborazione su dati ISTAT </a:t>
            </a:r>
          </a:p>
        </p:txBody>
      </p:sp>
      <p:sp>
        <p:nvSpPr>
          <p:cNvPr id="10" name="Rettangolo con angoli arrotondati 9">
            <a:extLst>
              <a:ext uri="{FF2B5EF4-FFF2-40B4-BE49-F238E27FC236}">
                <a16:creationId xmlns:a16="http://schemas.microsoft.com/office/drawing/2014/main" id="{519F30A4-2BF5-4358-8A68-AE0CD50E3F38}"/>
              </a:ext>
            </a:extLst>
          </p:cNvPr>
          <p:cNvSpPr/>
          <p:nvPr/>
        </p:nvSpPr>
        <p:spPr>
          <a:xfrm>
            <a:off x="568841" y="3656889"/>
            <a:ext cx="1284518" cy="481661"/>
          </a:xfrm>
          <a:prstGeom prst="roundRect">
            <a:avLst/>
          </a:prstGeom>
          <a:noFill/>
          <a:ln w="3175">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it-IT" sz="1600" b="1" i="0" u="none" strike="noStrike" kern="1200" cap="none" spc="0" normalizeH="0" baseline="0" noProof="0" dirty="0">
                <a:ln>
                  <a:noFill/>
                </a:ln>
                <a:solidFill>
                  <a:srgbClr val="4472C4"/>
                </a:solidFill>
                <a:effectLst/>
                <a:uLnTx/>
                <a:uFillTx/>
                <a:latin typeface="Garamond" panose="02020404030301010803" pitchFamily="18" charset="0"/>
                <a:ea typeface="+mn-ea"/>
                <a:cs typeface="+mn-cs"/>
              </a:rPr>
              <a:t>2015 - 2017</a:t>
            </a:r>
          </a:p>
        </p:txBody>
      </p:sp>
      <p:sp>
        <p:nvSpPr>
          <p:cNvPr id="11" name="Segnaposto contenuto 2">
            <a:extLst>
              <a:ext uri="{FF2B5EF4-FFF2-40B4-BE49-F238E27FC236}">
                <a16:creationId xmlns:a16="http://schemas.microsoft.com/office/drawing/2014/main" id="{25C79A33-1F13-479D-A88D-91042BCFE9A5}"/>
              </a:ext>
            </a:extLst>
          </p:cNvPr>
          <p:cNvSpPr txBox="1">
            <a:spLocks/>
          </p:cNvSpPr>
          <p:nvPr/>
        </p:nvSpPr>
        <p:spPr>
          <a:xfrm>
            <a:off x="1720933" y="3527880"/>
            <a:ext cx="5285993" cy="930888"/>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Clr>
                <a:srgbClr val="FF0000"/>
              </a:buClr>
              <a:buFont typeface="Wingdings" panose="05000000000000000000" pitchFamily="2" charset="2"/>
              <a:buChar char="Ø"/>
              <a:defRPr sz="1400" kern="1200">
                <a:solidFill>
                  <a:schemeClr val="tx2">
                    <a:lumMod val="50000"/>
                  </a:schemeClr>
                </a:solidFill>
                <a:latin typeface="Garamond" panose="02020404030301010803" pitchFamily="18" charset="0"/>
                <a:ea typeface="+mn-ea"/>
                <a:cs typeface="+mn-cs"/>
              </a:defRPr>
            </a:lvl1pPr>
            <a:lvl2pPr marL="685800" indent="-228600" algn="l" defTabSz="914400" rtl="0" eaLnBrk="1" latinLnBrk="0" hangingPunct="1">
              <a:lnSpc>
                <a:spcPct val="100000"/>
              </a:lnSpc>
              <a:spcBef>
                <a:spcPts val="500"/>
              </a:spcBef>
              <a:buClr>
                <a:srgbClr val="FF0000"/>
              </a:buClr>
              <a:buFont typeface="Arial" panose="020B0604020202020204" pitchFamily="34" charset="0"/>
              <a:buChar char="•"/>
              <a:defRPr sz="1300" kern="1200">
                <a:solidFill>
                  <a:schemeClr val="tx2">
                    <a:lumMod val="50000"/>
                  </a:schemeClr>
                </a:solidFill>
                <a:latin typeface="Garamond" panose="02020404030301010803" pitchFamily="18" charset="0"/>
                <a:ea typeface="+mn-ea"/>
                <a:cs typeface="+mn-cs"/>
              </a:defRPr>
            </a:lvl2pPr>
            <a:lvl3pPr marL="1143000" indent="-228600" algn="l" defTabSz="914400" rtl="0" eaLnBrk="1" latinLnBrk="0" hangingPunct="1">
              <a:lnSpc>
                <a:spcPct val="100000"/>
              </a:lnSpc>
              <a:spcBef>
                <a:spcPts val="500"/>
              </a:spcBef>
              <a:buClr>
                <a:srgbClr val="FF0000"/>
              </a:buClr>
              <a:buFont typeface="Courier New" panose="02070309020205020404" pitchFamily="49" charset="0"/>
              <a:buChar char="o"/>
              <a:defRPr sz="1300" kern="1200">
                <a:solidFill>
                  <a:schemeClr val="tx2">
                    <a:lumMod val="50000"/>
                  </a:schemeClr>
                </a:solidFill>
                <a:latin typeface="Garamond" panose="02020404030301010803" pitchFamily="18"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300" kern="1200">
                <a:solidFill>
                  <a:schemeClr val="tx1"/>
                </a:solidFill>
                <a:latin typeface="Garamond" panose="02020404030301010803" pitchFamily="18"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300" kern="1200">
                <a:solidFill>
                  <a:schemeClr val="tx1"/>
                </a:solidFill>
                <a:latin typeface="Garamond" panose="020204040303010108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00000"/>
              </a:lnSpc>
              <a:spcBef>
                <a:spcPts val="1000"/>
              </a:spcBef>
              <a:spcAft>
                <a:spcPts val="600"/>
              </a:spcAft>
              <a:buClr>
                <a:srgbClr val="44546A">
                  <a:lumMod val="50000"/>
                </a:srgbClr>
              </a:buClr>
              <a:buSzTx/>
              <a:buFontTx/>
              <a:buChar char="-"/>
              <a:tabLst/>
              <a:defRPr/>
            </a:pPr>
            <a:r>
              <a:rPr kumimoji="0" lang="it-IT"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Il </a:t>
            </a: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Piemonte</a:t>
            </a:r>
            <a:r>
              <a:rPr kumimoji="0" lang="it-IT"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è una delle </a:t>
            </a: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regioni più povere del Centro-Nord</a:t>
            </a:r>
            <a:r>
              <a:rPr kumimoji="0" lang="it-IT"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con un PIL pro-capite più alto soltanto di Umbria e Marche e simile a quello della Toscana.</a:t>
            </a:r>
          </a:p>
          <a:p>
            <a:pPr marL="0" marR="0" lvl="0" indent="0" algn="just" defTabSz="914400" rtl="0" eaLnBrk="1" fontAlgn="auto" latinLnBrk="0" hangingPunct="1">
              <a:lnSpc>
                <a:spcPct val="100000"/>
              </a:lnSpc>
              <a:spcBef>
                <a:spcPts val="1000"/>
              </a:spcBef>
              <a:spcAft>
                <a:spcPts val="600"/>
              </a:spcAft>
              <a:buClr>
                <a:srgbClr val="44546A">
                  <a:lumMod val="50000"/>
                </a:srgbClr>
              </a:buClr>
              <a:buSzTx/>
              <a:buFont typeface="Wingdings" panose="05000000000000000000" pitchFamily="2" charset="2"/>
              <a:buNone/>
              <a:tabLst/>
              <a:defRPr/>
            </a:pPr>
            <a:endParaRPr kumimoji="0" lang="it-IT" sz="1400" b="0" i="0" u="none" strike="noStrike" kern="1200" cap="none" spc="0" normalizeH="0" baseline="0" noProof="0" dirty="0">
              <a:ln>
                <a:noFill/>
              </a:ln>
              <a:solidFill>
                <a:srgbClr val="44546A">
                  <a:lumMod val="50000"/>
                </a:srgbClr>
              </a:solidFill>
              <a:effectLst/>
              <a:uLnTx/>
              <a:uFillTx/>
              <a:latin typeface="Garamond" panose="02020404030301010803" pitchFamily="18" charset="0"/>
              <a:ea typeface="+mn-ea"/>
              <a:cs typeface="+mn-cs"/>
            </a:endParaRPr>
          </a:p>
        </p:txBody>
      </p:sp>
      <p:sp>
        <p:nvSpPr>
          <p:cNvPr id="12" name="Rettangolo con angoli arrotondati 11">
            <a:extLst>
              <a:ext uri="{FF2B5EF4-FFF2-40B4-BE49-F238E27FC236}">
                <a16:creationId xmlns:a16="http://schemas.microsoft.com/office/drawing/2014/main" id="{A5B55066-C670-4E1A-9832-6709B9BAD649}"/>
              </a:ext>
            </a:extLst>
          </p:cNvPr>
          <p:cNvSpPr/>
          <p:nvPr/>
        </p:nvSpPr>
        <p:spPr>
          <a:xfrm>
            <a:off x="568841" y="2354288"/>
            <a:ext cx="1284518" cy="481661"/>
          </a:xfrm>
          <a:prstGeom prst="roundRect">
            <a:avLst/>
          </a:prstGeom>
          <a:noFill/>
          <a:ln w="3175">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it-IT" sz="1600" b="1" i="0" u="none" strike="noStrike" kern="1200" cap="none" spc="0" normalizeH="0" baseline="0" noProof="0" dirty="0">
                <a:ln>
                  <a:noFill/>
                </a:ln>
                <a:solidFill>
                  <a:srgbClr val="4472C4"/>
                </a:solidFill>
                <a:effectLst/>
                <a:uLnTx/>
                <a:uFillTx/>
                <a:latin typeface="Garamond" panose="02020404030301010803" pitchFamily="18" charset="0"/>
                <a:ea typeface="+mn-ea"/>
                <a:cs typeface="+mn-cs"/>
              </a:rPr>
              <a:t>2017</a:t>
            </a:r>
          </a:p>
        </p:txBody>
      </p:sp>
      <p:sp>
        <p:nvSpPr>
          <p:cNvPr id="13" name="Segnaposto contenuto 2">
            <a:extLst>
              <a:ext uri="{FF2B5EF4-FFF2-40B4-BE49-F238E27FC236}">
                <a16:creationId xmlns:a16="http://schemas.microsoft.com/office/drawing/2014/main" id="{64F42C87-FF36-4B41-85C8-67A77167EDDE}"/>
              </a:ext>
            </a:extLst>
          </p:cNvPr>
          <p:cNvSpPr txBox="1">
            <a:spLocks/>
          </p:cNvSpPr>
          <p:nvPr/>
        </p:nvSpPr>
        <p:spPr>
          <a:xfrm>
            <a:off x="1720933" y="2166949"/>
            <a:ext cx="5243322" cy="1536583"/>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Clr>
                <a:srgbClr val="FF0000"/>
              </a:buClr>
              <a:buFont typeface="Wingdings" panose="05000000000000000000" pitchFamily="2" charset="2"/>
              <a:buChar char="Ø"/>
              <a:defRPr sz="1400" kern="1200">
                <a:solidFill>
                  <a:schemeClr val="tx2">
                    <a:lumMod val="50000"/>
                  </a:schemeClr>
                </a:solidFill>
                <a:latin typeface="Garamond" panose="02020404030301010803" pitchFamily="18" charset="0"/>
                <a:ea typeface="+mn-ea"/>
                <a:cs typeface="+mn-cs"/>
              </a:defRPr>
            </a:lvl1pPr>
            <a:lvl2pPr marL="685800" indent="-228600" algn="l" defTabSz="914400" rtl="0" eaLnBrk="1" latinLnBrk="0" hangingPunct="1">
              <a:lnSpc>
                <a:spcPct val="100000"/>
              </a:lnSpc>
              <a:spcBef>
                <a:spcPts val="500"/>
              </a:spcBef>
              <a:buClr>
                <a:srgbClr val="FF0000"/>
              </a:buClr>
              <a:buFont typeface="Arial" panose="020B0604020202020204" pitchFamily="34" charset="0"/>
              <a:buChar char="•"/>
              <a:defRPr sz="1300" kern="1200">
                <a:solidFill>
                  <a:schemeClr val="tx2">
                    <a:lumMod val="50000"/>
                  </a:schemeClr>
                </a:solidFill>
                <a:latin typeface="Garamond" panose="02020404030301010803" pitchFamily="18" charset="0"/>
                <a:ea typeface="+mn-ea"/>
                <a:cs typeface="+mn-cs"/>
              </a:defRPr>
            </a:lvl2pPr>
            <a:lvl3pPr marL="1143000" indent="-228600" algn="l" defTabSz="914400" rtl="0" eaLnBrk="1" latinLnBrk="0" hangingPunct="1">
              <a:lnSpc>
                <a:spcPct val="100000"/>
              </a:lnSpc>
              <a:spcBef>
                <a:spcPts val="500"/>
              </a:spcBef>
              <a:buClr>
                <a:srgbClr val="FF0000"/>
              </a:buClr>
              <a:buFont typeface="Courier New" panose="02070309020205020404" pitchFamily="49" charset="0"/>
              <a:buChar char="o"/>
              <a:defRPr sz="1300" kern="1200">
                <a:solidFill>
                  <a:schemeClr val="tx2">
                    <a:lumMod val="50000"/>
                  </a:schemeClr>
                </a:solidFill>
                <a:latin typeface="Garamond" panose="02020404030301010803" pitchFamily="18"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300" kern="1200">
                <a:solidFill>
                  <a:schemeClr val="tx1"/>
                </a:solidFill>
                <a:latin typeface="Garamond" panose="02020404030301010803" pitchFamily="18"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300" kern="1200">
                <a:solidFill>
                  <a:schemeClr val="tx1"/>
                </a:solidFill>
                <a:latin typeface="Garamond" panose="020204040303010108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00000"/>
              </a:lnSpc>
              <a:spcBef>
                <a:spcPts val="1000"/>
              </a:spcBef>
              <a:spcAft>
                <a:spcPts val="600"/>
              </a:spcAft>
              <a:buClr>
                <a:srgbClr val="44546A">
                  <a:lumMod val="50000"/>
                </a:srgbClr>
              </a:buClr>
              <a:buSzTx/>
              <a:buFontTx/>
              <a:buChar char="-"/>
              <a:tabLst/>
              <a:defRPr/>
            </a:pPr>
            <a:r>
              <a:rPr kumimoji="0" lang="it-IT"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Secondo le stime dei Conti Economici dell’ISTAT, la crescita tra il 2016 e il 2017 è stata dell’1,1% (1,4% in valori pro capite, a causa del decremento della popolazione) ed ha raggiunto i 123 miliardi ai prezzi del 2010. E’ il valore più alto a partire dal 2012 ma è ancora decisamente inferiore ai livelli precedenti alla Grande Recessione,</a:t>
            </a:r>
            <a:br>
              <a:rPr kumimoji="0" lang="it-IT"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br>
            <a:r>
              <a:rPr kumimoji="0" lang="it-IT"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rispetto ai quali si è ridotto dell’8,5% (9,8% in valori pro capite).</a:t>
            </a:r>
          </a:p>
        </p:txBody>
      </p:sp>
      <mc:AlternateContent xmlns:mc="http://schemas.openxmlformats.org/markup-compatibility/2006">
        <mc:Choice xmlns:cx4="http://schemas.microsoft.com/office/drawing/2016/5/10/chartex" xmlns="" Requires="cx4">
          <p:graphicFrame>
            <p:nvGraphicFramePr>
              <p:cNvPr id="16" name="Grafico 15">
                <a:extLst>
                  <a:ext uri="{FF2B5EF4-FFF2-40B4-BE49-F238E27FC236}">
                    <a16:creationId xmlns:a16="http://schemas.microsoft.com/office/drawing/2014/main" id="{5C1A373B-F4A6-4996-827B-2A9ED65A5E4E}"/>
                  </a:ext>
                </a:extLst>
              </p:cNvPr>
              <p:cNvGraphicFramePr/>
              <p:nvPr/>
            </p:nvGraphicFramePr>
            <p:xfrm>
              <a:off x="7250806" y="717632"/>
              <a:ext cx="4245869" cy="3819142"/>
            </p:xfrm>
            <a:graphic>
              <a:graphicData uri="http://schemas.microsoft.com/office/drawing/2014/chartex">
                <cx:chart xmlns:cx="http://schemas.microsoft.com/office/drawing/2014/chartex" xmlns:r="http://schemas.openxmlformats.org/officeDocument/2006/relationships" r:id="rId2"/>
              </a:graphicData>
            </a:graphic>
          </p:graphicFrame>
        </mc:Choice>
        <mc:Fallback>
          <p:pic>
            <p:nvPicPr>
              <p:cNvPr id="16" name="Grafico 15">
                <a:extLst>
                  <a:ext uri="{FF2B5EF4-FFF2-40B4-BE49-F238E27FC236}">
                    <a16:creationId xmlns:a16="http://schemas.microsoft.com/office/drawing/2014/main" id="{5C1A373B-F4A6-4996-827B-2A9ED65A5E4E}"/>
                  </a:ext>
                </a:extLst>
              </p:cNvPr>
              <p:cNvPicPr>
                <a:picLocks noGrp="1" noRot="1" noChangeAspect="1" noMove="1" noResize="1" noEditPoints="1" noAdjustHandles="1" noChangeArrowheads="1" noChangeShapeType="1"/>
              </p:cNvPicPr>
              <p:nvPr/>
            </p:nvPicPr>
            <p:blipFill>
              <a:blip r:embed="rId3"/>
              <a:stretch>
                <a:fillRect/>
              </a:stretch>
            </p:blipFill>
            <p:spPr>
              <a:xfrm>
                <a:off x="7250806" y="717632"/>
                <a:ext cx="4245869" cy="3819142"/>
              </a:xfrm>
              <a:prstGeom prst="rect">
                <a:avLst/>
              </a:prstGeom>
            </p:spPr>
          </p:pic>
        </mc:Fallback>
      </mc:AlternateContent>
      <p:sp>
        <p:nvSpPr>
          <p:cNvPr id="17" name="Rettangolo con angoli arrotondati 16">
            <a:extLst>
              <a:ext uri="{FF2B5EF4-FFF2-40B4-BE49-F238E27FC236}">
                <a16:creationId xmlns:a16="http://schemas.microsoft.com/office/drawing/2014/main" id="{C4179B7C-A55B-4D54-8623-32EC4374911F}"/>
              </a:ext>
            </a:extLst>
          </p:cNvPr>
          <p:cNvSpPr/>
          <p:nvPr/>
        </p:nvSpPr>
        <p:spPr>
          <a:xfrm>
            <a:off x="568841" y="941009"/>
            <a:ext cx="1284518" cy="481661"/>
          </a:xfrm>
          <a:prstGeom prst="roundRect">
            <a:avLst/>
          </a:prstGeom>
          <a:noFill/>
          <a:ln w="3175">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it-IT" sz="1600" b="1" i="0" u="none" strike="noStrike" kern="1200" cap="none" spc="0" normalizeH="0" baseline="0" noProof="0" dirty="0">
                <a:ln>
                  <a:noFill/>
                </a:ln>
                <a:solidFill>
                  <a:srgbClr val="4472C4"/>
                </a:solidFill>
                <a:effectLst/>
                <a:uLnTx/>
                <a:uFillTx/>
                <a:latin typeface="Garamond" panose="02020404030301010803" pitchFamily="18" charset="0"/>
                <a:ea typeface="+mn-ea"/>
                <a:cs typeface="+mn-cs"/>
              </a:rPr>
              <a:t>2018 - 2019</a:t>
            </a:r>
          </a:p>
        </p:txBody>
      </p:sp>
      <p:sp>
        <p:nvSpPr>
          <p:cNvPr id="18" name="Segnaposto contenuto 2">
            <a:extLst>
              <a:ext uri="{FF2B5EF4-FFF2-40B4-BE49-F238E27FC236}">
                <a16:creationId xmlns:a16="http://schemas.microsoft.com/office/drawing/2014/main" id="{CD80B58C-C966-4B52-A30F-695B87A2DACC}"/>
              </a:ext>
            </a:extLst>
          </p:cNvPr>
          <p:cNvSpPr txBox="1">
            <a:spLocks/>
          </p:cNvSpPr>
          <p:nvPr/>
        </p:nvSpPr>
        <p:spPr>
          <a:xfrm>
            <a:off x="1720933" y="660748"/>
            <a:ext cx="5751977" cy="1148789"/>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Clr>
                <a:srgbClr val="FF0000"/>
              </a:buClr>
              <a:buFont typeface="Wingdings" panose="05000000000000000000" pitchFamily="2" charset="2"/>
              <a:buChar char="Ø"/>
              <a:defRPr sz="1400" kern="1200">
                <a:solidFill>
                  <a:schemeClr val="tx2">
                    <a:lumMod val="50000"/>
                  </a:schemeClr>
                </a:solidFill>
                <a:latin typeface="Garamond" panose="02020404030301010803" pitchFamily="18" charset="0"/>
                <a:ea typeface="+mn-ea"/>
                <a:cs typeface="+mn-cs"/>
              </a:defRPr>
            </a:lvl1pPr>
            <a:lvl2pPr marL="685800" indent="-228600" algn="l" defTabSz="914400" rtl="0" eaLnBrk="1" latinLnBrk="0" hangingPunct="1">
              <a:lnSpc>
                <a:spcPct val="100000"/>
              </a:lnSpc>
              <a:spcBef>
                <a:spcPts val="500"/>
              </a:spcBef>
              <a:buClr>
                <a:srgbClr val="FF0000"/>
              </a:buClr>
              <a:buFont typeface="Arial" panose="020B0604020202020204" pitchFamily="34" charset="0"/>
              <a:buChar char="•"/>
              <a:defRPr sz="1300" kern="1200">
                <a:solidFill>
                  <a:schemeClr val="tx2">
                    <a:lumMod val="50000"/>
                  </a:schemeClr>
                </a:solidFill>
                <a:latin typeface="Garamond" panose="02020404030301010803" pitchFamily="18" charset="0"/>
                <a:ea typeface="+mn-ea"/>
                <a:cs typeface="+mn-cs"/>
              </a:defRPr>
            </a:lvl2pPr>
            <a:lvl3pPr marL="1143000" indent="-228600" algn="l" defTabSz="914400" rtl="0" eaLnBrk="1" latinLnBrk="0" hangingPunct="1">
              <a:lnSpc>
                <a:spcPct val="100000"/>
              </a:lnSpc>
              <a:spcBef>
                <a:spcPts val="500"/>
              </a:spcBef>
              <a:buClr>
                <a:srgbClr val="FF0000"/>
              </a:buClr>
              <a:buFont typeface="Courier New" panose="02070309020205020404" pitchFamily="49" charset="0"/>
              <a:buChar char="o"/>
              <a:defRPr sz="1300" kern="1200">
                <a:solidFill>
                  <a:schemeClr val="tx2">
                    <a:lumMod val="50000"/>
                  </a:schemeClr>
                </a:solidFill>
                <a:latin typeface="Garamond" panose="02020404030301010803" pitchFamily="18"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300" kern="1200">
                <a:solidFill>
                  <a:schemeClr val="tx1"/>
                </a:solidFill>
                <a:latin typeface="Garamond" panose="02020404030301010803" pitchFamily="18"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300" kern="1200">
                <a:solidFill>
                  <a:schemeClr val="tx1"/>
                </a:solidFill>
                <a:latin typeface="Garamond" panose="020204040303010108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00000"/>
              </a:lnSpc>
              <a:spcBef>
                <a:spcPts val="0"/>
              </a:spcBef>
              <a:spcAft>
                <a:spcPts val="0"/>
              </a:spcAft>
              <a:buClr>
                <a:srgbClr val="44546A">
                  <a:lumMod val="50000"/>
                </a:srgbClr>
              </a:buClr>
              <a:buSzTx/>
              <a:buFontTx/>
              <a:buChar char="-"/>
              <a:tabLst/>
              <a:defRPr/>
            </a:pPr>
            <a:r>
              <a:rPr kumimoji="0" lang="it-IT"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Nonostante gli scenari prospettati a inizio 2018 dall’Istituto Prometeia sulla crescita del PIL fossero positivi (+1,6%), tale proiezione non è stata confermata dalle rilevazioni di Banca d’Italia (2019), che stima per il 2018 un aumento dell’1%.</a:t>
            </a:r>
          </a:p>
          <a:p>
            <a:pPr marL="228600" marR="0" lvl="0" indent="-228600" algn="just" defTabSz="914400" rtl="0" eaLnBrk="1" fontAlgn="auto" latinLnBrk="0" hangingPunct="1">
              <a:lnSpc>
                <a:spcPct val="100000"/>
              </a:lnSpc>
              <a:spcBef>
                <a:spcPts val="0"/>
              </a:spcBef>
              <a:spcAft>
                <a:spcPts val="0"/>
              </a:spcAft>
              <a:buClr>
                <a:srgbClr val="44546A">
                  <a:lumMod val="50000"/>
                </a:srgbClr>
              </a:buClr>
              <a:buSzTx/>
              <a:buFontTx/>
              <a:buChar char="-"/>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Per il 2019</a:t>
            </a:r>
            <a:r>
              <a:rPr kumimoji="0" lang="it-IT"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Prometeia stima </a:t>
            </a: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un più marcato rallentamento dell’economia regionale</a:t>
            </a:r>
            <a:r>
              <a:rPr kumimoji="0" lang="it-IT"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con un incremento del PIL dello 0,4%.</a:t>
            </a:r>
          </a:p>
        </p:txBody>
      </p:sp>
      <p:sp>
        <p:nvSpPr>
          <p:cNvPr id="19" name="Rettangolo con angoli arrotondati 18">
            <a:extLst>
              <a:ext uri="{FF2B5EF4-FFF2-40B4-BE49-F238E27FC236}">
                <a16:creationId xmlns:a16="http://schemas.microsoft.com/office/drawing/2014/main" id="{A6011780-C034-442D-80B3-BC8922561595}"/>
              </a:ext>
            </a:extLst>
          </p:cNvPr>
          <p:cNvSpPr/>
          <p:nvPr/>
        </p:nvSpPr>
        <p:spPr>
          <a:xfrm>
            <a:off x="7759461" y="603472"/>
            <a:ext cx="1284518" cy="481661"/>
          </a:xfrm>
          <a:prstGeom prst="roundRect">
            <a:avLst/>
          </a:prstGeom>
          <a:noFill/>
          <a:ln w="3175">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44546A">
                    <a:lumMod val="50000"/>
                  </a:srgbClr>
                </a:solidFill>
                <a:effectLst/>
                <a:uLnTx/>
                <a:uFillTx/>
                <a:latin typeface="Garamond" panose="02020404030301010803" pitchFamily="18" charset="0"/>
                <a:ea typeface="+mn-ea"/>
                <a:cs typeface="+mn-cs"/>
              </a:rPr>
              <a:t>2017</a:t>
            </a:r>
          </a:p>
        </p:txBody>
      </p:sp>
    </p:spTree>
    <p:extLst>
      <p:ext uri="{BB962C8B-B14F-4D97-AF65-F5344CB8AC3E}">
        <p14:creationId xmlns:p14="http://schemas.microsoft.com/office/powerpoint/2010/main" val="363090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969AEF1-2539-4EBB-96E9-F5FB41B31E71}"/>
              </a:ext>
            </a:extLst>
          </p:cNvPr>
          <p:cNvSpPr>
            <a:spLocks noGrp="1"/>
          </p:cNvSpPr>
          <p:nvPr>
            <p:ph type="title"/>
          </p:nvPr>
        </p:nvSpPr>
        <p:spPr/>
        <p:txBody>
          <a:bodyPr/>
          <a:lstStyle/>
          <a:p>
            <a:r>
              <a:rPr lang="it-IT" dirty="0">
                <a:solidFill>
                  <a:schemeClr val="tx1"/>
                </a:solidFill>
              </a:rPr>
              <a:t>Il PIL pro capite: Asti è una delle aree più povere del Piemonte</a:t>
            </a:r>
          </a:p>
        </p:txBody>
      </p:sp>
      <p:sp>
        <p:nvSpPr>
          <p:cNvPr id="3" name="Segnaposto contenuto 2">
            <a:extLst>
              <a:ext uri="{FF2B5EF4-FFF2-40B4-BE49-F238E27FC236}">
                <a16:creationId xmlns:a16="http://schemas.microsoft.com/office/drawing/2014/main" id="{FD288D79-9C86-450C-82B8-D77627F06D73}"/>
              </a:ext>
            </a:extLst>
          </p:cNvPr>
          <p:cNvSpPr>
            <a:spLocks noGrp="1"/>
          </p:cNvSpPr>
          <p:nvPr>
            <p:ph idx="1"/>
          </p:nvPr>
        </p:nvSpPr>
        <p:spPr>
          <a:xfrm>
            <a:off x="695325" y="579951"/>
            <a:ext cx="10685438" cy="1171598"/>
          </a:xfrm>
        </p:spPr>
        <p:txBody>
          <a:bodyPr>
            <a:normAutofit fontScale="92500"/>
          </a:bodyPr>
          <a:lstStyle/>
          <a:p>
            <a:pPr marL="0" indent="0" algn="just">
              <a:buNone/>
            </a:pPr>
            <a:r>
              <a:rPr lang="it-IT" sz="1600" dirty="0">
                <a:solidFill>
                  <a:schemeClr val="tx1"/>
                </a:solidFill>
              </a:rPr>
              <a:t>Dal confronto tra province rispetto al PIL pro capite a parità di potere d’acquisto (ovvero corretto al fine di compensare le distorsioni indotte dalle differenze nei livelli dei prezzi che si osservano tra i territori), Asti nel 2016 risultava essere la penultima provincia piemontese, con un valore di 3.300 euro inferiore alla media regionale. Torino e Cuneo sono le uniche due province con valori significativamente superiori rispetto alla media (31.900 euro pro capite), mentre il V-C-O, con un valore di 24.000 euro, presenta un </a:t>
            </a:r>
            <a:r>
              <a:rPr lang="it-IT" sz="1600" i="1" dirty="0">
                <a:solidFill>
                  <a:schemeClr val="tx1"/>
                </a:solidFill>
              </a:rPr>
              <a:t>gap</a:t>
            </a:r>
            <a:r>
              <a:rPr lang="it-IT" sz="1600" dirty="0">
                <a:solidFill>
                  <a:schemeClr val="tx1"/>
                </a:solidFill>
              </a:rPr>
              <a:t> importante rispetto agli altri territori.</a:t>
            </a:r>
          </a:p>
        </p:txBody>
      </p:sp>
      <p:sp>
        <p:nvSpPr>
          <p:cNvPr id="4" name="Segnaposto numero diapositiva 3">
            <a:extLst>
              <a:ext uri="{FF2B5EF4-FFF2-40B4-BE49-F238E27FC236}">
                <a16:creationId xmlns:a16="http://schemas.microsoft.com/office/drawing/2014/main" id="{38576085-AE61-4D3E-878D-26632C13CA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125431-285D-4497-A9B8-AFE411CB7C64}" type="slidenum">
              <a:rPr kumimoji="0" lang="it-IT" sz="1400" b="0" i="0" u="none" strike="noStrike" kern="1200" cap="none" spc="0" normalizeH="0" baseline="0" noProof="0" smtClean="0">
                <a:ln>
                  <a:noFill/>
                </a:ln>
                <a:solidFill>
                  <a:prstClr val="black">
                    <a:tint val="75000"/>
                  </a:prstClr>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it-IT" sz="1400" b="0" i="0" u="none" strike="noStrike" kern="1200" cap="none" spc="0" normalizeH="0" baseline="0" noProof="0" dirty="0">
              <a:ln>
                <a:noFill/>
              </a:ln>
              <a:solidFill>
                <a:prstClr val="black">
                  <a:tint val="75000"/>
                </a:prstClr>
              </a:solidFill>
              <a:effectLst/>
              <a:uLnTx/>
              <a:uFillTx/>
              <a:latin typeface="Garamond" panose="02020404030301010803" pitchFamily="18" charset="0"/>
              <a:ea typeface="+mn-ea"/>
              <a:cs typeface="+mn-cs"/>
            </a:endParaRPr>
          </a:p>
        </p:txBody>
      </p:sp>
      <p:graphicFrame>
        <p:nvGraphicFramePr>
          <p:cNvPr id="5" name="Grafico 4">
            <a:extLst>
              <a:ext uri="{FF2B5EF4-FFF2-40B4-BE49-F238E27FC236}">
                <a16:creationId xmlns:a16="http://schemas.microsoft.com/office/drawing/2014/main" id="{0A55B1C9-4692-4399-9396-C7DB3C80417C}"/>
              </a:ext>
            </a:extLst>
          </p:cNvPr>
          <p:cNvGraphicFramePr>
            <a:graphicFrameLocks/>
          </p:cNvGraphicFramePr>
          <p:nvPr/>
        </p:nvGraphicFramePr>
        <p:xfrm>
          <a:off x="1632584" y="2664741"/>
          <a:ext cx="8641080" cy="3613308"/>
        </p:xfrm>
        <a:graphic>
          <a:graphicData uri="http://schemas.openxmlformats.org/drawingml/2006/chart">
            <c:chart xmlns:c="http://schemas.openxmlformats.org/drawingml/2006/chart" xmlns:r="http://schemas.openxmlformats.org/officeDocument/2006/relationships" r:id="rId2"/>
          </a:graphicData>
        </a:graphic>
      </p:graphicFrame>
      <p:sp>
        <p:nvSpPr>
          <p:cNvPr id="6" name="CasellaDiTesto 5">
            <a:extLst>
              <a:ext uri="{FF2B5EF4-FFF2-40B4-BE49-F238E27FC236}">
                <a16:creationId xmlns:a16="http://schemas.microsoft.com/office/drawing/2014/main" id="{BEC83A15-E6D3-40E4-B278-C847ADDBCBC9}"/>
              </a:ext>
            </a:extLst>
          </p:cNvPr>
          <p:cNvSpPr txBox="1"/>
          <p:nvPr/>
        </p:nvSpPr>
        <p:spPr>
          <a:xfrm>
            <a:off x="1223961" y="2293064"/>
            <a:ext cx="945832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Pil pro capite a parità di potere d’acquisto. Anno 2016. Piemonte e province piemontesi.</a:t>
            </a:r>
          </a:p>
        </p:txBody>
      </p:sp>
      <p:sp>
        <p:nvSpPr>
          <p:cNvPr id="7" name="CasellaDiTesto 6">
            <a:extLst>
              <a:ext uri="{FF2B5EF4-FFF2-40B4-BE49-F238E27FC236}">
                <a16:creationId xmlns:a16="http://schemas.microsoft.com/office/drawing/2014/main" id="{0753CF91-0C63-4EE7-8082-666AD1303677}"/>
              </a:ext>
            </a:extLst>
          </p:cNvPr>
          <p:cNvSpPr txBox="1"/>
          <p:nvPr/>
        </p:nvSpPr>
        <p:spPr>
          <a:xfrm>
            <a:off x="1505316" y="6297687"/>
            <a:ext cx="8768349" cy="31476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Fonte: dati IRES Piemonte</a:t>
            </a:r>
          </a:p>
        </p:txBody>
      </p:sp>
    </p:spTree>
    <p:extLst>
      <p:ext uri="{BB962C8B-B14F-4D97-AF65-F5344CB8AC3E}">
        <p14:creationId xmlns:p14="http://schemas.microsoft.com/office/powerpoint/2010/main" val="3296891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65DE14A-6C23-43FA-B799-998923E8114B}"/>
              </a:ext>
            </a:extLst>
          </p:cNvPr>
          <p:cNvSpPr>
            <a:spLocks noGrp="1"/>
          </p:cNvSpPr>
          <p:nvPr>
            <p:ph type="title"/>
          </p:nvPr>
        </p:nvSpPr>
        <p:spPr/>
        <p:txBody>
          <a:bodyPr/>
          <a:lstStyle/>
          <a:p>
            <a:r>
              <a:rPr lang="it-IT" dirty="0">
                <a:solidFill>
                  <a:schemeClr val="tx1"/>
                </a:solidFill>
              </a:rPr>
              <a:t>Il valore aggiunto pro-capite: come per il PIL, Asti è al penultimo posto</a:t>
            </a:r>
          </a:p>
        </p:txBody>
      </p:sp>
      <p:sp>
        <p:nvSpPr>
          <p:cNvPr id="4" name="Segnaposto numero diapositiva 3">
            <a:extLst>
              <a:ext uri="{FF2B5EF4-FFF2-40B4-BE49-F238E27FC236}">
                <a16:creationId xmlns:a16="http://schemas.microsoft.com/office/drawing/2014/main" id="{C38F5C1B-72E2-43EF-87A7-51571BA006C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125431-285D-4497-A9B8-AFE411CB7C64}" type="slidenum">
              <a:rPr kumimoji="0" lang="it-IT" sz="1400" b="0" i="0" u="none" strike="noStrike" kern="1200" cap="none" spc="0" normalizeH="0" baseline="0" noProof="0" smtClean="0">
                <a:ln>
                  <a:noFill/>
                </a:ln>
                <a:solidFill>
                  <a:prstClr val="black">
                    <a:tint val="75000"/>
                  </a:prstClr>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it-IT" sz="1400" b="0" i="0" u="none" strike="noStrike" kern="1200" cap="none" spc="0" normalizeH="0" baseline="0" noProof="0" dirty="0">
              <a:ln>
                <a:noFill/>
              </a:ln>
              <a:solidFill>
                <a:prstClr val="black">
                  <a:tint val="75000"/>
                </a:prstClr>
              </a:solidFill>
              <a:effectLst/>
              <a:uLnTx/>
              <a:uFillTx/>
              <a:latin typeface="Garamond" panose="02020404030301010803" pitchFamily="18" charset="0"/>
              <a:ea typeface="+mn-ea"/>
              <a:cs typeface="+mn-cs"/>
            </a:endParaRPr>
          </a:p>
        </p:txBody>
      </p:sp>
      <p:sp>
        <p:nvSpPr>
          <p:cNvPr id="10" name="Rettangolo 9">
            <a:extLst>
              <a:ext uri="{FF2B5EF4-FFF2-40B4-BE49-F238E27FC236}">
                <a16:creationId xmlns:a16="http://schemas.microsoft.com/office/drawing/2014/main" id="{B91756CE-983D-44F5-8535-512228584FD2}"/>
              </a:ext>
            </a:extLst>
          </p:cNvPr>
          <p:cNvSpPr/>
          <p:nvPr/>
        </p:nvSpPr>
        <p:spPr>
          <a:xfrm>
            <a:off x="895697" y="6264307"/>
            <a:ext cx="7039747"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Calibri" panose="020F0502020204030204" pitchFamily="34" charset="0"/>
                <a:cs typeface="Times New Roman" panose="02020603050405020304" pitchFamily="18" charset="0"/>
              </a:rPr>
              <a:t>Fonte: stime CCIAA di Cuneo</a:t>
            </a:r>
          </a:p>
        </p:txBody>
      </p:sp>
      <p:graphicFrame>
        <p:nvGraphicFramePr>
          <p:cNvPr id="11" name="Grafico 10">
            <a:extLst>
              <a:ext uri="{FF2B5EF4-FFF2-40B4-BE49-F238E27FC236}">
                <a16:creationId xmlns:a16="http://schemas.microsoft.com/office/drawing/2014/main" id="{46A66AA3-CF3F-445C-871D-166DE2BE5F12}"/>
              </a:ext>
            </a:extLst>
          </p:cNvPr>
          <p:cNvGraphicFramePr>
            <a:graphicFrameLocks/>
          </p:cNvGraphicFramePr>
          <p:nvPr/>
        </p:nvGraphicFramePr>
        <p:xfrm>
          <a:off x="895697" y="3423390"/>
          <a:ext cx="10400606" cy="2910840"/>
        </p:xfrm>
        <a:graphic>
          <a:graphicData uri="http://schemas.openxmlformats.org/drawingml/2006/chart">
            <c:chart xmlns:c="http://schemas.openxmlformats.org/drawingml/2006/chart" xmlns:r="http://schemas.openxmlformats.org/officeDocument/2006/relationships" r:id="rId2"/>
          </a:graphicData>
        </a:graphic>
      </p:graphicFrame>
      <p:sp>
        <p:nvSpPr>
          <p:cNvPr id="12" name="Segnaposto contenuto 2">
            <a:extLst>
              <a:ext uri="{FF2B5EF4-FFF2-40B4-BE49-F238E27FC236}">
                <a16:creationId xmlns:a16="http://schemas.microsoft.com/office/drawing/2014/main" id="{CE4C6770-435E-4C85-B83A-3DE25156F9B4}"/>
              </a:ext>
            </a:extLst>
          </p:cNvPr>
          <p:cNvSpPr txBox="1">
            <a:spLocks/>
          </p:cNvSpPr>
          <p:nvPr/>
        </p:nvSpPr>
        <p:spPr>
          <a:xfrm>
            <a:off x="695325" y="660930"/>
            <a:ext cx="10801350" cy="1684385"/>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Clr>
                <a:srgbClr val="FF0000"/>
              </a:buClr>
              <a:buFont typeface="Wingdings" panose="05000000000000000000" pitchFamily="2" charset="2"/>
              <a:buChar char="Ø"/>
              <a:defRPr sz="1400" kern="1200">
                <a:solidFill>
                  <a:schemeClr val="tx2">
                    <a:lumMod val="50000"/>
                  </a:schemeClr>
                </a:solidFill>
                <a:latin typeface="Garamond" panose="02020404030301010803" pitchFamily="18" charset="0"/>
                <a:ea typeface="+mn-ea"/>
                <a:cs typeface="+mn-cs"/>
              </a:defRPr>
            </a:lvl1pPr>
            <a:lvl2pPr marL="685800" indent="-228600" algn="l" defTabSz="914400" rtl="0" eaLnBrk="1" latinLnBrk="0" hangingPunct="1">
              <a:lnSpc>
                <a:spcPct val="100000"/>
              </a:lnSpc>
              <a:spcBef>
                <a:spcPts val="500"/>
              </a:spcBef>
              <a:buClr>
                <a:srgbClr val="FF0000"/>
              </a:buClr>
              <a:buFont typeface="Arial" panose="020B0604020202020204" pitchFamily="34" charset="0"/>
              <a:buChar char="•"/>
              <a:defRPr sz="1300" kern="1200">
                <a:solidFill>
                  <a:schemeClr val="tx2">
                    <a:lumMod val="50000"/>
                  </a:schemeClr>
                </a:solidFill>
                <a:latin typeface="Garamond" panose="02020404030301010803" pitchFamily="18" charset="0"/>
                <a:ea typeface="+mn-ea"/>
                <a:cs typeface="+mn-cs"/>
              </a:defRPr>
            </a:lvl2pPr>
            <a:lvl3pPr marL="1143000" indent="-228600" algn="l" defTabSz="914400" rtl="0" eaLnBrk="1" latinLnBrk="0" hangingPunct="1">
              <a:lnSpc>
                <a:spcPct val="100000"/>
              </a:lnSpc>
              <a:spcBef>
                <a:spcPts val="500"/>
              </a:spcBef>
              <a:buClr>
                <a:srgbClr val="FF0000"/>
              </a:buClr>
              <a:buFont typeface="Courier New" panose="02070309020205020404" pitchFamily="49" charset="0"/>
              <a:buChar char="o"/>
              <a:defRPr sz="1300" kern="1200">
                <a:solidFill>
                  <a:schemeClr val="tx2">
                    <a:lumMod val="50000"/>
                  </a:schemeClr>
                </a:solidFill>
                <a:latin typeface="Garamond" panose="02020404030301010803" pitchFamily="18"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300" kern="1200">
                <a:solidFill>
                  <a:schemeClr val="tx1"/>
                </a:solidFill>
                <a:latin typeface="Garamond" panose="02020404030301010803" pitchFamily="18"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300" kern="1200">
                <a:solidFill>
                  <a:schemeClr val="tx1"/>
                </a:solidFill>
                <a:latin typeface="Garamond" panose="020204040303010108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00000"/>
              </a:lnSpc>
              <a:spcBef>
                <a:spcPts val="600"/>
              </a:spcBef>
              <a:spcAft>
                <a:spcPts val="0"/>
              </a:spcAft>
              <a:buClr>
                <a:prstClr val="black"/>
              </a:buClr>
              <a:buSzTx/>
              <a:buFont typeface="Wingdings" panose="05000000000000000000" pitchFamily="2" charset="2"/>
              <a:buChar char="Ø"/>
              <a:tabLst/>
              <a:defRPr/>
            </a:pPr>
            <a:r>
              <a:rPr kumimoji="0" lang="it-IT"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Tra il 2017 e il 2018 il valore aggiunto pro capite del Piemonte (espresso in prezzi correnti, senza tenere conto dell’inflazione) è cresciuto di quasi 713 euro, ovvero del 2,6%.</a:t>
            </a:r>
          </a:p>
          <a:p>
            <a:pPr marL="228600" marR="0" lvl="0" indent="-228600" algn="just" defTabSz="914400" rtl="0" eaLnBrk="1" fontAlgn="auto" latinLnBrk="0" hangingPunct="1">
              <a:lnSpc>
                <a:spcPct val="100000"/>
              </a:lnSpc>
              <a:spcBef>
                <a:spcPts val="600"/>
              </a:spcBef>
              <a:spcAft>
                <a:spcPts val="0"/>
              </a:spcAft>
              <a:buClr>
                <a:prstClr val="black"/>
              </a:buClr>
              <a:buSzTx/>
              <a:buFont typeface="Wingdings" panose="05000000000000000000" pitchFamily="2" charset="2"/>
              <a:buChar char="Ø"/>
              <a:tabLst/>
              <a:defRPr/>
            </a:pPr>
            <a:r>
              <a:rPr kumimoji="0" lang="it-IT"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La crescita più consistente è stata quella di Torino (+3,6%), che ha recuperato il primato perduto nel 2017, quando venne superata da Cuneo, che nel 2018 ha fatto registrare una più modesta variazione dell’1,8%. Il Verbano-Cusio-Ossola è cresciuto ad un tasso del 2% ma rimane per distacco la provincia con il più basso valore aggiunto pro capite (meno di 22.000 euro, che corrispondono quasi a 6.000 euro in meno rispetto alla media regionale).</a:t>
            </a:r>
          </a:p>
          <a:p>
            <a:pPr marL="228600" marR="0" lvl="0" indent="-228600" algn="just" defTabSz="914400" rtl="0" eaLnBrk="1" fontAlgn="auto" latinLnBrk="0" hangingPunct="1">
              <a:lnSpc>
                <a:spcPct val="100000"/>
              </a:lnSpc>
              <a:spcBef>
                <a:spcPts val="600"/>
              </a:spcBef>
              <a:spcAft>
                <a:spcPts val="0"/>
              </a:spcAft>
              <a:buClr>
                <a:prstClr val="black"/>
              </a:buClr>
              <a:buSzTx/>
              <a:buFont typeface="Wingdings" panose="05000000000000000000" pitchFamily="2" charset="2"/>
              <a:buChar char="Ø"/>
              <a:tabLst/>
              <a:defRPr/>
            </a:pPr>
            <a:r>
              <a:rPr kumimoji="0" lang="it-IT"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Asti, con un +1,8% rispetto al 2017, si posiziona anche nel 2018 al penultimo posto tra le province piemontesi, con un valore aggiunto per abitante di 23.271 euro.</a:t>
            </a:r>
          </a:p>
        </p:txBody>
      </p:sp>
      <p:sp>
        <p:nvSpPr>
          <p:cNvPr id="7" name="Rettangolo 6">
            <a:extLst>
              <a:ext uri="{FF2B5EF4-FFF2-40B4-BE49-F238E27FC236}">
                <a16:creationId xmlns:a16="http://schemas.microsoft.com/office/drawing/2014/main" id="{B414DF67-300B-4D49-B9F5-FABCAFDFF5FE}"/>
              </a:ext>
            </a:extLst>
          </p:cNvPr>
          <p:cNvSpPr/>
          <p:nvPr/>
        </p:nvSpPr>
        <p:spPr>
          <a:xfrm>
            <a:off x="2576126" y="3088744"/>
            <a:ext cx="7039747"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Calibri" panose="020F0502020204030204" pitchFamily="34" charset="0"/>
                <a:cs typeface="Times New Roman" panose="02020603050405020304" pitchFamily="18" charset="0"/>
              </a:rPr>
              <a:t>Valore aggiunto pro capite a prezzi correnti</a:t>
            </a:r>
          </a:p>
        </p:txBody>
      </p:sp>
    </p:spTree>
    <p:extLst>
      <p:ext uri="{BB962C8B-B14F-4D97-AF65-F5344CB8AC3E}">
        <p14:creationId xmlns:p14="http://schemas.microsoft.com/office/powerpoint/2010/main" val="3311306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4">
            <a:extLst>
              <a:ext uri="{FF2B5EF4-FFF2-40B4-BE49-F238E27FC236}">
                <a16:creationId xmlns:a16="http://schemas.microsoft.com/office/drawing/2014/main" id="{029DE7B6-DC7C-4BA1-B406-EDDA0C0A31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
            <a:ext cx="7537704"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88314927-CA98-4014-A075-B86FFD02875E}"/>
              </a:ext>
            </a:extLst>
          </p:cNvPr>
          <p:cNvSpPr>
            <a:spLocks noGrp="1"/>
          </p:cNvSpPr>
          <p:nvPr>
            <p:ph type="title"/>
          </p:nvPr>
        </p:nvSpPr>
        <p:spPr>
          <a:xfrm>
            <a:off x="5231898" y="1790165"/>
            <a:ext cx="5478379" cy="2663407"/>
          </a:xfrm>
        </p:spPr>
        <p:txBody>
          <a:bodyPr vert="horz" lIns="91440" tIns="45720" rIns="91440" bIns="45720" rtlCol="0" anchor="b">
            <a:normAutofit/>
          </a:bodyPr>
          <a:lstStyle/>
          <a:p>
            <a:r>
              <a:rPr lang="en-US" sz="5400" dirty="0">
                <a:solidFill>
                  <a:srgbClr val="FFFFFF"/>
                </a:solidFill>
              </a:rPr>
              <a:t>Il </a:t>
            </a:r>
            <a:r>
              <a:rPr lang="en-US" sz="5400" dirty="0" err="1">
                <a:solidFill>
                  <a:srgbClr val="FFFFFF"/>
                </a:solidFill>
              </a:rPr>
              <a:t>lavoro</a:t>
            </a:r>
            <a:r>
              <a:rPr lang="en-US" sz="5400" dirty="0">
                <a:solidFill>
                  <a:srgbClr val="FFFFFF"/>
                </a:solidFill>
              </a:rPr>
              <a:t> e le </a:t>
            </a:r>
            <a:r>
              <a:rPr lang="en-US" sz="5400" dirty="0" err="1">
                <a:solidFill>
                  <a:srgbClr val="FFFFFF"/>
                </a:solidFill>
              </a:rPr>
              <a:t>imprese</a:t>
            </a:r>
            <a:endParaRPr lang="en-US" sz="5400" kern="1200" dirty="0">
              <a:solidFill>
                <a:srgbClr val="FFFFFF"/>
              </a:solidFill>
            </a:endParaRPr>
          </a:p>
        </p:txBody>
      </p:sp>
      <p:pic>
        <p:nvPicPr>
          <p:cNvPr id="38" name="Graphic 31" descr="Operaio edile">
            <a:extLst>
              <a:ext uri="{FF2B5EF4-FFF2-40B4-BE49-F238E27FC236}">
                <a16:creationId xmlns:a16="http://schemas.microsoft.com/office/drawing/2014/main" id="{B6AB2522-B003-4F4F-AAC1-3F0F5C1AA8B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81723" y="2593485"/>
            <a:ext cx="1648572" cy="1648572"/>
          </a:xfrm>
          <a:prstGeom prst="rect">
            <a:avLst/>
          </a:prstGeom>
        </p:spPr>
      </p:pic>
    </p:spTree>
    <p:extLst>
      <p:ext uri="{BB962C8B-B14F-4D97-AF65-F5344CB8AC3E}">
        <p14:creationId xmlns:p14="http://schemas.microsoft.com/office/powerpoint/2010/main" val="2169389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EC1EB4B-439F-443F-A1F6-0C7951A1B545}"/>
              </a:ext>
            </a:extLst>
          </p:cNvPr>
          <p:cNvSpPr>
            <a:spLocks noGrp="1"/>
          </p:cNvSpPr>
          <p:nvPr>
            <p:ph type="title"/>
          </p:nvPr>
        </p:nvSpPr>
        <p:spPr>
          <a:xfrm>
            <a:off x="687130" y="0"/>
            <a:ext cx="10515600" cy="481661"/>
          </a:xfrm>
        </p:spPr>
        <p:txBody>
          <a:bodyPr>
            <a:normAutofit fontScale="90000"/>
          </a:bodyPr>
          <a:lstStyle/>
          <a:p>
            <a:r>
              <a:rPr lang="it-IT" dirty="0">
                <a:solidFill>
                  <a:schemeClr val="tx1"/>
                </a:solidFill>
              </a:rPr>
              <a:t>Il tessuto produttivo astigiano dominato dalle micro-imprese, con rischi per la produttività e la tutela sul posto di lavoro</a:t>
            </a:r>
          </a:p>
        </p:txBody>
      </p:sp>
      <p:sp>
        <p:nvSpPr>
          <p:cNvPr id="4" name="Segnaposto numero diapositiva 3">
            <a:extLst>
              <a:ext uri="{FF2B5EF4-FFF2-40B4-BE49-F238E27FC236}">
                <a16:creationId xmlns:a16="http://schemas.microsoft.com/office/drawing/2014/main" id="{71C76ACE-55B8-416C-9692-733FF88A011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125431-285D-4497-A9B8-AFE411CB7C64}" type="slidenum">
              <a:rPr kumimoji="0" lang="it-IT" sz="1400" b="0" i="0" u="none" strike="noStrike" kern="1200" cap="none" spc="0" normalizeH="0" baseline="0" noProof="0" smtClean="0">
                <a:ln>
                  <a:noFill/>
                </a:ln>
                <a:solidFill>
                  <a:prstClr val="black">
                    <a:tint val="75000"/>
                  </a:prstClr>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it-IT" sz="1400" b="0" i="0" u="none" strike="noStrike" kern="1200" cap="none" spc="0" normalizeH="0" baseline="0" noProof="0" dirty="0">
              <a:ln>
                <a:noFill/>
              </a:ln>
              <a:solidFill>
                <a:prstClr val="black">
                  <a:tint val="75000"/>
                </a:prstClr>
              </a:solidFill>
              <a:effectLst/>
              <a:uLnTx/>
              <a:uFillTx/>
              <a:latin typeface="Garamond" panose="02020404030301010803" pitchFamily="18" charset="0"/>
              <a:ea typeface="+mn-ea"/>
              <a:cs typeface="+mn-cs"/>
            </a:endParaRPr>
          </a:p>
        </p:txBody>
      </p:sp>
      <p:sp>
        <p:nvSpPr>
          <p:cNvPr id="5" name="CasellaDiTesto 4">
            <a:extLst>
              <a:ext uri="{FF2B5EF4-FFF2-40B4-BE49-F238E27FC236}">
                <a16:creationId xmlns:a16="http://schemas.microsoft.com/office/drawing/2014/main" id="{AA82F08B-140D-4CC3-A428-68EA712AFA90}"/>
              </a:ext>
            </a:extLst>
          </p:cNvPr>
          <p:cNvSpPr txBox="1">
            <a:spLocks noChangeArrowheads="1"/>
          </p:cNvSpPr>
          <p:nvPr/>
        </p:nvSpPr>
        <p:spPr bwMode="auto">
          <a:xfrm>
            <a:off x="1140769" y="6495329"/>
            <a:ext cx="69428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Fonte: elaborazione su dati ISTAT</a:t>
            </a:r>
          </a:p>
        </p:txBody>
      </p:sp>
      <p:graphicFrame>
        <p:nvGraphicFramePr>
          <p:cNvPr id="7" name="Tabella 6">
            <a:extLst>
              <a:ext uri="{FF2B5EF4-FFF2-40B4-BE49-F238E27FC236}">
                <a16:creationId xmlns:a16="http://schemas.microsoft.com/office/drawing/2014/main" id="{78E3EB0A-E6E1-4986-A08F-431A5F56DDBD}"/>
              </a:ext>
            </a:extLst>
          </p:cNvPr>
          <p:cNvGraphicFramePr>
            <a:graphicFrameLocks noGrp="1"/>
          </p:cNvGraphicFramePr>
          <p:nvPr/>
        </p:nvGraphicFramePr>
        <p:xfrm>
          <a:off x="1140769" y="3262544"/>
          <a:ext cx="9620517" cy="3232785"/>
        </p:xfrm>
        <a:graphic>
          <a:graphicData uri="http://schemas.openxmlformats.org/drawingml/2006/table">
            <a:tbl>
              <a:tblPr>
                <a:tableStyleId>{2D5ABB26-0587-4C30-8999-92F81FD0307C}</a:tableStyleId>
              </a:tblPr>
              <a:tblGrid>
                <a:gridCol w="1589173">
                  <a:extLst>
                    <a:ext uri="{9D8B030D-6E8A-4147-A177-3AD203B41FA5}">
                      <a16:colId xmlns:a16="http://schemas.microsoft.com/office/drawing/2014/main" val="3785455416"/>
                    </a:ext>
                  </a:extLst>
                </a:gridCol>
                <a:gridCol w="1003918">
                  <a:extLst>
                    <a:ext uri="{9D8B030D-6E8A-4147-A177-3AD203B41FA5}">
                      <a16:colId xmlns:a16="http://schemas.microsoft.com/office/drawing/2014/main" val="2983426684"/>
                    </a:ext>
                  </a:extLst>
                </a:gridCol>
                <a:gridCol w="1003918">
                  <a:extLst>
                    <a:ext uri="{9D8B030D-6E8A-4147-A177-3AD203B41FA5}">
                      <a16:colId xmlns:a16="http://schemas.microsoft.com/office/drawing/2014/main" val="1298769443"/>
                    </a:ext>
                  </a:extLst>
                </a:gridCol>
                <a:gridCol w="1003918">
                  <a:extLst>
                    <a:ext uri="{9D8B030D-6E8A-4147-A177-3AD203B41FA5}">
                      <a16:colId xmlns:a16="http://schemas.microsoft.com/office/drawing/2014/main" val="2473759527"/>
                    </a:ext>
                  </a:extLst>
                </a:gridCol>
                <a:gridCol w="1003918">
                  <a:extLst>
                    <a:ext uri="{9D8B030D-6E8A-4147-A177-3AD203B41FA5}">
                      <a16:colId xmlns:a16="http://schemas.microsoft.com/office/drawing/2014/main" val="2792340890"/>
                    </a:ext>
                  </a:extLst>
                </a:gridCol>
                <a:gridCol w="1003918">
                  <a:extLst>
                    <a:ext uri="{9D8B030D-6E8A-4147-A177-3AD203B41FA5}">
                      <a16:colId xmlns:a16="http://schemas.microsoft.com/office/drawing/2014/main" val="967729016"/>
                    </a:ext>
                  </a:extLst>
                </a:gridCol>
                <a:gridCol w="1003918">
                  <a:extLst>
                    <a:ext uri="{9D8B030D-6E8A-4147-A177-3AD203B41FA5}">
                      <a16:colId xmlns:a16="http://schemas.microsoft.com/office/drawing/2014/main" val="2882957572"/>
                    </a:ext>
                  </a:extLst>
                </a:gridCol>
                <a:gridCol w="1003918">
                  <a:extLst>
                    <a:ext uri="{9D8B030D-6E8A-4147-A177-3AD203B41FA5}">
                      <a16:colId xmlns:a16="http://schemas.microsoft.com/office/drawing/2014/main" val="1536288860"/>
                    </a:ext>
                  </a:extLst>
                </a:gridCol>
                <a:gridCol w="1003918">
                  <a:extLst>
                    <a:ext uri="{9D8B030D-6E8A-4147-A177-3AD203B41FA5}">
                      <a16:colId xmlns:a16="http://schemas.microsoft.com/office/drawing/2014/main" val="3486713030"/>
                    </a:ext>
                  </a:extLst>
                </a:gridCol>
              </a:tblGrid>
              <a:tr h="0">
                <a:tc gridSpan="9">
                  <a:txBody>
                    <a:bodyPr/>
                    <a:lstStyle/>
                    <a:p>
                      <a:pPr algn="ctr"/>
                      <a:r>
                        <a:rPr lang="it-IT" sz="1200" b="1" dirty="0">
                          <a:solidFill>
                            <a:schemeClr val="tx1"/>
                          </a:solidFill>
                          <a:latin typeface="Garamond" panose="02020404030301010803" pitchFamily="18" charset="0"/>
                        </a:rPr>
                        <a:t>Composizione delle imprese e degli addetti dell’industria, del commercio e dei servizi alle imprese e alle famiglie rispetto alla classe dimensionale dell’impresa. Anno 2016. Grandi regioni del Centro-Nord, Piemonte e province piemontesi.</a:t>
                      </a:r>
                    </a:p>
                  </a:txBody>
                  <a:tcPr marL="62232" marR="62232" marT="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it-IT" sz="1200" b="1" dirty="0">
                        <a:solidFill>
                          <a:schemeClr val="tx2">
                            <a:lumMod val="50000"/>
                          </a:schemeClr>
                        </a:solidFill>
                        <a:latin typeface="Garamond" panose="02020404030301010803" pitchFamily="18" charset="0"/>
                      </a:endParaRPr>
                    </a:p>
                  </a:txBody>
                  <a:tcPr marL="62232" marR="62232" marT="0" marB="0" anchor="ctr">
                    <a:lnL>
                      <a:noFill/>
                    </a:lnL>
                    <a:lnR w="6350" cap="flat" cmpd="sng" algn="ctr">
                      <a:noFill/>
                      <a:prstDash val="solid"/>
                      <a:round/>
                      <a:headEnd type="none" w="med" len="med"/>
                      <a:tailEnd type="none" w="med" len="med"/>
                    </a:lnR>
                    <a:lnT w="9525" cap="flat" cmpd="sng" algn="ctr">
                      <a:solidFill>
                        <a:schemeClr val="tx2">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it-IT"/>
                    </a:p>
                  </a:txBody>
                  <a:tcPr/>
                </a:tc>
                <a:tc hMerge="1">
                  <a:txBody>
                    <a:bodyPr/>
                    <a:lstStyle/>
                    <a:p>
                      <a:pPr algn="ctr"/>
                      <a:endParaRPr lang="it-IT" sz="1200" b="1" dirty="0">
                        <a:solidFill>
                          <a:schemeClr val="tx2">
                            <a:lumMod val="50000"/>
                          </a:schemeClr>
                        </a:solidFill>
                        <a:latin typeface="Garamond" panose="02020404030301010803" pitchFamily="18" charset="0"/>
                      </a:endParaRPr>
                    </a:p>
                  </a:txBody>
                  <a:tcPr marL="62232" marR="6223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tx2">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it-IT" sz="1200" b="1" dirty="0">
                        <a:solidFill>
                          <a:schemeClr val="tx2">
                            <a:lumMod val="50000"/>
                          </a:schemeClr>
                        </a:solidFill>
                        <a:latin typeface="Garamond" panose="02020404030301010803" pitchFamily="18" charset="0"/>
                      </a:endParaRPr>
                    </a:p>
                  </a:txBody>
                  <a:tcPr marL="62232" marR="6223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tx2">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it-IT" sz="1200" b="1" dirty="0">
                        <a:solidFill>
                          <a:schemeClr val="tx2">
                            <a:lumMod val="50000"/>
                          </a:schemeClr>
                        </a:solidFill>
                        <a:latin typeface="Garamond" panose="02020404030301010803" pitchFamily="18" charset="0"/>
                      </a:endParaRPr>
                    </a:p>
                  </a:txBody>
                  <a:tcPr marL="62232" marR="6223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tx2">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it-IT"/>
                    </a:p>
                  </a:txBody>
                  <a:tcPr/>
                </a:tc>
                <a:tc hMerge="1">
                  <a:txBody>
                    <a:bodyPr/>
                    <a:lstStyle/>
                    <a:p>
                      <a:pPr algn="ctr"/>
                      <a:endParaRPr lang="it-IT" sz="1200" b="1" dirty="0">
                        <a:solidFill>
                          <a:schemeClr val="tx2">
                            <a:lumMod val="50000"/>
                          </a:schemeClr>
                        </a:solidFill>
                        <a:latin typeface="+mn-lt"/>
                      </a:endParaRPr>
                    </a:p>
                  </a:txBody>
                  <a:tcPr marL="62232" marR="62232"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endParaRPr lang="it-IT"/>
                    </a:p>
                  </a:txBody>
                  <a:tcPr/>
                </a:tc>
                <a:extLst>
                  <a:ext uri="{0D108BD9-81ED-4DB2-BD59-A6C34878D82A}">
                    <a16:rowId xmlns:a16="http://schemas.microsoft.com/office/drawing/2014/main" val="1736035449"/>
                  </a:ext>
                </a:extLst>
              </a:tr>
              <a:tr h="0">
                <a:tc rowSpan="2">
                  <a:txBody>
                    <a:bodyPr/>
                    <a:lstStyle/>
                    <a:p>
                      <a:pPr algn="l">
                        <a:lnSpc>
                          <a:spcPct val="107000"/>
                        </a:lnSpc>
                        <a:spcAft>
                          <a:spcPts val="0"/>
                        </a:spcAft>
                      </a:pPr>
                      <a:endParaRPr lang="it-IT" sz="1200" b="0" i="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2232" marR="62232" marT="0" marB="0" anchor="ctr">
                    <a:lnL>
                      <a:noFill/>
                    </a:lnL>
                    <a:lnR>
                      <a:noFill/>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4">
                  <a:txBody>
                    <a:bodyPr/>
                    <a:lstStyle/>
                    <a:p>
                      <a:pPr algn="ctr"/>
                      <a:r>
                        <a:rPr lang="it-IT" sz="1200" b="1" dirty="0">
                          <a:solidFill>
                            <a:schemeClr val="tx1"/>
                          </a:solidFill>
                          <a:latin typeface="Garamond" panose="02020404030301010803" pitchFamily="18" charset="0"/>
                        </a:rPr>
                        <a:t>Imprese</a:t>
                      </a:r>
                    </a:p>
                  </a:txBody>
                  <a:tcPr marL="62232" marR="62232" marT="0" marB="0" anchor="ctr">
                    <a:lnL>
                      <a:noFill/>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it-IT" sz="1200" b="1" dirty="0">
                        <a:solidFill>
                          <a:schemeClr val="tx2">
                            <a:lumMod val="50000"/>
                          </a:schemeClr>
                        </a:solidFill>
                        <a:latin typeface="+mn-lt"/>
                      </a:endParaRPr>
                    </a:p>
                  </a:txBody>
                  <a:tcPr marL="62232" marR="62232" marT="0" marB="0" anchor="ctr">
                    <a:lnB w="12700" cap="flat" cmpd="sng" algn="ctr">
                      <a:solidFill>
                        <a:schemeClr val="tx1"/>
                      </a:solidFill>
                      <a:prstDash val="solid"/>
                      <a:round/>
                      <a:headEnd type="none" w="med" len="med"/>
                      <a:tailEnd type="none" w="med" len="med"/>
                    </a:lnB>
                  </a:tcPr>
                </a:tc>
                <a:tc hMerge="1">
                  <a:txBody>
                    <a:bodyPr/>
                    <a:lstStyle/>
                    <a:p>
                      <a:pPr algn="ctr"/>
                      <a:endParaRPr lang="it-IT" sz="1200" b="1" dirty="0">
                        <a:solidFill>
                          <a:schemeClr val="tx2">
                            <a:lumMod val="50000"/>
                          </a:schemeClr>
                        </a:solidFill>
                        <a:latin typeface="Garamond" panose="02020404030301010803" pitchFamily="18" charset="0"/>
                      </a:endParaRPr>
                    </a:p>
                  </a:txBody>
                  <a:tcPr marL="62232" marR="62232" marT="0" marB="0" anchor="ctr">
                    <a:lnL w="6350" cap="flat" cmpd="sng" algn="ctr">
                      <a:noFill/>
                      <a:prstDash val="solid"/>
                      <a:round/>
                      <a:headEnd type="none" w="med" len="med"/>
                      <a:tailEnd type="none" w="med" len="med"/>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it-IT" sz="1300" b="1" dirty="0">
                        <a:solidFill>
                          <a:schemeClr val="tx2">
                            <a:lumMod val="50000"/>
                          </a:schemeClr>
                        </a:solidFill>
                        <a:latin typeface="Garamond" panose="02020404030301010803" pitchFamily="18" charset="0"/>
                      </a:endParaRPr>
                    </a:p>
                  </a:txBody>
                  <a:tcPr marL="62232" marR="62232" marT="0" marB="0" anchor="ctr">
                    <a:lnL w="6350" cap="flat" cmpd="sng" algn="ctr">
                      <a:noFill/>
                      <a:prstDash val="solid"/>
                      <a:round/>
                      <a:headEnd type="none" w="med" len="med"/>
                      <a:tailEnd type="none" w="med" len="med"/>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gridSpan="4">
                  <a:txBody>
                    <a:bodyPr/>
                    <a:lstStyle/>
                    <a:p>
                      <a:pPr algn="ctr"/>
                      <a:r>
                        <a:rPr lang="it-IT" sz="1200" b="1" dirty="0">
                          <a:solidFill>
                            <a:schemeClr val="tx1"/>
                          </a:solidFill>
                          <a:latin typeface="Garamond" panose="02020404030301010803" pitchFamily="18" charset="0"/>
                        </a:rPr>
                        <a:t>Addetti</a:t>
                      </a:r>
                    </a:p>
                  </a:txBody>
                  <a:tcPr marL="62232" marR="62232" marT="0" marB="0" anchor="ctr">
                    <a:lnL w="635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it-IT" sz="1200" b="1" dirty="0">
                        <a:solidFill>
                          <a:schemeClr val="tx2">
                            <a:lumMod val="50000"/>
                          </a:schemeClr>
                        </a:solidFill>
                        <a:latin typeface="+mn-lt"/>
                      </a:endParaRPr>
                    </a:p>
                  </a:txBody>
                  <a:tcPr marL="62232" marR="62232" marT="0" marB="0" anchor="ctr">
                    <a:lnB w="12700" cap="flat" cmpd="sng" algn="ctr">
                      <a:solidFill>
                        <a:schemeClr val="tx1"/>
                      </a:solidFill>
                      <a:prstDash val="solid"/>
                      <a:round/>
                      <a:headEnd type="none" w="med" len="med"/>
                      <a:tailEnd type="none" w="med" len="med"/>
                    </a:lnB>
                  </a:tcPr>
                </a:tc>
                <a:tc hMerge="1">
                  <a:txBody>
                    <a:bodyPr/>
                    <a:lstStyle/>
                    <a:p>
                      <a:pPr algn="ctr"/>
                      <a:endParaRPr lang="it-IT" sz="1200" b="1" dirty="0">
                        <a:solidFill>
                          <a:schemeClr val="tx2">
                            <a:lumMod val="50000"/>
                          </a:schemeClr>
                        </a:solidFill>
                        <a:latin typeface="Garamond" panose="02020404030301010803" pitchFamily="18" charset="0"/>
                      </a:endParaRPr>
                    </a:p>
                  </a:txBody>
                  <a:tcPr marL="62232" marR="62232" marT="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it-IT" sz="1200" b="1" dirty="0">
                        <a:solidFill>
                          <a:schemeClr val="tx2">
                            <a:lumMod val="50000"/>
                          </a:schemeClr>
                        </a:solidFill>
                        <a:latin typeface="+mn-lt"/>
                      </a:endParaRPr>
                    </a:p>
                  </a:txBody>
                  <a:tcPr marL="62232" marR="62232"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7252845"/>
                  </a:ext>
                </a:extLst>
              </a:tr>
              <a:tr h="0">
                <a:tc vMerge="1">
                  <a:txBody>
                    <a:bodyPr/>
                    <a:lstStyle/>
                    <a:p>
                      <a:pPr algn="l">
                        <a:lnSpc>
                          <a:spcPct val="107000"/>
                        </a:lnSpc>
                        <a:spcAft>
                          <a:spcPts val="0"/>
                        </a:spcAft>
                      </a:pPr>
                      <a:endParaRPr lang="it-IT" sz="1200" b="1" i="0" dirty="0">
                        <a:solidFill>
                          <a:schemeClr val="tx2">
                            <a:lumMod val="50000"/>
                          </a:schemeClr>
                        </a:solidFill>
                        <a:effectLst/>
                        <a:latin typeface="Garamond" panose="02020404030301010803" pitchFamily="18" charset="0"/>
                        <a:ea typeface="Calibri" panose="020F0502020204030204" pitchFamily="34" charset="0"/>
                        <a:cs typeface="Times New Roman" panose="02020603050405020304" pitchFamily="18" charset="0"/>
                      </a:endParaRPr>
                    </a:p>
                  </a:txBody>
                  <a:tcPr marL="62232" marR="62232" marT="0" marB="0" anchor="ctr">
                    <a:lnL>
                      <a:noFill/>
                    </a:lnL>
                    <a:lnR>
                      <a:noFill/>
                    </a:lnR>
                    <a:lnT w="6350" cap="flat" cmpd="sng" algn="ctr">
                      <a:noFill/>
                      <a:prstDash val="solid"/>
                      <a:round/>
                      <a:headEnd type="none" w="med" len="med"/>
                      <a:tailEnd type="none" w="med" len="med"/>
                    </a:lnT>
                    <a:lnB w="9525" cap="flat" cmpd="sng" algn="ctr">
                      <a:solidFill>
                        <a:schemeClr val="tx2">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200" b="1" i="0" dirty="0">
                          <a:solidFill>
                            <a:schemeClr val="tx1"/>
                          </a:solidFill>
                          <a:latin typeface="Garamond" panose="02020404030301010803" pitchFamily="18" charset="0"/>
                        </a:rPr>
                        <a:t>0-9</a:t>
                      </a:r>
                    </a:p>
                  </a:txBody>
                  <a:tcPr marL="62232" marR="62232" marT="0" marB="0" anchor="ctr" anchorCtr="1">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200" b="1" i="0" dirty="0">
                          <a:solidFill>
                            <a:schemeClr val="tx1"/>
                          </a:solidFill>
                          <a:latin typeface="Garamond" panose="02020404030301010803" pitchFamily="18" charset="0"/>
                        </a:rPr>
                        <a:t>10-49</a:t>
                      </a:r>
                    </a:p>
                  </a:txBody>
                  <a:tcPr marL="62232" marR="62232" marT="0" marB="0" anchor="ctr" anchorCtr="1">
                    <a:lnL>
                      <a:noFill/>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200" b="1" i="0" dirty="0">
                          <a:solidFill>
                            <a:schemeClr val="tx1"/>
                          </a:solidFill>
                          <a:latin typeface="Garamond" panose="02020404030301010803" pitchFamily="18" charset="0"/>
                        </a:rPr>
                        <a:t>50-249</a:t>
                      </a:r>
                    </a:p>
                  </a:txBody>
                  <a:tcPr marL="62232" marR="62232" marT="0" marB="0" anchor="ctr" anchorCtr="1">
                    <a:lnL w="635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200" b="1" i="0" dirty="0">
                          <a:solidFill>
                            <a:schemeClr val="tx1"/>
                          </a:solidFill>
                          <a:latin typeface="Garamond" panose="02020404030301010803" pitchFamily="18" charset="0"/>
                        </a:rPr>
                        <a:t>&gt; 250</a:t>
                      </a:r>
                    </a:p>
                  </a:txBody>
                  <a:tcPr marL="62232" marR="62232" marT="0" marB="0" anchor="ctr" anchorCtr="1">
                    <a:lnL w="635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200" b="1" i="0" dirty="0">
                          <a:solidFill>
                            <a:schemeClr val="tx1"/>
                          </a:solidFill>
                          <a:latin typeface="Garamond" panose="02020404030301010803" pitchFamily="18" charset="0"/>
                        </a:rPr>
                        <a:t>0-9</a:t>
                      </a:r>
                    </a:p>
                  </a:txBody>
                  <a:tcPr marL="62232" marR="62232" marT="0" marB="0" anchor="ctr" anchorCtr="1">
                    <a:lnL w="635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200" b="1" i="0" dirty="0">
                          <a:solidFill>
                            <a:schemeClr val="tx1"/>
                          </a:solidFill>
                          <a:latin typeface="Garamond" panose="02020404030301010803" pitchFamily="18" charset="0"/>
                        </a:rPr>
                        <a:t>10-49</a:t>
                      </a:r>
                    </a:p>
                  </a:txBody>
                  <a:tcPr marL="62232" marR="62232" marT="0" marB="0" anchor="ctr" anchorCtr="1">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200" b="1" i="0" dirty="0">
                          <a:solidFill>
                            <a:schemeClr val="tx1"/>
                          </a:solidFill>
                          <a:latin typeface="Garamond" panose="02020404030301010803" pitchFamily="18" charset="0"/>
                        </a:rPr>
                        <a:t>50-249</a:t>
                      </a:r>
                    </a:p>
                  </a:txBody>
                  <a:tcPr marL="62232" marR="62232" marT="0" marB="0" anchor="ctr" anchorCtr="1">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200" b="1" i="0" dirty="0">
                          <a:solidFill>
                            <a:schemeClr val="tx1"/>
                          </a:solidFill>
                          <a:latin typeface="Garamond" panose="02020404030301010803" pitchFamily="18" charset="0"/>
                        </a:rPr>
                        <a:t>&gt; 250</a:t>
                      </a:r>
                    </a:p>
                  </a:txBody>
                  <a:tcPr marL="62232" marR="62232" marT="0" marB="0" anchor="ctr" anchorCtr="1">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7723423"/>
                  </a:ext>
                </a:extLst>
              </a:tr>
              <a:tr h="0">
                <a:tc>
                  <a:txBody>
                    <a:bodyPr/>
                    <a:lstStyle/>
                    <a:p>
                      <a:pPr algn="l" fontAlgn="b"/>
                      <a:r>
                        <a:rPr lang="it-IT" sz="1200" b="0" i="0" u="none" strike="noStrike" dirty="0">
                          <a:solidFill>
                            <a:schemeClr val="tx1"/>
                          </a:solidFill>
                          <a:effectLst/>
                          <a:latin typeface="Garamond" panose="02020404030301010803" pitchFamily="18" charset="0"/>
                        </a:rPr>
                        <a:t>Alessandria</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95,5%</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3,9%</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0,6%</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0,1%</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48,8%</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18,5%</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15,5%</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17,2%</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004935589"/>
                  </a:ext>
                </a:extLst>
              </a:tr>
              <a:tr h="0">
                <a:tc>
                  <a:txBody>
                    <a:bodyPr/>
                    <a:lstStyle/>
                    <a:p>
                      <a:pPr algn="l" fontAlgn="b"/>
                      <a:r>
                        <a:rPr lang="it-IT" sz="1200" b="1" i="0" u="none" strike="noStrike" dirty="0">
                          <a:solidFill>
                            <a:schemeClr val="tx1"/>
                          </a:solidFill>
                          <a:effectLst/>
                          <a:latin typeface="Garamond" panose="02020404030301010803" pitchFamily="18" charset="0"/>
                        </a:rPr>
                        <a:t>Asti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1" i="0" u="none" strike="noStrike" dirty="0">
                          <a:solidFill>
                            <a:schemeClr val="tx1"/>
                          </a:solidFill>
                          <a:effectLst/>
                          <a:latin typeface="Garamond" panose="02020404030301010803" pitchFamily="18" charset="0"/>
                        </a:rPr>
                        <a:t>95,9%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1" i="0" u="none" strike="noStrike" dirty="0">
                          <a:solidFill>
                            <a:schemeClr val="tx1"/>
                          </a:solidFill>
                          <a:effectLst/>
                          <a:latin typeface="Garamond" panose="02020404030301010803" pitchFamily="18" charset="0"/>
                        </a:rPr>
                        <a:t>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1" i="0" u="none" strike="noStrike" dirty="0">
                          <a:solidFill>
                            <a:schemeClr val="tx1"/>
                          </a:solidFill>
                          <a:effectLst/>
                          <a:latin typeface="Garamond" panose="02020404030301010803" pitchFamily="18" charset="0"/>
                        </a:rPr>
                        <a:t>0,4%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1" i="0" u="none" strike="noStrike" dirty="0">
                          <a:solidFill>
                            <a:schemeClr val="tx1"/>
                          </a:solidFill>
                          <a:effectLst/>
                          <a:latin typeface="Garamond" panose="02020404030301010803" pitchFamily="18" charset="0"/>
                        </a:rPr>
                        <a:t>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1" i="0" u="none" strike="noStrike" dirty="0">
                          <a:solidFill>
                            <a:schemeClr val="tx1"/>
                          </a:solidFill>
                          <a:effectLst/>
                          <a:latin typeface="Garamond" panose="02020404030301010803" pitchFamily="18" charset="0"/>
                        </a:rPr>
                        <a:t>54,3%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1" i="0" u="none" strike="noStrike" dirty="0">
                          <a:solidFill>
                            <a:schemeClr val="tx1"/>
                          </a:solidFill>
                          <a:effectLst/>
                          <a:latin typeface="Garamond" panose="02020404030301010803" pitchFamily="18" charset="0"/>
                        </a:rPr>
                        <a:t>19,8%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1" i="0" u="none" strike="noStrike" dirty="0">
                          <a:solidFill>
                            <a:schemeClr val="tx1"/>
                          </a:solidFill>
                          <a:effectLst/>
                          <a:latin typeface="Garamond" panose="02020404030301010803" pitchFamily="18" charset="0"/>
                        </a:rPr>
                        <a:t>10,9%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1" i="0" u="none" strike="noStrike" dirty="0">
                          <a:solidFill>
                            <a:schemeClr val="tx1"/>
                          </a:solidFill>
                          <a:effectLst/>
                          <a:latin typeface="Garamond" panose="02020404030301010803" pitchFamily="18" charset="0"/>
                        </a:rPr>
                        <a:t>15,0%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94837106"/>
                  </a:ext>
                </a:extLst>
              </a:tr>
              <a:tr h="0">
                <a:tc>
                  <a:txBody>
                    <a:bodyPr/>
                    <a:lstStyle/>
                    <a:p>
                      <a:pPr algn="l" fontAlgn="b"/>
                      <a:r>
                        <a:rPr lang="it-IT" sz="1200" b="0" i="0" u="none" strike="noStrike" dirty="0">
                          <a:solidFill>
                            <a:schemeClr val="tx1"/>
                          </a:solidFill>
                          <a:effectLst/>
                          <a:latin typeface="Garamond" panose="02020404030301010803" pitchFamily="18" charset="0"/>
                        </a:rPr>
                        <a:t>Biella</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95,3%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0,6%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40,9%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18,1%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14,6%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26,3%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94756612"/>
                  </a:ext>
                </a:extLst>
              </a:tr>
              <a:tr h="0">
                <a:tc>
                  <a:txBody>
                    <a:bodyPr/>
                    <a:lstStyle/>
                    <a:p>
                      <a:pPr algn="l" fontAlgn="b"/>
                      <a:r>
                        <a:rPr lang="it-IT" sz="1200" b="0" i="0" u="none" strike="noStrike" dirty="0">
                          <a:solidFill>
                            <a:schemeClr val="tx1"/>
                          </a:solidFill>
                          <a:effectLst/>
                          <a:latin typeface="Garamond" panose="02020404030301010803" pitchFamily="18" charset="0"/>
                        </a:rPr>
                        <a:t>Cuneo</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94,9%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0,6%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46,7%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20,3%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15,2%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17,8%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36406672"/>
                  </a:ext>
                </a:extLst>
              </a:tr>
              <a:tr h="0">
                <a:tc>
                  <a:txBody>
                    <a:bodyPr/>
                    <a:lstStyle/>
                    <a:p>
                      <a:pPr algn="l" fontAlgn="b"/>
                      <a:r>
                        <a:rPr lang="it-IT" sz="1200" b="0" i="0" u="none" strike="noStrike" dirty="0">
                          <a:solidFill>
                            <a:schemeClr val="tx1"/>
                          </a:solidFill>
                          <a:effectLst/>
                          <a:latin typeface="Garamond" panose="02020404030301010803" pitchFamily="18" charset="0"/>
                        </a:rPr>
                        <a:t>Novara</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95,0%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0,6%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a:solidFill>
                            <a:schemeClr val="tx1"/>
                          </a:solidFill>
                          <a:effectLst/>
                          <a:latin typeface="Garamond" panose="02020404030301010803" pitchFamily="18" charset="0"/>
                        </a:rPr>
                        <a:t>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47,8%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21,3%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17,0%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13,9%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02265551"/>
                  </a:ext>
                </a:extLst>
              </a:tr>
              <a:tr h="0">
                <a:tc>
                  <a:txBody>
                    <a:bodyPr/>
                    <a:lstStyle/>
                    <a:p>
                      <a:pPr algn="l" fontAlgn="b"/>
                      <a:r>
                        <a:rPr lang="it-IT" sz="1200" b="0" i="0" u="none" strike="noStrike" dirty="0">
                          <a:solidFill>
                            <a:schemeClr val="tx1"/>
                          </a:solidFill>
                          <a:effectLst/>
                          <a:latin typeface="Garamond" panose="02020404030301010803" pitchFamily="18" charset="0"/>
                        </a:rPr>
                        <a:t>Torino</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95,5%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39,3%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16,0%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11,2%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33,4%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04669977"/>
                  </a:ext>
                </a:extLst>
              </a:tr>
              <a:tr h="0">
                <a:tc>
                  <a:txBody>
                    <a:bodyPr/>
                    <a:lstStyle/>
                    <a:p>
                      <a:pPr algn="l" fontAlgn="b"/>
                      <a:r>
                        <a:rPr lang="it-IT" sz="1200" b="0" i="0" u="none" strike="noStrike" dirty="0">
                          <a:solidFill>
                            <a:schemeClr val="tx1"/>
                          </a:solidFill>
                          <a:effectLst/>
                          <a:latin typeface="Garamond" panose="02020404030301010803" pitchFamily="18" charset="0"/>
                        </a:rPr>
                        <a:t>Verbano-Cusio-Ossola</a:t>
                      </a:r>
                    </a:p>
                  </a:txBody>
                  <a:tcPr marL="9525" marR="9525" marT="9525"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96,0%</a:t>
                      </a:r>
                    </a:p>
                  </a:txBody>
                  <a:tcPr marL="9525" marR="9525" marT="9525" marB="0" anchor="ctr">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3,6%</a:t>
                      </a:r>
                    </a:p>
                  </a:txBody>
                  <a:tcPr marL="9525" marR="9525" marT="9525" marB="0" anchor="ctr">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0,4%</a:t>
                      </a:r>
                    </a:p>
                  </a:txBody>
                  <a:tcPr marL="9525" marR="9525" marT="9525" marB="0" anchor="ctr">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0,0%</a:t>
                      </a:r>
                    </a:p>
                  </a:txBody>
                  <a:tcPr marL="9525" marR="9525" marT="9525" marB="0" anchor="ctr">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64,3%</a:t>
                      </a:r>
                    </a:p>
                  </a:txBody>
                  <a:tcPr marL="9525" marR="9525" marT="9525" marB="0" anchor="ctr">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21,3%</a:t>
                      </a:r>
                    </a:p>
                  </a:txBody>
                  <a:tcPr marL="9525" marR="9525" marT="9525" marB="0" anchor="ctr">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11,6%</a:t>
                      </a:r>
                    </a:p>
                  </a:txBody>
                  <a:tcPr marL="9525" marR="9525" marT="9525" marB="0" anchor="ctr">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2,9%</a:t>
                      </a:r>
                    </a:p>
                  </a:txBody>
                  <a:tcPr marL="9525" marR="9525" marT="9525" marB="0" anchor="ctr">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67544078"/>
                  </a:ext>
                </a:extLst>
              </a:tr>
              <a:tr h="0">
                <a:tc>
                  <a:txBody>
                    <a:bodyPr/>
                    <a:lstStyle/>
                    <a:p>
                      <a:pPr algn="l" fontAlgn="b"/>
                      <a:r>
                        <a:rPr lang="it-IT" sz="1200" b="0" i="0" u="none" strike="noStrike" dirty="0">
                          <a:solidFill>
                            <a:schemeClr val="tx1"/>
                          </a:solidFill>
                          <a:effectLst/>
                          <a:latin typeface="Garamond" panose="02020404030301010803" pitchFamily="18" charset="0"/>
                        </a:rPr>
                        <a:t>Vercelli</a:t>
                      </a:r>
                    </a:p>
                  </a:txBody>
                  <a:tcPr marL="9525" marR="9525" marT="9525" marB="0" anchor="b">
                    <a:lnL>
                      <a:noFill/>
                    </a:lnL>
                    <a:lnR>
                      <a:noFill/>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95,9%</a:t>
                      </a:r>
                    </a:p>
                  </a:txBody>
                  <a:tcPr marL="9525" marR="9525" marT="9525" marB="0" anchor="ctr">
                    <a:lnL>
                      <a:noFill/>
                    </a:lnL>
                    <a:lnR>
                      <a:noFill/>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3,5%</a:t>
                      </a:r>
                    </a:p>
                  </a:txBody>
                  <a:tcPr marL="9525" marR="9525" marT="9525" marB="0" anchor="ctr">
                    <a:lnL>
                      <a:noFill/>
                    </a:lnL>
                    <a:lnR>
                      <a:noFill/>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0,5%</a:t>
                      </a:r>
                    </a:p>
                  </a:txBody>
                  <a:tcPr marL="9525" marR="9525" marT="9525" marB="0" anchor="ctr">
                    <a:lnL>
                      <a:noFill/>
                    </a:lnL>
                    <a:lnR>
                      <a:noFill/>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0,1%</a:t>
                      </a:r>
                    </a:p>
                  </a:txBody>
                  <a:tcPr marL="9525" marR="9525" marT="9525" marB="0" anchor="ctr">
                    <a:lnL>
                      <a:noFill/>
                    </a:lnL>
                    <a:lnR>
                      <a:noFill/>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43,8%</a:t>
                      </a:r>
                    </a:p>
                  </a:txBody>
                  <a:tcPr marL="9525" marR="9525" marT="9525" marB="0" anchor="ctr">
                    <a:lnL>
                      <a:noFill/>
                    </a:lnL>
                    <a:lnR>
                      <a:noFill/>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15,7%</a:t>
                      </a:r>
                    </a:p>
                  </a:txBody>
                  <a:tcPr marL="9525" marR="9525" marT="9525" marB="0" anchor="ctr">
                    <a:lnL>
                      <a:noFill/>
                    </a:lnL>
                    <a:lnR>
                      <a:noFill/>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12,0%</a:t>
                      </a:r>
                    </a:p>
                  </a:txBody>
                  <a:tcPr marL="9525" marR="9525" marT="9525" marB="0" anchor="ctr">
                    <a:lnL>
                      <a:noFill/>
                    </a:lnL>
                    <a:lnR>
                      <a:noFill/>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28,5%</a:t>
                      </a:r>
                    </a:p>
                  </a:txBody>
                  <a:tcPr marL="9525" marR="9525" marT="9525" marB="0" anchor="ctr">
                    <a:lnL>
                      <a:noFill/>
                    </a:lnL>
                    <a:lnR>
                      <a:noFill/>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65529601"/>
                  </a:ext>
                </a:extLst>
              </a:tr>
              <a:tr h="0">
                <a:tc>
                  <a:txBody>
                    <a:bodyPr/>
                    <a:lstStyle/>
                    <a:p>
                      <a:pPr algn="l" fontAlgn="b"/>
                      <a:r>
                        <a:rPr lang="it-IT" sz="1200" b="0" i="0" u="none" strike="noStrike" dirty="0">
                          <a:solidFill>
                            <a:schemeClr val="tx1"/>
                          </a:solidFill>
                          <a:effectLst/>
                          <a:latin typeface="Garamond" panose="02020404030301010803" pitchFamily="18" charset="0"/>
                        </a:rPr>
                        <a:t>Piemonte</a:t>
                      </a:r>
                    </a:p>
                  </a:txBody>
                  <a:tcPr marL="9525" marR="9525" marT="9525" marB="0" anchor="b">
                    <a:lnL>
                      <a:noFill/>
                    </a:lnL>
                    <a:lnR>
                      <a:noFill/>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95,4%</a:t>
                      </a:r>
                    </a:p>
                  </a:txBody>
                  <a:tcPr marL="9525" marR="9525" marT="9525" marB="0" anchor="ctr">
                    <a:lnL>
                      <a:noFill/>
                    </a:lnL>
                    <a:lnR>
                      <a:noFill/>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4,0%</a:t>
                      </a:r>
                    </a:p>
                  </a:txBody>
                  <a:tcPr marL="9525" marR="9525" marT="9525" marB="0" anchor="ctr">
                    <a:lnL>
                      <a:noFill/>
                    </a:lnL>
                    <a:lnR>
                      <a:noFill/>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0,5%</a:t>
                      </a:r>
                    </a:p>
                  </a:txBody>
                  <a:tcPr marL="9525" marR="9525" marT="9525" marB="0" anchor="ctr">
                    <a:lnL>
                      <a:noFill/>
                    </a:lnL>
                    <a:lnR>
                      <a:noFill/>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0,1%</a:t>
                      </a:r>
                    </a:p>
                  </a:txBody>
                  <a:tcPr marL="9525" marR="9525" marT="9525" marB="0" anchor="ctr">
                    <a:lnL>
                      <a:noFill/>
                    </a:lnL>
                    <a:lnR>
                      <a:noFill/>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43,2%</a:t>
                      </a:r>
                    </a:p>
                  </a:txBody>
                  <a:tcPr marL="9525" marR="9525" marT="9525" marB="0" anchor="ctr">
                    <a:lnL>
                      <a:noFill/>
                    </a:lnL>
                    <a:lnR>
                      <a:noFill/>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17,6%</a:t>
                      </a:r>
                    </a:p>
                  </a:txBody>
                  <a:tcPr marL="9525" marR="9525" marT="9525" marB="0" anchor="ctr">
                    <a:lnL>
                      <a:noFill/>
                    </a:lnL>
                    <a:lnR>
                      <a:noFill/>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12,7%</a:t>
                      </a:r>
                    </a:p>
                  </a:txBody>
                  <a:tcPr marL="9525" marR="9525" marT="9525" marB="0" anchor="ctr">
                    <a:lnL>
                      <a:noFill/>
                    </a:lnL>
                    <a:lnR>
                      <a:noFill/>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26,6%</a:t>
                      </a:r>
                    </a:p>
                  </a:txBody>
                  <a:tcPr marL="9525" marR="9525" marT="9525" marB="0" anchor="ctr">
                    <a:lnL>
                      <a:noFill/>
                    </a:lnL>
                    <a:lnR>
                      <a:noFill/>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5013202"/>
                  </a:ext>
                </a:extLst>
              </a:tr>
              <a:tr h="0">
                <a:tc>
                  <a:txBody>
                    <a:bodyPr/>
                    <a:lstStyle/>
                    <a:p>
                      <a:pPr algn="l" fontAlgn="b"/>
                      <a:r>
                        <a:rPr lang="it-IT" sz="1200" b="0" i="0" u="none" strike="noStrike" dirty="0">
                          <a:solidFill>
                            <a:schemeClr val="tx1"/>
                          </a:solidFill>
                          <a:effectLst/>
                          <a:latin typeface="Garamond" panose="02020404030301010803" pitchFamily="18" charset="0"/>
                        </a:rPr>
                        <a:t>Lombardia</a:t>
                      </a:r>
                    </a:p>
                  </a:txBody>
                  <a:tcPr marL="9525" marR="9525" marT="9525" marB="0" anchor="b">
                    <a:lnL>
                      <a:noFill/>
                    </a:lnL>
                    <a:lnR>
                      <a:noFill/>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94,1%</a:t>
                      </a:r>
                    </a:p>
                  </a:txBody>
                  <a:tcPr marL="9525" marR="9525" marT="9525" marB="0" anchor="ctr">
                    <a:lnL>
                      <a:noFill/>
                    </a:lnL>
                    <a:lnR>
                      <a:noFill/>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5,0%</a:t>
                      </a:r>
                    </a:p>
                  </a:txBody>
                  <a:tcPr marL="9525" marR="9525" marT="9525" marB="0" anchor="ctr">
                    <a:lnL>
                      <a:noFill/>
                    </a:lnL>
                    <a:lnR>
                      <a:noFill/>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0,7%</a:t>
                      </a:r>
                    </a:p>
                  </a:txBody>
                  <a:tcPr marL="9525" marR="9525" marT="9525" marB="0" anchor="ctr">
                    <a:lnL>
                      <a:noFill/>
                    </a:lnL>
                    <a:lnR>
                      <a:noFill/>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a:solidFill>
                            <a:schemeClr val="tx1"/>
                          </a:solidFill>
                          <a:effectLst/>
                          <a:latin typeface="Garamond" panose="02020404030301010803" pitchFamily="18" charset="0"/>
                        </a:rPr>
                        <a:t>0,1%</a:t>
                      </a:r>
                    </a:p>
                  </a:txBody>
                  <a:tcPr marL="9525" marR="9525" marT="9525" marB="0" anchor="ctr">
                    <a:lnL>
                      <a:noFill/>
                    </a:lnL>
                    <a:lnR>
                      <a:noFill/>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35,2%</a:t>
                      </a:r>
                    </a:p>
                  </a:txBody>
                  <a:tcPr marL="9525" marR="9525" marT="9525" marB="0" anchor="ctr">
                    <a:lnL>
                      <a:noFill/>
                    </a:lnL>
                    <a:lnR>
                      <a:noFill/>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19,2%</a:t>
                      </a:r>
                    </a:p>
                  </a:txBody>
                  <a:tcPr marL="9525" marR="9525" marT="9525" marB="0" anchor="ctr">
                    <a:lnL>
                      <a:noFill/>
                    </a:lnL>
                    <a:lnR>
                      <a:noFill/>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15,5%</a:t>
                      </a:r>
                    </a:p>
                  </a:txBody>
                  <a:tcPr marL="9525" marR="9525" marT="9525" marB="0" anchor="ctr">
                    <a:lnL>
                      <a:noFill/>
                    </a:lnL>
                    <a:lnR>
                      <a:noFill/>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30,2%</a:t>
                      </a:r>
                    </a:p>
                  </a:txBody>
                  <a:tcPr marL="9525" marR="9525" marT="9525" marB="0" anchor="ctr">
                    <a:lnL>
                      <a:noFill/>
                    </a:lnL>
                    <a:lnR>
                      <a:noFill/>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3781874"/>
                  </a:ext>
                </a:extLst>
              </a:tr>
              <a:tr h="0">
                <a:tc>
                  <a:txBody>
                    <a:bodyPr/>
                    <a:lstStyle/>
                    <a:p>
                      <a:pPr algn="l" fontAlgn="b"/>
                      <a:r>
                        <a:rPr lang="it-IT" sz="1200" b="0" i="0" u="none" strike="noStrike" dirty="0">
                          <a:solidFill>
                            <a:schemeClr val="tx1"/>
                          </a:solidFill>
                          <a:effectLst/>
                          <a:latin typeface="Garamond" panose="02020404030301010803" pitchFamily="18" charset="0"/>
                        </a:rPr>
                        <a:t>Veneto</a:t>
                      </a:r>
                    </a:p>
                  </a:txBody>
                  <a:tcPr marL="9525" marR="9525" marT="9525" marB="0" anchor="b">
                    <a:lnL>
                      <a:noFill/>
                    </a:lnL>
                    <a:lnR>
                      <a:noFill/>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a:solidFill>
                            <a:schemeClr val="tx1"/>
                          </a:solidFill>
                          <a:effectLst/>
                          <a:latin typeface="Garamond" panose="02020404030301010803" pitchFamily="18" charset="0"/>
                        </a:rPr>
                        <a:t>94,0%</a:t>
                      </a:r>
                    </a:p>
                  </a:txBody>
                  <a:tcPr marL="9525" marR="9525" marT="9525" marB="0" anchor="ctr">
                    <a:lnL>
                      <a:noFill/>
                    </a:lnL>
                    <a:lnR>
                      <a:noFill/>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a:solidFill>
                            <a:schemeClr val="tx1"/>
                          </a:solidFill>
                          <a:effectLst/>
                          <a:latin typeface="Garamond" panose="02020404030301010803" pitchFamily="18" charset="0"/>
                        </a:rPr>
                        <a:t>5,3%</a:t>
                      </a:r>
                    </a:p>
                  </a:txBody>
                  <a:tcPr marL="9525" marR="9525" marT="9525" marB="0" anchor="ctr">
                    <a:lnL>
                      <a:noFill/>
                    </a:lnL>
                    <a:lnR>
                      <a:noFill/>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a:solidFill>
                            <a:schemeClr val="tx1"/>
                          </a:solidFill>
                          <a:effectLst/>
                          <a:latin typeface="Garamond" panose="02020404030301010803" pitchFamily="18" charset="0"/>
                        </a:rPr>
                        <a:t>0,7%</a:t>
                      </a:r>
                    </a:p>
                  </a:txBody>
                  <a:tcPr marL="9525" marR="9525" marT="9525" marB="0" anchor="ctr">
                    <a:lnL>
                      <a:noFill/>
                    </a:lnL>
                    <a:lnR>
                      <a:noFill/>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0,1%</a:t>
                      </a:r>
                    </a:p>
                  </a:txBody>
                  <a:tcPr marL="9525" marR="9525" marT="9525" marB="0" anchor="ctr">
                    <a:lnL>
                      <a:noFill/>
                    </a:lnL>
                    <a:lnR>
                      <a:noFill/>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42,5%</a:t>
                      </a:r>
                    </a:p>
                  </a:txBody>
                  <a:tcPr marL="9525" marR="9525" marT="9525" marB="0" anchor="ctr">
                    <a:lnL>
                      <a:noFill/>
                    </a:lnL>
                    <a:lnR>
                      <a:noFill/>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22,9%</a:t>
                      </a:r>
                    </a:p>
                  </a:txBody>
                  <a:tcPr marL="9525" marR="9525" marT="9525" marB="0" anchor="ctr">
                    <a:lnL>
                      <a:noFill/>
                    </a:lnL>
                    <a:lnR>
                      <a:noFill/>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15,2%</a:t>
                      </a:r>
                    </a:p>
                  </a:txBody>
                  <a:tcPr marL="9525" marR="9525" marT="9525" marB="0" anchor="ctr">
                    <a:lnL>
                      <a:noFill/>
                    </a:lnL>
                    <a:lnR>
                      <a:noFill/>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19,4%</a:t>
                      </a:r>
                    </a:p>
                  </a:txBody>
                  <a:tcPr marL="9525" marR="9525" marT="9525" marB="0" anchor="ctr">
                    <a:lnL>
                      <a:noFill/>
                    </a:lnL>
                    <a:lnR>
                      <a:noFill/>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75281260"/>
                  </a:ext>
                </a:extLst>
              </a:tr>
              <a:tr h="0">
                <a:tc>
                  <a:txBody>
                    <a:bodyPr/>
                    <a:lstStyle/>
                    <a:p>
                      <a:pPr algn="l" fontAlgn="b"/>
                      <a:r>
                        <a:rPr lang="it-IT" sz="1200" b="0" i="0" u="none" strike="noStrike" dirty="0">
                          <a:solidFill>
                            <a:schemeClr val="tx1"/>
                          </a:solidFill>
                          <a:effectLst/>
                          <a:latin typeface="Garamond" panose="02020404030301010803" pitchFamily="18" charset="0"/>
                        </a:rPr>
                        <a:t>Emilia-Romagna</a:t>
                      </a:r>
                    </a:p>
                  </a:txBody>
                  <a:tcPr marL="9525" marR="9525" marT="9525" marB="0" anchor="b">
                    <a:lnL>
                      <a:noFill/>
                    </a:lnL>
                    <a:lnR>
                      <a:noFill/>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94,5%</a:t>
                      </a:r>
                    </a:p>
                  </a:txBody>
                  <a:tcPr marL="9525" marR="9525" marT="9525" marB="0" anchor="ctr">
                    <a:lnL>
                      <a:noFill/>
                    </a:lnL>
                    <a:lnR>
                      <a:noFill/>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4,8%</a:t>
                      </a:r>
                    </a:p>
                  </a:txBody>
                  <a:tcPr marL="9525" marR="9525" marT="9525" marB="0" anchor="ctr">
                    <a:lnL>
                      <a:noFill/>
                    </a:lnL>
                    <a:lnR>
                      <a:noFill/>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0,6%</a:t>
                      </a:r>
                    </a:p>
                  </a:txBody>
                  <a:tcPr marL="9525" marR="9525" marT="9525" marB="0" anchor="ctr">
                    <a:lnL>
                      <a:noFill/>
                    </a:lnL>
                    <a:lnR>
                      <a:noFill/>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0,1%</a:t>
                      </a:r>
                    </a:p>
                  </a:txBody>
                  <a:tcPr marL="9525" marR="9525" marT="9525" marB="0" anchor="ctr">
                    <a:lnL>
                      <a:noFill/>
                    </a:lnL>
                    <a:lnR>
                      <a:noFill/>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41,2%</a:t>
                      </a:r>
                    </a:p>
                  </a:txBody>
                  <a:tcPr marL="9525" marR="9525" marT="9525" marB="0" anchor="ctr">
                    <a:lnL>
                      <a:noFill/>
                    </a:lnL>
                    <a:lnR>
                      <a:noFill/>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20,4%</a:t>
                      </a:r>
                    </a:p>
                  </a:txBody>
                  <a:tcPr marL="9525" marR="9525" marT="9525" marB="0" anchor="ctr">
                    <a:lnL>
                      <a:noFill/>
                    </a:lnL>
                    <a:lnR>
                      <a:noFill/>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14,0%</a:t>
                      </a:r>
                    </a:p>
                  </a:txBody>
                  <a:tcPr marL="9525" marR="9525" marT="9525" marB="0" anchor="ctr">
                    <a:lnL>
                      <a:noFill/>
                    </a:lnL>
                    <a:lnR>
                      <a:noFill/>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24,5%</a:t>
                      </a:r>
                    </a:p>
                  </a:txBody>
                  <a:tcPr marL="9525" marR="9525" marT="9525" marB="0" anchor="ctr">
                    <a:lnL>
                      <a:noFill/>
                    </a:lnL>
                    <a:lnR>
                      <a:noFill/>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62500335"/>
                  </a:ext>
                </a:extLst>
              </a:tr>
              <a:tr h="0">
                <a:tc>
                  <a:txBody>
                    <a:bodyPr/>
                    <a:lstStyle/>
                    <a:p>
                      <a:pPr algn="l" fontAlgn="b"/>
                      <a:r>
                        <a:rPr lang="it-IT" sz="1200" b="0" i="0" u="none" strike="noStrike" dirty="0">
                          <a:solidFill>
                            <a:schemeClr val="tx1"/>
                          </a:solidFill>
                          <a:effectLst/>
                          <a:latin typeface="Garamond" panose="02020404030301010803" pitchFamily="18" charset="0"/>
                        </a:rPr>
                        <a:t>Toscana</a:t>
                      </a:r>
                    </a:p>
                  </a:txBody>
                  <a:tcPr marL="9525" marR="9525" marT="9525" marB="0" anchor="b">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95,1%</a:t>
                      </a:r>
                    </a:p>
                  </a:txBody>
                  <a:tcPr marL="9525" marR="9525" marT="9525"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4,5%</a:t>
                      </a:r>
                    </a:p>
                  </a:txBody>
                  <a:tcPr marL="9525" marR="9525" marT="9525"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0,4%</a:t>
                      </a:r>
                    </a:p>
                  </a:txBody>
                  <a:tcPr marL="9525" marR="9525" marT="9525"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0,1%</a:t>
                      </a:r>
                    </a:p>
                  </a:txBody>
                  <a:tcPr marL="9525" marR="9525" marT="9525"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52,9%</a:t>
                      </a:r>
                    </a:p>
                  </a:txBody>
                  <a:tcPr marL="9525" marR="9525" marT="9525"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22,5%</a:t>
                      </a:r>
                    </a:p>
                  </a:txBody>
                  <a:tcPr marL="9525" marR="9525" marT="9525"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10,8%</a:t>
                      </a:r>
                    </a:p>
                  </a:txBody>
                  <a:tcPr marL="9525" marR="9525" marT="9525"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13,8%</a:t>
                      </a:r>
                    </a:p>
                  </a:txBody>
                  <a:tcPr marL="9525" marR="9525" marT="9525"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87423646"/>
                  </a:ext>
                </a:extLst>
              </a:tr>
            </a:tbl>
          </a:graphicData>
        </a:graphic>
      </p:graphicFrame>
      <p:sp>
        <p:nvSpPr>
          <p:cNvPr id="17" name="CasellaDiTesto 16">
            <a:extLst>
              <a:ext uri="{FF2B5EF4-FFF2-40B4-BE49-F238E27FC236}">
                <a16:creationId xmlns:a16="http://schemas.microsoft.com/office/drawing/2014/main" id="{A71F7ABA-9A6F-4A8C-AFA3-DE6C253617FC}"/>
              </a:ext>
            </a:extLst>
          </p:cNvPr>
          <p:cNvSpPr txBox="1"/>
          <p:nvPr/>
        </p:nvSpPr>
        <p:spPr>
          <a:xfrm>
            <a:off x="687130" y="506491"/>
            <a:ext cx="10809545" cy="2893100"/>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
                <a:srgbClr val="44546A">
                  <a:lumMod val="50000"/>
                </a:srgbClr>
              </a:buClr>
              <a:buSzTx/>
              <a:buFontTx/>
              <a:buChar char="-"/>
              <a:tabLst/>
              <a:defRPr/>
            </a:pPr>
            <a:r>
              <a:rPr kumimoji="0" lang="it-IT"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La nostra regione (dati 2016) ha un </a:t>
            </a: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tessuto produttivo</a:t>
            </a:r>
            <a:r>
              <a:rPr kumimoji="0" lang="it-IT"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più </a:t>
            </a: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frammentato</a:t>
            </a:r>
            <a:r>
              <a:rPr kumimoji="0" lang="it-IT"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rispetto alla Lombardia, al Veneto e all’Emilia-Romagna, con un 95,4% di </a:t>
            </a: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micro-imprese</a:t>
            </a:r>
            <a:r>
              <a:rPr kumimoji="0" lang="it-IT"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in cui viene impiegato il </a:t>
            </a: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43,2% degli addetti</a:t>
            </a:r>
            <a:r>
              <a:rPr kumimoji="0" lang="it-IT"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t>
            </a:r>
          </a:p>
          <a:p>
            <a:pPr marL="285750" marR="0" lvl="0" indent="-285750" algn="just" defTabSz="914400" rtl="0" eaLnBrk="1" fontAlgn="auto" latinLnBrk="0" hangingPunct="1">
              <a:lnSpc>
                <a:spcPct val="100000"/>
              </a:lnSpc>
              <a:spcBef>
                <a:spcPts val="0"/>
              </a:spcBef>
              <a:spcAft>
                <a:spcPts val="0"/>
              </a:spcAft>
              <a:buClr>
                <a:srgbClr val="44546A">
                  <a:lumMod val="50000"/>
                </a:srgbClr>
              </a:buClr>
              <a:buSzTx/>
              <a:buFontTx/>
              <a:buChar char="-"/>
              <a:tabLst/>
              <a:defRPr/>
            </a:pPr>
            <a:r>
              <a:rPr kumimoji="0" lang="it-IT"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Solo il 39% degli addetti lavorano in imprese di medie e grandi dimensioni, che presentano migliori indicatori di redditività e garantiscono salari più elevati. Questa percentuale è inferiore a quella della Lombardia (46%) e maggiore rispetto a quella di Veneto (34%) e Toscana (25%).</a:t>
            </a:r>
            <a:br>
              <a:rPr kumimoji="0" lang="it-IT"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br>
            <a:r>
              <a:rPr kumimoji="0" lang="it-IT"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Per quanto riguarda la composizione degli addetti è riscontrabile una certa eterogeneità territoriale, con province come Torino, Vercelli e Biella che contribuiscono ad innalzare la percentuale regionale di addetti delle grandi imprese. Asti e il Verbano-Cusio-Ossola, d’altra parte, sono le province con la più bassa percentuale di addetti delle imprese medie e grandi (rispettivamente il 25,9% e il 14,5%) e le uniche in cui più della metà degli addetti si concentra nelle micro-imprese (il 54,3% ad Asti, il 64,3% nel V-C-O). La contenuta dimensione di impresa sembra rappresentare un elemento di vulnerabilità per questi due territori caratterizzati attualmente da una bassa produttività, come rilevano gli indicatori sul prodotto interno lordo e sul valore aggiunto.</a:t>
            </a:r>
          </a:p>
          <a:p>
            <a:pPr marL="285750" marR="0" lvl="0" indent="-285750" algn="just" defTabSz="914400" rtl="0" eaLnBrk="1" fontAlgn="auto" latinLnBrk="0" hangingPunct="1">
              <a:lnSpc>
                <a:spcPct val="100000"/>
              </a:lnSpc>
              <a:spcBef>
                <a:spcPts val="0"/>
              </a:spcBef>
              <a:spcAft>
                <a:spcPts val="0"/>
              </a:spcAft>
              <a:buClr>
                <a:srgbClr val="44546A">
                  <a:lumMod val="50000"/>
                </a:srgbClr>
              </a:buClr>
              <a:buSzTx/>
              <a:buFontTx/>
              <a:buChar char="-"/>
              <a:tabLst/>
              <a:defRPr/>
            </a:pPr>
            <a:r>
              <a:rPr kumimoji="0" lang="it-IT"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Complessivamente, nella Provincia di Asti, predomina la forma giuridica dell’impresa individuale (il 70,9% delle imprese attive nel primo trimestre del 2019), mentre le società di capitale costituiscono solo il 10% del totale (contro il 16% a livello regionale).</a:t>
            </a:r>
          </a:p>
          <a:p>
            <a:pPr marL="285750" marR="0" lvl="0" indent="-285750" algn="just" defTabSz="914400" rtl="0" eaLnBrk="1" fontAlgn="auto" latinLnBrk="0" hangingPunct="1">
              <a:lnSpc>
                <a:spcPct val="100000"/>
              </a:lnSpc>
              <a:spcBef>
                <a:spcPts val="0"/>
              </a:spcBef>
              <a:spcAft>
                <a:spcPts val="600"/>
              </a:spcAft>
              <a:buClr>
                <a:srgbClr val="44546A">
                  <a:lumMod val="50000"/>
                </a:srgbClr>
              </a:buClr>
              <a:buSzTx/>
              <a:buFontTx/>
              <a:buChar char="-"/>
              <a:tabLst/>
              <a:defRPr/>
            </a:pPr>
            <a:endParaRPr kumimoji="0" lang="it-IT"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Tree>
    <p:extLst>
      <p:ext uri="{BB962C8B-B14F-4D97-AF65-F5344CB8AC3E}">
        <p14:creationId xmlns:p14="http://schemas.microsoft.com/office/powerpoint/2010/main" val="36764662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DB907E6-20CF-4711-98E5-6AE7F865558B}"/>
              </a:ext>
            </a:extLst>
          </p:cNvPr>
          <p:cNvSpPr>
            <a:spLocks noGrp="1"/>
          </p:cNvSpPr>
          <p:nvPr>
            <p:ph type="title"/>
          </p:nvPr>
        </p:nvSpPr>
        <p:spPr/>
        <p:txBody>
          <a:bodyPr/>
          <a:lstStyle/>
          <a:p>
            <a:r>
              <a:rPr lang="it-IT" dirty="0">
                <a:solidFill>
                  <a:schemeClr val="tx1"/>
                </a:solidFill>
              </a:rPr>
              <a:t>Le </a:t>
            </a:r>
            <a:r>
              <a:rPr lang="it-IT" dirty="0">
                <a:solidFill>
                  <a:srgbClr val="FF0000"/>
                </a:solidFill>
              </a:rPr>
              <a:t>retribuzioni medie orarie astigiane sono tra le più basse </a:t>
            </a:r>
            <a:r>
              <a:rPr lang="it-IT" dirty="0">
                <a:solidFill>
                  <a:schemeClr val="tx1"/>
                </a:solidFill>
              </a:rPr>
              <a:t>della regione</a:t>
            </a:r>
          </a:p>
        </p:txBody>
      </p:sp>
      <p:sp>
        <p:nvSpPr>
          <p:cNvPr id="3" name="Segnaposto contenuto 2">
            <a:extLst>
              <a:ext uri="{FF2B5EF4-FFF2-40B4-BE49-F238E27FC236}">
                <a16:creationId xmlns:a16="http://schemas.microsoft.com/office/drawing/2014/main" id="{D38F8EA5-49D8-4BAD-9D10-B5C8E3C4AE0C}"/>
              </a:ext>
            </a:extLst>
          </p:cNvPr>
          <p:cNvSpPr>
            <a:spLocks noGrp="1"/>
          </p:cNvSpPr>
          <p:nvPr>
            <p:ph idx="1"/>
          </p:nvPr>
        </p:nvSpPr>
        <p:spPr>
          <a:xfrm>
            <a:off x="695325" y="517196"/>
            <a:ext cx="10814503" cy="2250070"/>
          </a:xfrm>
        </p:spPr>
        <p:txBody>
          <a:bodyPr>
            <a:noAutofit/>
          </a:bodyPr>
          <a:lstStyle/>
          <a:p>
            <a:pPr marL="0" indent="0" algn="just">
              <a:spcBef>
                <a:spcPts val="0"/>
              </a:spcBef>
              <a:spcAft>
                <a:spcPts val="600"/>
              </a:spcAft>
              <a:buClr>
                <a:schemeClr val="accent2"/>
              </a:buClr>
              <a:buNone/>
            </a:pPr>
            <a:r>
              <a:rPr lang="it-IT" b="1" dirty="0"/>
              <a:t>Le retribuzione media oraria nelle imprese private astigiane è inferiore a quella regionale </a:t>
            </a:r>
            <a:r>
              <a:rPr lang="it-IT" dirty="0"/>
              <a:t>(13,6 Euro lordi/ora rispetto a 14,6 Euro lordi/ora). In particolare, è inferiore a tutte le province ad eccezione del Verbano-Cusio-Ossola: come per il PIL e il valore aggiunto, Asti si colloca al penultimo posto. In tutte le province, le retribuzioni aumentano al crescere della fascia di età («effetto anzianità/esperienza») e del titolo di studio («effetto capitale umano»). Inoltre sono più alte, in media, per gli uomini rispetto alle donne e per gli italiani rispetto agli stranieri. In media, hanno retribuzioni più basse i lavoratori a tempo determinato e in regime di part time: queste categorie, pertanto, non solo conseguono una retribuzione annua più contenuta per effetto del monte ore (a causa delle discontinuità contrattuali e dell’orario giornaliero ridotto) ma sono anche penalizzate da una retribuzione oraria più bassa. Infine, come ampiamente documentato dalla letteratura, un altro fattore che spiega le differenze retributive è la dimensione di impresa: maggiore la classe dimensionale, più alta la retribuzione dei lavoratori. La ridotta dimensione delle imprese astigiane pare quindi una caratteristica fortemente penalizzante per i salari di questo territorio. Si osservi infatti come, a parità di classe dimensionale, le retribuzioni astigiane sono inferiori alla media regionale soltanto per l’effetto «distorsivo» della provincia di Torino, che contribuisce significativamente ad alzare la media regionale. Dopo quelle torinesi, le grandi imprese verbanesi e astigiane sono quelle che garantiscono le retribuzioni più elevate ai propri dipendenti.</a:t>
            </a:r>
          </a:p>
        </p:txBody>
      </p:sp>
      <p:sp>
        <p:nvSpPr>
          <p:cNvPr id="4" name="Segnaposto numero diapositiva 3">
            <a:extLst>
              <a:ext uri="{FF2B5EF4-FFF2-40B4-BE49-F238E27FC236}">
                <a16:creationId xmlns:a16="http://schemas.microsoft.com/office/drawing/2014/main" id="{61D4ACC7-65E2-4D3F-9AD1-39A4A1B08E8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125431-285D-4497-A9B8-AFE411CB7C64}" type="slidenum">
              <a:rPr kumimoji="0" lang="it-IT" sz="1400" b="0" i="0" u="none" strike="noStrike" kern="1200" cap="none" spc="0" normalizeH="0" baseline="0" noProof="0" smtClean="0">
                <a:ln>
                  <a:noFill/>
                </a:ln>
                <a:solidFill>
                  <a:prstClr val="black">
                    <a:tint val="75000"/>
                  </a:prstClr>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it-IT" sz="1400" b="0" i="0" u="none" strike="noStrike" kern="1200" cap="none" spc="0" normalizeH="0" baseline="0" noProof="0" dirty="0">
              <a:ln>
                <a:noFill/>
              </a:ln>
              <a:solidFill>
                <a:prstClr val="black">
                  <a:tint val="75000"/>
                </a:prstClr>
              </a:solidFill>
              <a:effectLst/>
              <a:uLnTx/>
              <a:uFillTx/>
              <a:latin typeface="Garamond" panose="02020404030301010803" pitchFamily="18" charset="0"/>
              <a:ea typeface="+mn-ea"/>
              <a:cs typeface="+mn-cs"/>
            </a:endParaRPr>
          </a:p>
        </p:txBody>
      </p:sp>
      <p:sp>
        <p:nvSpPr>
          <p:cNvPr id="10" name="Rettangolo 9">
            <a:extLst>
              <a:ext uri="{FF2B5EF4-FFF2-40B4-BE49-F238E27FC236}">
                <a16:creationId xmlns:a16="http://schemas.microsoft.com/office/drawing/2014/main" id="{0086D01E-BDF8-4AAD-8A1C-478261725FF3}"/>
              </a:ext>
            </a:extLst>
          </p:cNvPr>
          <p:cNvSpPr/>
          <p:nvPr/>
        </p:nvSpPr>
        <p:spPr>
          <a:xfrm>
            <a:off x="695325" y="6430904"/>
            <a:ext cx="1023982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prstClr val="black"/>
                </a:solidFill>
                <a:effectLst/>
                <a:uLnTx/>
                <a:uFillTx/>
                <a:latin typeface="Garamond" panose="02020404030301010803" pitchFamily="18" charset="0"/>
                <a:ea typeface="Calibri" panose="020F0502020204030204" pitchFamily="34" charset="0"/>
                <a:cs typeface="Times New Roman" panose="02020603050405020304" pitchFamily="18" charset="0"/>
              </a:rPr>
              <a:t>Fonte: elaborazione su dati ISTAT</a:t>
            </a:r>
          </a:p>
        </p:txBody>
      </p:sp>
      <p:graphicFrame>
        <p:nvGraphicFramePr>
          <p:cNvPr id="6" name="Tabella 5">
            <a:extLst>
              <a:ext uri="{FF2B5EF4-FFF2-40B4-BE49-F238E27FC236}">
                <a16:creationId xmlns:a16="http://schemas.microsoft.com/office/drawing/2014/main" id="{5505B851-ED02-49CF-80BA-B049E82DD719}"/>
              </a:ext>
            </a:extLst>
          </p:cNvPr>
          <p:cNvGraphicFramePr>
            <a:graphicFrameLocks noGrp="1"/>
          </p:cNvGraphicFramePr>
          <p:nvPr/>
        </p:nvGraphicFramePr>
        <p:xfrm>
          <a:off x="822969" y="3613652"/>
          <a:ext cx="10673706" cy="2817252"/>
        </p:xfrm>
        <a:graphic>
          <a:graphicData uri="http://schemas.openxmlformats.org/drawingml/2006/table">
            <a:tbl>
              <a:tblPr>
                <a:tableStyleId>{5C22544A-7EE6-4342-B048-85BDC9FD1C3A}</a:tableStyleId>
              </a:tblPr>
              <a:tblGrid>
                <a:gridCol w="811072">
                  <a:extLst>
                    <a:ext uri="{9D8B030D-6E8A-4147-A177-3AD203B41FA5}">
                      <a16:colId xmlns:a16="http://schemas.microsoft.com/office/drawing/2014/main" val="4244437346"/>
                    </a:ext>
                  </a:extLst>
                </a:gridCol>
                <a:gridCol w="519086">
                  <a:extLst>
                    <a:ext uri="{9D8B030D-6E8A-4147-A177-3AD203B41FA5}">
                      <a16:colId xmlns:a16="http://schemas.microsoft.com/office/drawing/2014/main" val="2785857901"/>
                    </a:ext>
                  </a:extLst>
                </a:gridCol>
                <a:gridCol w="519086">
                  <a:extLst>
                    <a:ext uri="{9D8B030D-6E8A-4147-A177-3AD203B41FA5}">
                      <a16:colId xmlns:a16="http://schemas.microsoft.com/office/drawing/2014/main" val="931727589"/>
                    </a:ext>
                  </a:extLst>
                </a:gridCol>
                <a:gridCol w="519086">
                  <a:extLst>
                    <a:ext uri="{9D8B030D-6E8A-4147-A177-3AD203B41FA5}">
                      <a16:colId xmlns:a16="http://schemas.microsoft.com/office/drawing/2014/main" val="791361779"/>
                    </a:ext>
                  </a:extLst>
                </a:gridCol>
                <a:gridCol w="519086">
                  <a:extLst>
                    <a:ext uri="{9D8B030D-6E8A-4147-A177-3AD203B41FA5}">
                      <a16:colId xmlns:a16="http://schemas.microsoft.com/office/drawing/2014/main" val="1999728582"/>
                    </a:ext>
                  </a:extLst>
                </a:gridCol>
                <a:gridCol w="519086">
                  <a:extLst>
                    <a:ext uri="{9D8B030D-6E8A-4147-A177-3AD203B41FA5}">
                      <a16:colId xmlns:a16="http://schemas.microsoft.com/office/drawing/2014/main" val="703870646"/>
                    </a:ext>
                  </a:extLst>
                </a:gridCol>
                <a:gridCol w="519086">
                  <a:extLst>
                    <a:ext uri="{9D8B030D-6E8A-4147-A177-3AD203B41FA5}">
                      <a16:colId xmlns:a16="http://schemas.microsoft.com/office/drawing/2014/main" val="863024498"/>
                    </a:ext>
                  </a:extLst>
                </a:gridCol>
                <a:gridCol w="519086">
                  <a:extLst>
                    <a:ext uri="{9D8B030D-6E8A-4147-A177-3AD203B41FA5}">
                      <a16:colId xmlns:a16="http://schemas.microsoft.com/office/drawing/2014/main" val="1049108552"/>
                    </a:ext>
                  </a:extLst>
                </a:gridCol>
                <a:gridCol w="519086">
                  <a:extLst>
                    <a:ext uri="{9D8B030D-6E8A-4147-A177-3AD203B41FA5}">
                      <a16:colId xmlns:a16="http://schemas.microsoft.com/office/drawing/2014/main" val="2532431104"/>
                    </a:ext>
                  </a:extLst>
                </a:gridCol>
                <a:gridCol w="519086">
                  <a:extLst>
                    <a:ext uri="{9D8B030D-6E8A-4147-A177-3AD203B41FA5}">
                      <a16:colId xmlns:a16="http://schemas.microsoft.com/office/drawing/2014/main" val="2574548009"/>
                    </a:ext>
                  </a:extLst>
                </a:gridCol>
                <a:gridCol w="519086">
                  <a:extLst>
                    <a:ext uri="{9D8B030D-6E8A-4147-A177-3AD203B41FA5}">
                      <a16:colId xmlns:a16="http://schemas.microsoft.com/office/drawing/2014/main" val="1123357236"/>
                    </a:ext>
                  </a:extLst>
                </a:gridCol>
                <a:gridCol w="519086">
                  <a:extLst>
                    <a:ext uri="{9D8B030D-6E8A-4147-A177-3AD203B41FA5}">
                      <a16:colId xmlns:a16="http://schemas.microsoft.com/office/drawing/2014/main" val="4208264926"/>
                    </a:ext>
                  </a:extLst>
                </a:gridCol>
                <a:gridCol w="519086">
                  <a:extLst>
                    <a:ext uri="{9D8B030D-6E8A-4147-A177-3AD203B41FA5}">
                      <a16:colId xmlns:a16="http://schemas.microsoft.com/office/drawing/2014/main" val="2915929305"/>
                    </a:ext>
                  </a:extLst>
                </a:gridCol>
                <a:gridCol w="519086">
                  <a:extLst>
                    <a:ext uri="{9D8B030D-6E8A-4147-A177-3AD203B41FA5}">
                      <a16:colId xmlns:a16="http://schemas.microsoft.com/office/drawing/2014/main" val="4277216868"/>
                    </a:ext>
                  </a:extLst>
                </a:gridCol>
                <a:gridCol w="519086">
                  <a:extLst>
                    <a:ext uri="{9D8B030D-6E8A-4147-A177-3AD203B41FA5}">
                      <a16:colId xmlns:a16="http://schemas.microsoft.com/office/drawing/2014/main" val="2104839717"/>
                    </a:ext>
                  </a:extLst>
                </a:gridCol>
                <a:gridCol w="519086">
                  <a:extLst>
                    <a:ext uri="{9D8B030D-6E8A-4147-A177-3AD203B41FA5}">
                      <a16:colId xmlns:a16="http://schemas.microsoft.com/office/drawing/2014/main" val="867447538"/>
                    </a:ext>
                  </a:extLst>
                </a:gridCol>
                <a:gridCol w="519086">
                  <a:extLst>
                    <a:ext uri="{9D8B030D-6E8A-4147-A177-3AD203B41FA5}">
                      <a16:colId xmlns:a16="http://schemas.microsoft.com/office/drawing/2014/main" val="1656271179"/>
                    </a:ext>
                  </a:extLst>
                </a:gridCol>
                <a:gridCol w="519086">
                  <a:extLst>
                    <a:ext uri="{9D8B030D-6E8A-4147-A177-3AD203B41FA5}">
                      <a16:colId xmlns:a16="http://schemas.microsoft.com/office/drawing/2014/main" val="127103798"/>
                    </a:ext>
                  </a:extLst>
                </a:gridCol>
                <a:gridCol w="519086">
                  <a:extLst>
                    <a:ext uri="{9D8B030D-6E8A-4147-A177-3AD203B41FA5}">
                      <a16:colId xmlns:a16="http://schemas.microsoft.com/office/drawing/2014/main" val="1571457822"/>
                    </a:ext>
                  </a:extLst>
                </a:gridCol>
                <a:gridCol w="519086">
                  <a:extLst>
                    <a:ext uri="{9D8B030D-6E8A-4147-A177-3AD203B41FA5}">
                      <a16:colId xmlns:a16="http://schemas.microsoft.com/office/drawing/2014/main" val="1129878232"/>
                    </a:ext>
                  </a:extLst>
                </a:gridCol>
              </a:tblGrid>
              <a:tr h="42458">
                <a:tc rowSpan="2">
                  <a:txBody>
                    <a:bodyPr/>
                    <a:lstStyle/>
                    <a:p>
                      <a:pPr algn="ctr" fontAlgn="b"/>
                      <a:endParaRPr lang="it-IT" sz="1200" b="1" i="0" u="none" strike="noStrike" dirty="0">
                        <a:solidFill>
                          <a:srgbClr val="000000"/>
                        </a:solidFill>
                        <a:effectLst/>
                        <a:latin typeface="Garamond" panose="02020404030301010803" pitchFamily="18" charset="0"/>
                      </a:endParaRPr>
                    </a:p>
                  </a:txBody>
                  <a:tcPr marL="6171" marR="6171" marT="6171" marB="0" anchor="ctr">
                    <a:lnB w="12700" cap="flat" cmpd="sng" algn="ctr">
                      <a:solidFill>
                        <a:schemeClr val="tx1"/>
                      </a:solidFill>
                      <a:prstDash val="solid"/>
                      <a:round/>
                      <a:headEnd type="none" w="med" len="med"/>
                      <a:tailEnd type="none" w="med" len="med"/>
                    </a:lnB>
                    <a:noFill/>
                  </a:tcPr>
                </a:tc>
                <a:tc gridSpan="2">
                  <a:txBody>
                    <a:bodyPr/>
                    <a:lstStyle/>
                    <a:p>
                      <a:pPr algn="ctr" fontAlgn="b"/>
                      <a:r>
                        <a:rPr lang="it-IT" sz="1200" b="1" i="0" u="none" strike="noStrike" dirty="0">
                          <a:solidFill>
                            <a:srgbClr val="000000"/>
                          </a:solidFill>
                          <a:effectLst/>
                          <a:latin typeface="Garamond" panose="02020404030301010803" pitchFamily="18" charset="0"/>
                        </a:rPr>
                        <a:t>Sesso</a:t>
                      </a:r>
                    </a:p>
                  </a:txBody>
                  <a:tcPr marL="6171" marR="6171" marT="6171" marB="0" anchor="ctr">
                    <a:lnB w="12700" cap="flat" cmpd="sng" algn="ctr">
                      <a:solidFill>
                        <a:schemeClr val="tx1"/>
                      </a:solidFill>
                      <a:prstDash val="solid"/>
                      <a:round/>
                      <a:headEnd type="none" w="med" len="med"/>
                      <a:tailEnd type="none" w="med" len="med"/>
                    </a:lnB>
                    <a:noFill/>
                  </a:tcPr>
                </a:tc>
                <a:tc hMerge="1">
                  <a:txBody>
                    <a:bodyPr/>
                    <a:lstStyle/>
                    <a:p>
                      <a:pPr algn="l" fontAlgn="b"/>
                      <a:endParaRPr lang="it-IT" sz="1200" b="0" i="0" u="none" strike="noStrike" dirty="0">
                        <a:solidFill>
                          <a:srgbClr val="000000"/>
                        </a:solidFill>
                        <a:effectLst/>
                        <a:latin typeface="Calibri" panose="020F0502020204030204" pitchFamily="34" charset="0"/>
                      </a:endParaRPr>
                    </a:p>
                  </a:txBody>
                  <a:tcPr marL="6171" marR="6171" marT="6171" marB="0" anchor="b"/>
                </a:tc>
                <a:tc gridSpan="3">
                  <a:txBody>
                    <a:bodyPr/>
                    <a:lstStyle/>
                    <a:p>
                      <a:pPr algn="ctr" fontAlgn="b"/>
                      <a:r>
                        <a:rPr lang="it-IT" sz="1200" b="1" i="0" u="none" strike="noStrike" dirty="0">
                          <a:solidFill>
                            <a:srgbClr val="000000"/>
                          </a:solidFill>
                          <a:effectLst/>
                          <a:latin typeface="Garamond" panose="02020404030301010803" pitchFamily="18" charset="0"/>
                        </a:rPr>
                        <a:t>Età</a:t>
                      </a:r>
                    </a:p>
                  </a:txBody>
                  <a:tcPr marL="6171" marR="6171" marT="6171" marB="0" anchor="ctr">
                    <a:lnB w="12700" cap="flat" cmpd="sng" algn="ctr">
                      <a:solidFill>
                        <a:schemeClr val="tx1"/>
                      </a:solidFill>
                      <a:prstDash val="solid"/>
                      <a:round/>
                      <a:headEnd type="none" w="med" len="med"/>
                      <a:tailEnd type="none" w="med" len="med"/>
                    </a:lnB>
                    <a:noFill/>
                  </a:tcPr>
                </a:tc>
                <a:tc hMerge="1">
                  <a:txBody>
                    <a:bodyPr/>
                    <a:lstStyle/>
                    <a:p>
                      <a:pPr algn="l" fontAlgn="b"/>
                      <a:endParaRPr lang="it-IT" sz="1200" b="0" i="0" u="none" strike="noStrike">
                        <a:solidFill>
                          <a:srgbClr val="000000"/>
                        </a:solidFill>
                        <a:effectLst/>
                        <a:latin typeface="Calibri" panose="020F0502020204030204" pitchFamily="34" charset="0"/>
                      </a:endParaRPr>
                    </a:p>
                  </a:txBody>
                  <a:tcPr marL="6171" marR="6171" marT="6171" marB="0" anchor="b"/>
                </a:tc>
                <a:tc hMerge="1">
                  <a:txBody>
                    <a:bodyPr/>
                    <a:lstStyle/>
                    <a:p>
                      <a:pPr algn="l" fontAlgn="b"/>
                      <a:endParaRPr lang="it-IT" sz="1200" b="0" i="0" u="none" strike="noStrike" dirty="0">
                        <a:solidFill>
                          <a:srgbClr val="000000"/>
                        </a:solidFill>
                        <a:effectLst/>
                        <a:latin typeface="Calibri" panose="020F0502020204030204" pitchFamily="34" charset="0"/>
                      </a:endParaRPr>
                    </a:p>
                  </a:txBody>
                  <a:tcPr marL="6171" marR="6171" marT="6171" marB="0" anchor="b"/>
                </a:tc>
                <a:tc gridSpan="2">
                  <a:txBody>
                    <a:bodyPr/>
                    <a:lstStyle/>
                    <a:p>
                      <a:pPr algn="ctr" fontAlgn="b"/>
                      <a:r>
                        <a:rPr lang="it-IT" sz="1200" b="1" i="0" u="none" strike="noStrike" dirty="0">
                          <a:solidFill>
                            <a:srgbClr val="000000"/>
                          </a:solidFill>
                          <a:effectLst/>
                          <a:latin typeface="Garamond" panose="02020404030301010803" pitchFamily="18" charset="0"/>
                        </a:rPr>
                        <a:t>Luogo di nascita</a:t>
                      </a:r>
                    </a:p>
                  </a:txBody>
                  <a:tcPr marL="6171" marR="6171" marT="6171" marB="0" anchor="ctr">
                    <a:lnB w="12700" cap="flat" cmpd="sng" algn="ctr">
                      <a:solidFill>
                        <a:schemeClr val="tx1"/>
                      </a:solidFill>
                      <a:prstDash val="solid"/>
                      <a:round/>
                      <a:headEnd type="none" w="med" len="med"/>
                      <a:tailEnd type="none" w="med" len="med"/>
                    </a:lnB>
                    <a:noFill/>
                  </a:tcPr>
                </a:tc>
                <a:tc hMerge="1">
                  <a:txBody>
                    <a:bodyPr/>
                    <a:lstStyle/>
                    <a:p>
                      <a:pPr algn="l" fontAlgn="b"/>
                      <a:endParaRPr lang="it-IT" sz="1200" b="0" i="0" u="none" strike="noStrike" dirty="0">
                        <a:solidFill>
                          <a:srgbClr val="000000"/>
                        </a:solidFill>
                        <a:effectLst/>
                        <a:latin typeface="Calibri" panose="020F0502020204030204" pitchFamily="34" charset="0"/>
                      </a:endParaRPr>
                    </a:p>
                  </a:txBody>
                  <a:tcPr marL="6171" marR="6171" marT="6171" marB="0" anchor="b"/>
                </a:tc>
                <a:tc gridSpan="3">
                  <a:txBody>
                    <a:bodyPr/>
                    <a:lstStyle/>
                    <a:p>
                      <a:pPr algn="ctr" fontAlgn="b"/>
                      <a:r>
                        <a:rPr lang="it-IT" sz="1200" b="1" i="0" u="none" strike="noStrike" dirty="0">
                          <a:solidFill>
                            <a:srgbClr val="000000"/>
                          </a:solidFill>
                          <a:effectLst/>
                          <a:latin typeface="Garamond" panose="02020404030301010803" pitchFamily="18" charset="0"/>
                        </a:rPr>
                        <a:t>Titolo di studio</a:t>
                      </a:r>
                    </a:p>
                  </a:txBody>
                  <a:tcPr marL="6171" marR="6171" marT="6171" marB="0" anchor="ctr">
                    <a:lnB w="12700" cap="flat" cmpd="sng" algn="ctr">
                      <a:solidFill>
                        <a:schemeClr val="tx1"/>
                      </a:solidFill>
                      <a:prstDash val="solid"/>
                      <a:round/>
                      <a:headEnd type="none" w="med" len="med"/>
                      <a:tailEnd type="none" w="med" len="med"/>
                    </a:lnB>
                    <a:noFill/>
                  </a:tcPr>
                </a:tc>
                <a:tc hMerge="1">
                  <a:txBody>
                    <a:bodyPr/>
                    <a:lstStyle/>
                    <a:p>
                      <a:pPr algn="l" fontAlgn="b"/>
                      <a:endParaRPr lang="it-IT" sz="1200" b="0" i="0" u="none" strike="noStrike" dirty="0">
                        <a:solidFill>
                          <a:srgbClr val="000000"/>
                        </a:solidFill>
                        <a:effectLst/>
                        <a:latin typeface="Calibri" panose="020F0502020204030204" pitchFamily="34" charset="0"/>
                      </a:endParaRPr>
                    </a:p>
                  </a:txBody>
                  <a:tcPr marL="6171" marR="6171" marT="6171" marB="0" anchor="b"/>
                </a:tc>
                <a:tc hMerge="1">
                  <a:txBody>
                    <a:bodyPr/>
                    <a:lstStyle/>
                    <a:p>
                      <a:pPr algn="l" fontAlgn="b"/>
                      <a:endParaRPr lang="it-IT" sz="1200" b="0" i="0" u="none" strike="noStrike" dirty="0">
                        <a:solidFill>
                          <a:srgbClr val="000000"/>
                        </a:solidFill>
                        <a:effectLst/>
                        <a:latin typeface="Calibri" panose="020F0502020204030204" pitchFamily="34" charset="0"/>
                      </a:endParaRPr>
                    </a:p>
                  </a:txBody>
                  <a:tcPr marL="6171" marR="6171" marT="6171" marB="0" anchor="b"/>
                </a:tc>
                <a:tc gridSpan="2">
                  <a:txBody>
                    <a:bodyPr/>
                    <a:lstStyle/>
                    <a:p>
                      <a:pPr algn="ctr" fontAlgn="b"/>
                      <a:r>
                        <a:rPr lang="it-IT" sz="1200" b="1" i="0" u="none" strike="noStrike" dirty="0">
                          <a:solidFill>
                            <a:srgbClr val="000000"/>
                          </a:solidFill>
                          <a:effectLst/>
                          <a:latin typeface="Garamond" panose="02020404030301010803" pitchFamily="18" charset="0"/>
                        </a:rPr>
                        <a:t>Contratto</a:t>
                      </a:r>
                    </a:p>
                  </a:txBody>
                  <a:tcPr marL="6171" marR="6171" marT="6171" marB="0" anchor="ctr">
                    <a:lnB w="12700" cap="flat" cmpd="sng" algn="ctr">
                      <a:solidFill>
                        <a:schemeClr val="tx1"/>
                      </a:solidFill>
                      <a:prstDash val="solid"/>
                      <a:round/>
                      <a:headEnd type="none" w="med" len="med"/>
                      <a:tailEnd type="none" w="med" len="med"/>
                    </a:lnB>
                    <a:noFill/>
                  </a:tcPr>
                </a:tc>
                <a:tc hMerge="1">
                  <a:txBody>
                    <a:bodyPr/>
                    <a:lstStyle/>
                    <a:p>
                      <a:pPr algn="l" fontAlgn="b"/>
                      <a:endParaRPr lang="it-IT" sz="1200" b="0" i="0" u="none" strike="noStrike" dirty="0">
                        <a:solidFill>
                          <a:srgbClr val="000000"/>
                        </a:solidFill>
                        <a:effectLst/>
                        <a:latin typeface="Calibri" panose="020F0502020204030204" pitchFamily="34" charset="0"/>
                      </a:endParaRPr>
                    </a:p>
                  </a:txBody>
                  <a:tcPr marL="6171" marR="6171" marT="6171" marB="0" anchor="b"/>
                </a:tc>
                <a:tc gridSpan="2">
                  <a:txBody>
                    <a:bodyPr/>
                    <a:lstStyle/>
                    <a:p>
                      <a:pPr algn="ctr" fontAlgn="b"/>
                      <a:r>
                        <a:rPr lang="it-IT" sz="1200" b="1" i="0" u="none" strike="noStrike" dirty="0">
                          <a:solidFill>
                            <a:srgbClr val="000000"/>
                          </a:solidFill>
                          <a:effectLst/>
                          <a:latin typeface="Garamond" panose="02020404030301010803" pitchFamily="18" charset="0"/>
                        </a:rPr>
                        <a:t>Regime orario</a:t>
                      </a:r>
                    </a:p>
                  </a:txBody>
                  <a:tcPr marL="6171" marR="6171" marT="6171" marB="0" anchor="ctr">
                    <a:lnB w="12700" cap="flat" cmpd="sng" algn="ctr">
                      <a:solidFill>
                        <a:schemeClr val="tx1"/>
                      </a:solidFill>
                      <a:prstDash val="solid"/>
                      <a:round/>
                      <a:headEnd type="none" w="med" len="med"/>
                      <a:tailEnd type="none" w="med" len="med"/>
                    </a:lnB>
                    <a:noFill/>
                  </a:tcPr>
                </a:tc>
                <a:tc hMerge="1">
                  <a:txBody>
                    <a:bodyPr/>
                    <a:lstStyle/>
                    <a:p>
                      <a:pPr algn="l" fontAlgn="b"/>
                      <a:endParaRPr lang="it-IT" sz="1200" b="0" i="0" u="none" strike="noStrike" dirty="0">
                        <a:solidFill>
                          <a:srgbClr val="000000"/>
                        </a:solidFill>
                        <a:effectLst/>
                        <a:latin typeface="Calibri" panose="020F0502020204030204" pitchFamily="34" charset="0"/>
                      </a:endParaRPr>
                    </a:p>
                  </a:txBody>
                  <a:tcPr marL="6171" marR="6171" marT="6171" marB="0" anchor="b"/>
                </a:tc>
                <a:tc gridSpan="4">
                  <a:txBody>
                    <a:bodyPr/>
                    <a:lstStyle/>
                    <a:p>
                      <a:pPr algn="ctr" fontAlgn="b"/>
                      <a:r>
                        <a:rPr lang="it-IT" sz="1200" b="1" i="0" u="none" strike="noStrike" dirty="0">
                          <a:solidFill>
                            <a:srgbClr val="000000"/>
                          </a:solidFill>
                          <a:effectLst/>
                          <a:latin typeface="Garamond" panose="02020404030301010803" pitchFamily="18" charset="0"/>
                        </a:rPr>
                        <a:t>Dimensione impresa</a:t>
                      </a:r>
                    </a:p>
                  </a:txBody>
                  <a:tcPr marL="6171" marR="6171" marT="6171" marB="0" anchor="ctr">
                    <a:lnB w="12700" cap="flat" cmpd="sng" algn="ctr">
                      <a:solidFill>
                        <a:schemeClr val="tx1"/>
                      </a:solidFill>
                      <a:prstDash val="solid"/>
                      <a:round/>
                      <a:headEnd type="none" w="med" len="med"/>
                      <a:tailEnd type="none" w="med" len="med"/>
                    </a:lnB>
                    <a:noFill/>
                  </a:tcPr>
                </a:tc>
                <a:tc hMerge="1">
                  <a:txBody>
                    <a:bodyPr/>
                    <a:lstStyle/>
                    <a:p>
                      <a:pPr algn="l" fontAlgn="b"/>
                      <a:endParaRPr lang="it-IT" sz="1200" b="0" i="0" u="none" strike="noStrike" dirty="0">
                        <a:solidFill>
                          <a:srgbClr val="000000"/>
                        </a:solidFill>
                        <a:effectLst/>
                        <a:latin typeface="Calibri" panose="020F0502020204030204" pitchFamily="34" charset="0"/>
                      </a:endParaRPr>
                    </a:p>
                  </a:txBody>
                  <a:tcPr marL="6171" marR="6171" marT="6171" marB="0" anchor="b"/>
                </a:tc>
                <a:tc hMerge="1">
                  <a:txBody>
                    <a:bodyPr/>
                    <a:lstStyle/>
                    <a:p>
                      <a:pPr algn="l" fontAlgn="b"/>
                      <a:endParaRPr lang="it-IT" sz="1200" b="0" i="0" u="none" strike="noStrike" dirty="0">
                        <a:solidFill>
                          <a:srgbClr val="000000"/>
                        </a:solidFill>
                        <a:effectLst/>
                        <a:latin typeface="Calibri" panose="020F0502020204030204" pitchFamily="34" charset="0"/>
                      </a:endParaRPr>
                    </a:p>
                  </a:txBody>
                  <a:tcPr marL="6171" marR="6171" marT="6171" marB="0" anchor="b"/>
                </a:tc>
                <a:tc hMerge="1">
                  <a:txBody>
                    <a:bodyPr/>
                    <a:lstStyle/>
                    <a:p>
                      <a:pPr algn="l" fontAlgn="b"/>
                      <a:endParaRPr lang="it-IT" sz="1200" b="0" i="0" u="none" strike="noStrike" dirty="0">
                        <a:solidFill>
                          <a:srgbClr val="000000"/>
                        </a:solidFill>
                        <a:effectLst/>
                        <a:latin typeface="Calibri" panose="020F0502020204030204" pitchFamily="34" charset="0"/>
                      </a:endParaRPr>
                    </a:p>
                  </a:txBody>
                  <a:tcPr marL="6171" marR="6171" marT="6171" marB="0" anchor="b"/>
                </a:tc>
                <a:tc>
                  <a:txBody>
                    <a:bodyPr/>
                    <a:lstStyle/>
                    <a:p>
                      <a:pPr algn="ctr" fontAlgn="b"/>
                      <a:endParaRPr lang="it-IT" sz="1200" b="1" i="0" u="none" strike="noStrike" dirty="0">
                        <a:solidFill>
                          <a:srgbClr val="000000"/>
                        </a:solidFill>
                        <a:effectLst/>
                        <a:latin typeface="Garamond" panose="02020404030301010803" pitchFamily="18" charset="0"/>
                      </a:endParaRPr>
                    </a:p>
                  </a:txBody>
                  <a:tcPr marL="6171" marR="6171" marT="6171" marB="0"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22343431"/>
                  </a:ext>
                </a:extLst>
              </a:tr>
              <a:tr h="123423">
                <a:tc vMerge="1">
                  <a:txBody>
                    <a:bodyPr/>
                    <a:lstStyle/>
                    <a:p>
                      <a:pPr algn="ctr" fontAlgn="b"/>
                      <a:endParaRPr lang="it-IT" sz="1200" b="0" i="0" u="none" strike="noStrike" dirty="0">
                        <a:solidFill>
                          <a:srgbClr val="000000"/>
                        </a:solidFill>
                        <a:effectLst/>
                        <a:latin typeface="Garamond" panose="02020404030301010803" pitchFamily="18" charset="0"/>
                      </a:endParaRPr>
                    </a:p>
                  </a:txBody>
                  <a:tcPr marL="6171" marR="6171" marT="6171" marB="0" anchor="ctr"/>
                </a:tc>
                <a:tc>
                  <a:txBody>
                    <a:bodyPr/>
                    <a:lstStyle/>
                    <a:p>
                      <a:pPr algn="ctr" fontAlgn="b"/>
                      <a:r>
                        <a:rPr lang="it-IT" sz="1200" b="1" u="none" strike="noStrike" dirty="0">
                          <a:effectLst/>
                          <a:latin typeface="Garamond" panose="02020404030301010803" pitchFamily="18" charset="0"/>
                        </a:rPr>
                        <a:t>M</a:t>
                      </a:r>
                      <a:endParaRPr lang="it-IT" sz="1200" b="1" i="0" u="none" strike="noStrike" dirty="0">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200" b="1" i="0" u="none" strike="noStrike" dirty="0">
                          <a:solidFill>
                            <a:srgbClr val="000000"/>
                          </a:solidFill>
                          <a:effectLst/>
                          <a:latin typeface="Garamond" panose="02020404030301010803" pitchFamily="18" charset="0"/>
                        </a:rPr>
                        <a:t>F</a:t>
                      </a:r>
                    </a:p>
                  </a:txBody>
                  <a:tcPr marL="6171" marR="6171" marT="6171"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200" b="1" u="none" strike="noStrike" dirty="0">
                          <a:effectLst/>
                          <a:latin typeface="Garamond" panose="02020404030301010803" pitchFamily="18" charset="0"/>
                        </a:rPr>
                        <a:t>15-29</a:t>
                      </a:r>
                      <a:endParaRPr lang="it-IT" sz="1200" b="1" i="0" u="none" strike="noStrike" dirty="0">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200" b="1" u="none" strike="noStrike" dirty="0">
                          <a:effectLst/>
                          <a:latin typeface="Garamond" panose="02020404030301010803" pitchFamily="18" charset="0"/>
                        </a:rPr>
                        <a:t>30-49</a:t>
                      </a:r>
                      <a:endParaRPr lang="it-IT" sz="1200" b="1" i="0" u="none" strike="noStrike" dirty="0">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200" b="1" u="none" strike="noStrike" dirty="0">
                          <a:effectLst/>
                          <a:latin typeface="Garamond" panose="02020404030301010803" pitchFamily="18" charset="0"/>
                        </a:rPr>
                        <a:t>50+</a:t>
                      </a:r>
                      <a:endParaRPr lang="it-IT" sz="1200" b="1" i="0" u="none" strike="noStrike" dirty="0">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200" b="1" u="none" strike="noStrike" dirty="0">
                          <a:effectLst/>
                          <a:latin typeface="Garamond" panose="02020404030301010803" pitchFamily="18" charset="0"/>
                        </a:rPr>
                        <a:t>Estero</a:t>
                      </a:r>
                      <a:endParaRPr lang="it-IT" sz="1200" b="1" i="0" u="none" strike="noStrike" dirty="0">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200" b="1" u="none" strike="noStrike" dirty="0">
                          <a:effectLst/>
                          <a:latin typeface="Garamond" panose="02020404030301010803" pitchFamily="18" charset="0"/>
                        </a:rPr>
                        <a:t>  Italia</a:t>
                      </a:r>
                      <a:endParaRPr lang="it-IT" sz="1200" b="1" i="0" u="none" strike="noStrike" dirty="0">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200" b="1" u="none" strike="noStrike" dirty="0">
                          <a:effectLst/>
                          <a:latin typeface="Garamond" panose="02020404030301010803" pitchFamily="18" charset="0"/>
                        </a:rPr>
                        <a:t>Fino alla media</a:t>
                      </a:r>
                    </a:p>
                  </a:txBody>
                  <a:tcPr marL="6171" marR="6171" marT="6171"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200" b="1" u="none" strike="noStrike" dirty="0" err="1">
                          <a:effectLst/>
                          <a:latin typeface="Garamond" panose="02020404030301010803" pitchFamily="18" charset="0"/>
                        </a:rPr>
                        <a:t>Dipl</a:t>
                      </a:r>
                      <a:r>
                        <a:rPr lang="it-IT" sz="1200" b="1" u="none" strike="noStrike" dirty="0">
                          <a:effectLst/>
                          <a:latin typeface="Garamond" panose="02020404030301010803" pitchFamily="18" charset="0"/>
                        </a:rPr>
                        <a:t>.</a:t>
                      </a:r>
                      <a:endParaRPr lang="it-IT" sz="1200" b="1" i="0" u="none" strike="noStrike" dirty="0">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200" b="1" i="0" u="none" strike="noStrike" dirty="0">
                          <a:solidFill>
                            <a:srgbClr val="000000"/>
                          </a:solidFill>
                          <a:effectLst/>
                          <a:latin typeface="Garamond" panose="02020404030301010803" pitchFamily="18" charset="0"/>
                        </a:rPr>
                        <a:t>Laurea e oltre</a:t>
                      </a:r>
                    </a:p>
                  </a:txBody>
                  <a:tcPr marL="6171" marR="6171" marT="6171"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200" b="1" u="none" strike="noStrike" dirty="0" err="1">
                          <a:effectLst/>
                          <a:latin typeface="Garamond" panose="02020404030301010803" pitchFamily="18" charset="0"/>
                        </a:rPr>
                        <a:t>Deter</a:t>
                      </a:r>
                      <a:r>
                        <a:rPr lang="it-IT" sz="1200" b="1" u="none" strike="noStrike" dirty="0">
                          <a:effectLst/>
                          <a:latin typeface="Garamond" panose="02020404030301010803" pitchFamily="18" charset="0"/>
                        </a:rPr>
                        <a:t>-minato</a:t>
                      </a:r>
                      <a:endParaRPr lang="it-IT" sz="1200" b="1" i="0" u="none" strike="noStrike" dirty="0">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200" b="1" i="0" u="none" strike="noStrike" dirty="0">
                          <a:solidFill>
                            <a:srgbClr val="000000"/>
                          </a:solidFill>
                          <a:effectLst/>
                          <a:latin typeface="Garamond" panose="02020404030301010803" pitchFamily="18" charset="0"/>
                        </a:rPr>
                        <a:t>Inde-</a:t>
                      </a:r>
                      <a:r>
                        <a:rPr lang="it-IT" sz="1200" b="1" i="0" u="none" strike="noStrike" dirty="0" err="1">
                          <a:solidFill>
                            <a:srgbClr val="000000"/>
                          </a:solidFill>
                          <a:effectLst/>
                          <a:latin typeface="Garamond" panose="02020404030301010803" pitchFamily="18" charset="0"/>
                        </a:rPr>
                        <a:t>term</a:t>
                      </a:r>
                      <a:r>
                        <a:rPr lang="it-IT" sz="1200" b="1" i="0" u="none" strike="noStrike" dirty="0">
                          <a:solidFill>
                            <a:srgbClr val="000000"/>
                          </a:solidFill>
                          <a:effectLst/>
                          <a:latin typeface="Garamond" panose="02020404030301010803" pitchFamily="18" charset="0"/>
                        </a:rPr>
                        <a:t>.</a:t>
                      </a:r>
                    </a:p>
                  </a:txBody>
                  <a:tcPr marL="6171" marR="6171" marT="6171"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200" b="1" u="none" strike="noStrike" dirty="0">
                          <a:effectLst/>
                          <a:latin typeface="Garamond" panose="02020404030301010803" pitchFamily="18" charset="0"/>
                        </a:rPr>
                        <a:t>Tempo pieno</a:t>
                      </a:r>
                      <a:endParaRPr lang="it-IT" sz="1200" b="1" i="0" u="none" strike="noStrike" dirty="0">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200" b="1" u="none" strike="noStrike" dirty="0">
                          <a:effectLst/>
                          <a:latin typeface="Garamond" panose="02020404030301010803" pitchFamily="18" charset="0"/>
                        </a:rPr>
                        <a:t>Tempo </a:t>
                      </a:r>
                      <a:r>
                        <a:rPr lang="it-IT" sz="1200" b="1" u="none" strike="noStrike" dirty="0" err="1">
                          <a:effectLst/>
                          <a:latin typeface="Garamond" panose="02020404030301010803" pitchFamily="18" charset="0"/>
                        </a:rPr>
                        <a:t>parz</a:t>
                      </a:r>
                      <a:r>
                        <a:rPr lang="it-IT" sz="1200" b="1" u="none" strike="noStrike" dirty="0">
                          <a:effectLst/>
                          <a:latin typeface="Garamond" panose="02020404030301010803" pitchFamily="18" charset="0"/>
                        </a:rPr>
                        <a:t>.</a:t>
                      </a:r>
                      <a:endParaRPr lang="it-IT" sz="1200" b="1" i="0" u="none" strike="noStrike" dirty="0">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200" b="1" u="none" strike="noStrike" dirty="0">
                          <a:effectLst/>
                          <a:latin typeface="Garamond" panose="02020404030301010803" pitchFamily="18" charset="0"/>
                        </a:rPr>
                        <a:t>0-9</a:t>
                      </a:r>
                      <a:endParaRPr lang="it-IT" sz="1200" b="1" i="0" u="none" strike="noStrike" dirty="0">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200" b="1" u="none" strike="noStrike" dirty="0">
                          <a:effectLst/>
                          <a:latin typeface="Garamond" panose="02020404030301010803" pitchFamily="18" charset="0"/>
                        </a:rPr>
                        <a:t>10-49</a:t>
                      </a:r>
                      <a:endParaRPr lang="it-IT" sz="1200" b="1" i="0" u="none" strike="noStrike" dirty="0">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200" b="1" u="none" strike="noStrike" dirty="0">
                          <a:effectLst/>
                          <a:latin typeface="Garamond" panose="02020404030301010803" pitchFamily="18" charset="0"/>
                        </a:rPr>
                        <a:t>50-249</a:t>
                      </a:r>
                      <a:endParaRPr lang="it-IT" sz="1200" b="1" i="0" u="none" strike="noStrike" dirty="0">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200" b="1" u="none" strike="noStrike" dirty="0">
                          <a:effectLst/>
                          <a:latin typeface="Garamond" panose="02020404030301010803" pitchFamily="18" charset="0"/>
                        </a:rPr>
                        <a:t>250 e più</a:t>
                      </a:r>
                      <a:endParaRPr lang="it-IT" sz="1200" b="1" i="0" u="none" strike="noStrike" dirty="0">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200" b="1" u="none" strike="noStrike" dirty="0">
                          <a:effectLst/>
                          <a:latin typeface="Garamond" panose="02020404030301010803" pitchFamily="18" charset="0"/>
                        </a:rPr>
                        <a:t>Totale</a:t>
                      </a:r>
                      <a:endParaRPr lang="it-IT" sz="1200" b="1" i="0" u="none" strike="noStrike" dirty="0">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40790935"/>
                  </a:ext>
                </a:extLst>
              </a:tr>
              <a:tr h="123423">
                <a:tc>
                  <a:txBody>
                    <a:bodyPr/>
                    <a:lstStyle/>
                    <a:p>
                      <a:pPr algn="l" fontAlgn="b"/>
                      <a:r>
                        <a:rPr lang="it-IT" sz="1200" u="none" strike="noStrike" dirty="0">
                          <a:effectLst/>
                          <a:latin typeface="Garamond" panose="02020404030301010803" pitchFamily="18" charset="0"/>
                        </a:rPr>
                        <a:t>Alessandria</a:t>
                      </a:r>
                      <a:endParaRPr lang="it-IT" sz="1200" b="0" i="0" u="none" strike="noStrike" dirty="0">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dirty="0">
                          <a:effectLst/>
                          <a:latin typeface="Garamond" panose="02020404030301010803" pitchFamily="18" charset="0"/>
                        </a:rPr>
                        <a:t>14,6</a:t>
                      </a:r>
                      <a:endParaRPr lang="it-IT" sz="1200" b="0" i="0" u="none" strike="noStrike" dirty="0">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12,7</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11,4</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13,7</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15,8</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11,5</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14,3</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12,4</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14,3</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18,0</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11,7</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14,5</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14,6</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11,8</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11,4</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13,3</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15,2</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15,5</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13,8</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4149700692"/>
                  </a:ext>
                </a:extLst>
              </a:tr>
              <a:tr h="129594">
                <a:tc>
                  <a:txBody>
                    <a:bodyPr/>
                    <a:lstStyle/>
                    <a:p>
                      <a:pPr algn="l" fontAlgn="b"/>
                      <a:r>
                        <a:rPr lang="it-IT" sz="1200" b="1" u="none" strike="noStrike" dirty="0">
                          <a:effectLst/>
                          <a:latin typeface="Garamond" panose="02020404030301010803" pitchFamily="18" charset="0"/>
                        </a:rPr>
                        <a:t>Asti</a:t>
                      </a:r>
                      <a:endParaRPr lang="it-IT" sz="1200" b="1" i="0" u="none" strike="noStrike" dirty="0">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b="1" u="none" strike="noStrike" dirty="0">
                          <a:effectLst/>
                          <a:latin typeface="Garamond" panose="02020404030301010803" pitchFamily="18" charset="0"/>
                        </a:rPr>
                        <a:t>14,0</a:t>
                      </a:r>
                      <a:endParaRPr lang="it-IT" sz="1200" b="1" i="0" u="none" strike="noStrike" dirty="0">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b="1" u="none" strike="noStrike">
                          <a:effectLst/>
                          <a:latin typeface="Garamond" panose="02020404030301010803" pitchFamily="18" charset="0"/>
                        </a:rPr>
                        <a:t>13,1</a:t>
                      </a:r>
                      <a:endParaRPr lang="it-IT" sz="1200" b="1"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b="1" u="none" strike="noStrike" dirty="0">
                          <a:effectLst/>
                          <a:latin typeface="Garamond" panose="02020404030301010803" pitchFamily="18" charset="0"/>
                        </a:rPr>
                        <a:t>11,1</a:t>
                      </a:r>
                      <a:endParaRPr lang="it-IT" sz="1200" b="1" i="0" u="none" strike="noStrike" dirty="0">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b="1" u="none" strike="noStrike">
                          <a:effectLst/>
                          <a:latin typeface="Garamond" panose="02020404030301010803" pitchFamily="18" charset="0"/>
                        </a:rPr>
                        <a:t>13,7</a:t>
                      </a:r>
                      <a:endParaRPr lang="it-IT" sz="1200" b="1"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b="1" u="none" strike="noStrike" dirty="0">
                          <a:effectLst/>
                          <a:latin typeface="Garamond" panose="02020404030301010803" pitchFamily="18" charset="0"/>
                        </a:rPr>
                        <a:t>15,6</a:t>
                      </a:r>
                      <a:endParaRPr lang="it-IT" sz="1200" b="1" i="0" u="none" strike="noStrike" dirty="0">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b="1" u="none" strike="noStrike">
                          <a:effectLst/>
                          <a:latin typeface="Garamond" panose="02020404030301010803" pitchFamily="18" charset="0"/>
                        </a:rPr>
                        <a:t>11,5</a:t>
                      </a:r>
                      <a:endParaRPr lang="it-IT" sz="1200" b="1"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b="1" u="none" strike="noStrike" dirty="0">
                          <a:effectLst/>
                          <a:latin typeface="Garamond" panose="02020404030301010803" pitchFamily="18" charset="0"/>
                        </a:rPr>
                        <a:t>14,1</a:t>
                      </a:r>
                      <a:endParaRPr lang="it-IT" sz="1200" b="1" i="0" u="none" strike="noStrike" dirty="0">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b="1" u="none" strike="noStrike">
                          <a:effectLst/>
                          <a:latin typeface="Garamond" panose="02020404030301010803" pitchFamily="18" charset="0"/>
                        </a:rPr>
                        <a:t>12,2</a:t>
                      </a:r>
                      <a:endParaRPr lang="it-IT" sz="1200" b="1"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b="1" u="none" strike="noStrike">
                          <a:effectLst/>
                          <a:latin typeface="Garamond" panose="02020404030301010803" pitchFamily="18" charset="0"/>
                        </a:rPr>
                        <a:t>14,4</a:t>
                      </a:r>
                      <a:endParaRPr lang="it-IT" sz="1200" b="1"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b="1" u="none" strike="noStrike">
                          <a:effectLst/>
                          <a:latin typeface="Garamond" panose="02020404030301010803" pitchFamily="18" charset="0"/>
                        </a:rPr>
                        <a:t>17,1</a:t>
                      </a:r>
                      <a:endParaRPr lang="it-IT" sz="1200" b="1"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b="1" u="none" strike="noStrike" dirty="0">
                          <a:effectLst/>
                          <a:latin typeface="Garamond" panose="02020404030301010803" pitchFamily="18" charset="0"/>
                        </a:rPr>
                        <a:t>11,4</a:t>
                      </a:r>
                      <a:endParaRPr lang="it-IT" sz="1200" b="1" i="0" u="none" strike="noStrike" dirty="0">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b="1" u="none" strike="noStrike">
                          <a:effectLst/>
                          <a:latin typeface="Garamond" panose="02020404030301010803" pitchFamily="18" charset="0"/>
                        </a:rPr>
                        <a:t>14,2</a:t>
                      </a:r>
                      <a:endParaRPr lang="it-IT" sz="1200" b="1"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b="1" u="none" strike="noStrike" dirty="0">
                          <a:effectLst/>
                          <a:latin typeface="Garamond" panose="02020404030301010803" pitchFamily="18" charset="0"/>
                        </a:rPr>
                        <a:t>14,2</a:t>
                      </a:r>
                      <a:endParaRPr lang="it-IT" sz="1200" b="1" i="0" u="none" strike="noStrike" dirty="0">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b="1" u="none" strike="noStrike">
                          <a:effectLst/>
                          <a:latin typeface="Garamond" panose="02020404030301010803" pitchFamily="18" charset="0"/>
                        </a:rPr>
                        <a:t>12,1</a:t>
                      </a:r>
                      <a:endParaRPr lang="it-IT" sz="1200" b="1"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b="1" u="none" strike="noStrike" dirty="0">
                          <a:effectLst/>
                          <a:latin typeface="Garamond" panose="02020404030301010803" pitchFamily="18" charset="0"/>
                        </a:rPr>
                        <a:t>11,6</a:t>
                      </a:r>
                      <a:endParaRPr lang="it-IT" sz="1200" b="1" i="0" u="none" strike="noStrike" dirty="0">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b="1" u="none" strike="noStrike">
                          <a:effectLst/>
                          <a:latin typeface="Garamond" panose="02020404030301010803" pitchFamily="18" charset="0"/>
                        </a:rPr>
                        <a:t>12,8</a:t>
                      </a:r>
                      <a:endParaRPr lang="it-IT" sz="1200" b="1"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b="1" u="none" strike="noStrike" dirty="0">
                          <a:effectLst/>
                          <a:latin typeface="Garamond" panose="02020404030301010803" pitchFamily="18" charset="0"/>
                        </a:rPr>
                        <a:t>14,9</a:t>
                      </a:r>
                      <a:endParaRPr lang="it-IT" sz="1200" b="1" i="0" u="none" strike="noStrike" dirty="0">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b="1" u="none" strike="noStrike" dirty="0">
                          <a:effectLst/>
                          <a:latin typeface="Garamond" panose="02020404030301010803" pitchFamily="18" charset="0"/>
                        </a:rPr>
                        <a:t>15,6</a:t>
                      </a:r>
                      <a:endParaRPr lang="it-IT" sz="1200" b="1" i="0" u="none" strike="noStrike" dirty="0">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b="1" u="none" strike="noStrike" dirty="0">
                          <a:effectLst/>
                          <a:latin typeface="Garamond" panose="02020404030301010803" pitchFamily="18" charset="0"/>
                        </a:rPr>
                        <a:t>13,6</a:t>
                      </a:r>
                      <a:endParaRPr lang="it-IT" sz="1200" b="1" i="0" u="none" strike="noStrike" dirty="0">
                        <a:solidFill>
                          <a:srgbClr val="000000"/>
                        </a:solidFill>
                        <a:effectLst/>
                        <a:latin typeface="Garamond" panose="02020404030301010803" pitchFamily="18" charset="0"/>
                      </a:endParaRPr>
                    </a:p>
                  </a:txBody>
                  <a:tcPr marL="6171" marR="6171" marT="6171" marB="0" anchor="ctr">
                    <a:noFill/>
                  </a:tcPr>
                </a:tc>
                <a:extLst>
                  <a:ext uri="{0D108BD9-81ED-4DB2-BD59-A6C34878D82A}">
                    <a16:rowId xmlns:a16="http://schemas.microsoft.com/office/drawing/2014/main" val="3460844000"/>
                  </a:ext>
                </a:extLst>
              </a:tr>
              <a:tr h="123423">
                <a:tc>
                  <a:txBody>
                    <a:bodyPr/>
                    <a:lstStyle/>
                    <a:p>
                      <a:pPr algn="l" fontAlgn="b"/>
                      <a:r>
                        <a:rPr lang="it-IT" sz="1200" u="none" strike="noStrike">
                          <a:effectLst/>
                          <a:latin typeface="Garamond" panose="02020404030301010803" pitchFamily="18" charset="0"/>
                        </a:rPr>
                        <a:t>Biella</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14,8</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12,6</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11,0</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13,7</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15,1</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11,8</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13,9</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12,3</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14,4</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16,8</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11,3</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14,3</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14,3</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12,0</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12,2</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13,4</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14,4</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14,4</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13,7</a:t>
                      </a:r>
                      <a:endParaRPr lang="it-IT" sz="1200" b="0" i="0" u="none" strike="noStrike">
                        <a:solidFill>
                          <a:srgbClr val="000000"/>
                        </a:solidFill>
                        <a:effectLst/>
                        <a:latin typeface="Garamond" panose="02020404030301010803" pitchFamily="18" charset="0"/>
                      </a:endParaRPr>
                    </a:p>
                  </a:txBody>
                  <a:tcPr marL="6171" marR="6171" marT="6171" marB="0" anchor="ctr">
                    <a:noFill/>
                  </a:tcPr>
                </a:tc>
                <a:extLst>
                  <a:ext uri="{0D108BD9-81ED-4DB2-BD59-A6C34878D82A}">
                    <a16:rowId xmlns:a16="http://schemas.microsoft.com/office/drawing/2014/main" val="1307644179"/>
                  </a:ext>
                </a:extLst>
              </a:tr>
              <a:tr h="123423">
                <a:tc>
                  <a:txBody>
                    <a:bodyPr/>
                    <a:lstStyle/>
                    <a:p>
                      <a:pPr algn="l" fontAlgn="b"/>
                      <a:r>
                        <a:rPr lang="it-IT" sz="1200" u="none" strike="noStrike">
                          <a:effectLst/>
                          <a:latin typeface="Garamond" panose="02020404030301010803" pitchFamily="18" charset="0"/>
                        </a:rPr>
                        <a:t>Cuneo</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14,7</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12,7</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11,0</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14,0</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16,3</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11,2</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14,4</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12,3</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14,3</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19,1</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11,2</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14,8</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14,5</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11,9</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11,6</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12,7</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15,0</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15,5</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13,9</a:t>
                      </a:r>
                      <a:endParaRPr lang="it-IT" sz="1200" b="0" i="0" u="none" strike="noStrike">
                        <a:solidFill>
                          <a:srgbClr val="000000"/>
                        </a:solidFill>
                        <a:effectLst/>
                        <a:latin typeface="Garamond" panose="02020404030301010803" pitchFamily="18" charset="0"/>
                      </a:endParaRPr>
                    </a:p>
                  </a:txBody>
                  <a:tcPr marL="6171" marR="6171" marT="6171" marB="0" anchor="ctr">
                    <a:noFill/>
                  </a:tcPr>
                </a:tc>
                <a:extLst>
                  <a:ext uri="{0D108BD9-81ED-4DB2-BD59-A6C34878D82A}">
                    <a16:rowId xmlns:a16="http://schemas.microsoft.com/office/drawing/2014/main" val="4195379587"/>
                  </a:ext>
                </a:extLst>
              </a:tr>
              <a:tr h="123423">
                <a:tc>
                  <a:txBody>
                    <a:bodyPr/>
                    <a:lstStyle/>
                    <a:p>
                      <a:pPr algn="l" fontAlgn="b"/>
                      <a:r>
                        <a:rPr lang="it-IT" sz="1200" u="none" strike="noStrike">
                          <a:effectLst/>
                          <a:latin typeface="Garamond" panose="02020404030301010803" pitchFamily="18" charset="0"/>
                        </a:rPr>
                        <a:t>Novara</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14,9</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13,2</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11,4</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14,1</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16,5</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11,6</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14,6</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12,4</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14,8</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19,3</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dirty="0">
                          <a:effectLst/>
                          <a:latin typeface="Garamond" panose="02020404030301010803" pitchFamily="18" charset="0"/>
                        </a:rPr>
                        <a:t>11,8</a:t>
                      </a:r>
                      <a:endParaRPr lang="it-IT" sz="1200" b="0" i="0" u="none" strike="noStrike" dirty="0">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14,9</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15,0</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11,8</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11,7</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13,3</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16,2</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15,3</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14,2</a:t>
                      </a:r>
                      <a:endParaRPr lang="it-IT" sz="1200" b="0" i="0" u="none" strike="noStrike">
                        <a:solidFill>
                          <a:srgbClr val="000000"/>
                        </a:solidFill>
                        <a:effectLst/>
                        <a:latin typeface="Garamond" panose="02020404030301010803" pitchFamily="18" charset="0"/>
                      </a:endParaRPr>
                    </a:p>
                  </a:txBody>
                  <a:tcPr marL="6171" marR="6171" marT="6171" marB="0" anchor="ctr">
                    <a:noFill/>
                  </a:tcPr>
                </a:tc>
                <a:extLst>
                  <a:ext uri="{0D108BD9-81ED-4DB2-BD59-A6C34878D82A}">
                    <a16:rowId xmlns:a16="http://schemas.microsoft.com/office/drawing/2014/main" val="1790649429"/>
                  </a:ext>
                </a:extLst>
              </a:tr>
              <a:tr h="123423">
                <a:tc>
                  <a:txBody>
                    <a:bodyPr/>
                    <a:lstStyle/>
                    <a:p>
                      <a:pPr algn="l" fontAlgn="b"/>
                      <a:r>
                        <a:rPr lang="it-IT" sz="1200" u="none" strike="noStrike">
                          <a:effectLst/>
                          <a:latin typeface="Garamond" panose="02020404030301010803" pitchFamily="18" charset="0"/>
                        </a:rPr>
                        <a:t>Torino</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16,1</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14,0</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12,0</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14,9</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18,0</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12,1</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15,7</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12,8</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15,5</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20,1</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12,6</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dirty="0">
                          <a:effectLst/>
                          <a:latin typeface="Garamond" panose="02020404030301010803" pitchFamily="18" charset="0"/>
                        </a:rPr>
                        <a:t>15,9</a:t>
                      </a:r>
                      <a:endParaRPr lang="it-IT" sz="1200" b="0" i="0" u="none" strike="noStrike" dirty="0">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16,2</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12,4</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12,0</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14,0</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15,7</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17,0</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15,2</a:t>
                      </a:r>
                      <a:endParaRPr lang="it-IT" sz="1200" b="0" i="0" u="none" strike="noStrike">
                        <a:solidFill>
                          <a:srgbClr val="000000"/>
                        </a:solidFill>
                        <a:effectLst/>
                        <a:latin typeface="Garamond" panose="02020404030301010803" pitchFamily="18" charset="0"/>
                      </a:endParaRPr>
                    </a:p>
                  </a:txBody>
                  <a:tcPr marL="6171" marR="6171" marT="6171" marB="0" anchor="ctr">
                    <a:noFill/>
                  </a:tcPr>
                </a:tc>
                <a:extLst>
                  <a:ext uri="{0D108BD9-81ED-4DB2-BD59-A6C34878D82A}">
                    <a16:rowId xmlns:a16="http://schemas.microsoft.com/office/drawing/2014/main" val="3772143954"/>
                  </a:ext>
                </a:extLst>
              </a:tr>
              <a:tr h="123423">
                <a:tc>
                  <a:txBody>
                    <a:bodyPr/>
                    <a:lstStyle/>
                    <a:p>
                      <a:pPr algn="l" fontAlgn="b"/>
                      <a:r>
                        <a:rPr lang="it-IT" sz="1200" u="none" strike="noStrike" dirty="0">
                          <a:effectLst/>
                          <a:latin typeface="Garamond" panose="02020404030301010803" pitchFamily="18" charset="0"/>
                        </a:rPr>
                        <a:t>V-C-O</a:t>
                      </a:r>
                      <a:endParaRPr lang="it-IT" sz="1200" b="0" i="0" u="none" strike="noStrike" dirty="0">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13,6</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12,1</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10,5</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13,2</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14,3</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11,0</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13,3</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11,8</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13,7</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16,1</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11,0</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13,7</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13,6</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11,4</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11,1</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12,5</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14,2</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15,9</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13,0</a:t>
                      </a:r>
                      <a:endParaRPr lang="it-IT" sz="1200" b="0" i="0" u="none" strike="noStrike">
                        <a:solidFill>
                          <a:srgbClr val="000000"/>
                        </a:solidFill>
                        <a:effectLst/>
                        <a:latin typeface="Garamond" panose="02020404030301010803" pitchFamily="18" charset="0"/>
                      </a:endParaRPr>
                    </a:p>
                  </a:txBody>
                  <a:tcPr marL="6171" marR="6171" marT="6171" marB="0" anchor="ctr">
                    <a:noFill/>
                  </a:tcPr>
                </a:tc>
                <a:extLst>
                  <a:ext uri="{0D108BD9-81ED-4DB2-BD59-A6C34878D82A}">
                    <a16:rowId xmlns:a16="http://schemas.microsoft.com/office/drawing/2014/main" val="1816246651"/>
                  </a:ext>
                </a:extLst>
              </a:tr>
              <a:tr h="123423">
                <a:tc>
                  <a:txBody>
                    <a:bodyPr/>
                    <a:lstStyle/>
                    <a:p>
                      <a:pPr algn="l" fontAlgn="b"/>
                      <a:r>
                        <a:rPr lang="it-IT" sz="1200" u="none" strike="noStrike" dirty="0">
                          <a:effectLst/>
                          <a:latin typeface="Garamond" panose="02020404030301010803" pitchFamily="18" charset="0"/>
                        </a:rPr>
                        <a:t>Vercelli</a:t>
                      </a:r>
                      <a:endParaRPr lang="it-IT" sz="1200" b="0" i="0" u="none" strike="noStrike" dirty="0">
                        <a:solidFill>
                          <a:srgbClr val="000000"/>
                        </a:solidFill>
                        <a:effectLst/>
                        <a:latin typeface="Garamond" panose="02020404030301010803" pitchFamily="18" charset="0"/>
                      </a:endParaRPr>
                    </a:p>
                  </a:txBody>
                  <a:tcPr marL="6171" marR="6171" marT="6171" marB="0" anchor="ctr">
                    <a:lnB w="12700" cap="flat" cmpd="sng" algn="ctr">
                      <a:solidFill>
                        <a:schemeClr val="tx1"/>
                      </a:solidFill>
                      <a:prstDash val="solid"/>
                      <a:round/>
                      <a:headEnd type="none" w="med" len="med"/>
                      <a:tailEnd type="none" w="med" len="med"/>
                    </a:lnB>
                    <a:noFill/>
                  </a:tcPr>
                </a:tc>
                <a:tc>
                  <a:txBody>
                    <a:bodyPr/>
                    <a:lstStyle/>
                    <a:p>
                      <a:pPr algn="ctr" fontAlgn="b"/>
                      <a:r>
                        <a:rPr lang="it-IT" sz="1200" u="none" strike="noStrike">
                          <a:effectLst/>
                          <a:latin typeface="Garamond" panose="02020404030301010803" pitchFamily="18" charset="0"/>
                        </a:rPr>
                        <a:t>14,7</a:t>
                      </a:r>
                      <a:endParaRPr lang="it-IT" sz="1200" b="0" i="0" u="none" strike="noStrike">
                        <a:solidFill>
                          <a:srgbClr val="000000"/>
                        </a:solidFill>
                        <a:effectLst/>
                        <a:latin typeface="Garamond" panose="02020404030301010803" pitchFamily="18" charset="0"/>
                      </a:endParaRPr>
                    </a:p>
                  </a:txBody>
                  <a:tcPr marL="6171" marR="6171" marT="6171" marB="0" anchor="ctr">
                    <a:lnB w="12700" cap="flat" cmpd="sng" algn="ctr">
                      <a:solidFill>
                        <a:schemeClr val="tx1"/>
                      </a:solidFill>
                      <a:prstDash val="solid"/>
                      <a:round/>
                      <a:headEnd type="none" w="med" len="med"/>
                      <a:tailEnd type="none" w="med" len="med"/>
                    </a:lnB>
                    <a:noFill/>
                  </a:tcPr>
                </a:tc>
                <a:tc>
                  <a:txBody>
                    <a:bodyPr/>
                    <a:lstStyle/>
                    <a:p>
                      <a:pPr algn="ctr" fontAlgn="b"/>
                      <a:r>
                        <a:rPr lang="it-IT" sz="1200" u="none" strike="noStrike">
                          <a:effectLst/>
                          <a:latin typeface="Garamond" panose="02020404030301010803" pitchFamily="18" charset="0"/>
                        </a:rPr>
                        <a:t>13,0</a:t>
                      </a:r>
                      <a:endParaRPr lang="it-IT" sz="1200" b="0" i="0" u="none" strike="noStrike">
                        <a:solidFill>
                          <a:srgbClr val="000000"/>
                        </a:solidFill>
                        <a:effectLst/>
                        <a:latin typeface="Garamond" panose="02020404030301010803" pitchFamily="18" charset="0"/>
                      </a:endParaRPr>
                    </a:p>
                  </a:txBody>
                  <a:tcPr marL="6171" marR="6171" marT="6171" marB="0" anchor="ctr">
                    <a:lnB w="12700" cap="flat" cmpd="sng" algn="ctr">
                      <a:solidFill>
                        <a:schemeClr val="tx1"/>
                      </a:solidFill>
                      <a:prstDash val="solid"/>
                      <a:round/>
                      <a:headEnd type="none" w="med" len="med"/>
                      <a:tailEnd type="none" w="med" len="med"/>
                    </a:lnB>
                    <a:noFill/>
                  </a:tcPr>
                </a:tc>
                <a:tc>
                  <a:txBody>
                    <a:bodyPr/>
                    <a:lstStyle/>
                    <a:p>
                      <a:pPr algn="ctr" fontAlgn="b"/>
                      <a:r>
                        <a:rPr lang="it-IT" sz="1200" u="none" strike="noStrike">
                          <a:effectLst/>
                          <a:latin typeface="Garamond" panose="02020404030301010803" pitchFamily="18" charset="0"/>
                        </a:rPr>
                        <a:t>11,4</a:t>
                      </a:r>
                      <a:endParaRPr lang="it-IT" sz="1200" b="0" i="0" u="none" strike="noStrike">
                        <a:solidFill>
                          <a:srgbClr val="000000"/>
                        </a:solidFill>
                        <a:effectLst/>
                        <a:latin typeface="Garamond" panose="02020404030301010803" pitchFamily="18" charset="0"/>
                      </a:endParaRPr>
                    </a:p>
                  </a:txBody>
                  <a:tcPr marL="6171" marR="6171" marT="6171" marB="0" anchor="ctr">
                    <a:lnB w="12700" cap="flat" cmpd="sng" algn="ctr">
                      <a:solidFill>
                        <a:schemeClr val="tx1"/>
                      </a:solidFill>
                      <a:prstDash val="solid"/>
                      <a:round/>
                      <a:headEnd type="none" w="med" len="med"/>
                      <a:tailEnd type="none" w="med" len="med"/>
                    </a:lnB>
                    <a:noFill/>
                  </a:tcPr>
                </a:tc>
                <a:tc>
                  <a:txBody>
                    <a:bodyPr/>
                    <a:lstStyle/>
                    <a:p>
                      <a:pPr algn="ctr" fontAlgn="b"/>
                      <a:r>
                        <a:rPr lang="it-IT" sz="1200" u="none" strike="noStrike" dirty="0">
                          <a:effectLst/>
                          <a:latin typeface="Garamond" panose="02020404030301010803" pitchFamily="18" charset="0"/>
                        </a:rPr>
                        <a:t>13,9</a:t>
                      </a:r>
                      <a:endParaRPr lang="it-IT" sz="1200" b="0" i="0" u="none" strike="noStrike" dirty="0">
                        <a:solidFill>
                          <a:srgbClr val="000000"/>
                        </a:solidFill>
                        <a:effectLst/>
                        <a:latin typeface="Garamond" panose="02020404030301010803" pitchFamily="18" charset="0"/>
                      </a:endParaRPr>
                    </a:p>
                  </a:txBody>
                  <a:tcPr marL="6171" marR="6171" marT="6171" marB="0" anchor="ctr">
                    <a:lnB w="12700" cap="flat" cmpd="sng" algn="ctr">
                      <a:solidFill>
                        <a:schemeClr val="tx1"/>
                      </a:solidFill>
                      <a:prstDash val="solid"/>
                      <a:round/>
                      <a:headEnd type="none" w="med" len="med"/>
                      <a:tailEnd type="none" w="med" len="med"/>
                    </a:lnB>
                    <a:noFill/>
                  </a:tcPr>
                </a:tc>
                <a:tc>
                  <a:txBody>
                    <a:bodyPr/>
                    <a:lstStyle/>
                    <a:p>
                      <a:pPr algn="ctr" fontAlgn="b"/>
                      <a:r>
                        <a:rPr lang="it-IT" sz="1200" u="none" strike="noStrike">
                          <a:effectLst/>
                          <a:latin typeface="Garamond" panose="02020404030301010803" pitchFamily="18" charset="0"/>
                        </a:rPr>
                        <a:t>15,9</a:t>
                      </a:r>
                      <a:endParaRPr lang="it-IT" sz="1200" b="0" i="0" u="none" strike="noStrike">
                        <a:solidFill>
                          <a:srgbClr val="000000"/>
                        </a:solidFill>
                        <a:effectLst/>
                        <a:latin typeface="Garamond" panose="02020404030301010803" pitchFamily="18" charset="0"/>
                      </a:endParaRPr>
                    </a:p>
                  </a:txBody>
                  <a:tcPr marL="6171" marR="6171" marT="6171" marB="0" anchor="ctr">
                    <a:lnB w="12700" cap="flat" cmpd="sng" algn="ctr">
                      <a:solidFill>
                        <a:schemeClr val="tx1"/>
                      </a:solidFill>
                      <a:prstDash val="solid"/>
                      <a:round/>
                      <a:headEnd type="none" w="med" len="med"/>
                      <a:tailEnd type="none" w="med" len="med"/>
                    </a:lnB>
                    <a:noFill/>
                  </a:tcPr>
                </a:tc>
                <a:tc>
                  <a:txBody>
                    <a:bodyPr/>
                    <a:lstStyle/>
                    <a:p>
                      <a:pPr algn="ctr" fontAlgn="b"/>
                      <a:r>
                        <a:rPr lang="it-IT" sz="1200" u="none" strike="noStrike">
                          <a:effectLst/>
                          <a:latin typeface="Garamond" panose="02020404030301010803" pitchFamily="18" charset="0"/>
                        </a:rPr>
                        <a:t>12,1</a:t>
                      </a:r>
                      <a:endParaRPr lang="it-IT" sz="1200" b="0" i="0" u="none" strike="noStrike">
                        <a:solidFill>
                          <a:srgbClr val="000000"/>
                        </a:solidFill>
                        <a:effectLst/>
                        <a:latin typeface="Garamond" panose="02020404030301010803" pitchFamily="18" charset="0"/>
                      </a:endParaRPr>
                    </a:p>
                  </a:txBody>
                  <a:tcPr marL="6171" marR="6171" marT="6171" marB="0" anchor="ctr">
                    <a:lnB w="12700" cap="flat" cmpd="sng" algn="ctr">
                      <a:solidFill>
                        <a:schemeClr val="tx1"/>
                      </a:solidFill>
                      <a:prstDash val="solid"/>
                      <a:round/>
                      <a:headEnd type="none" w="med" len="med"/>
                      <a:tailEnd type="none" w="med" len="med"/>
                    </a:lnB>
                    <a:noFill/>
                  </a:tcPr>
                </a:tc>
                <a:tc>
                  <a:txBody>
                    <a:bodyPr/>
                    <a:lstStyle/>
                    <a:p>
                      <a:pPr algn="ctr" fontAlgn="b"/>
                      <a:r>
                        <a:rPr lang="it-IT" sz="1200" u="none" strike="noStrike">
                          <a:effectLst/>
                          <a:latin typeface="Garamond" panose="02020404030301010803" pitchFamily="18" charset="0"/>
                        </a:rPr>
                        <a:t>14,2</a:t>
                      </a:r>
                      <a:endParaRPr lang="it-IT" sz="1200" b="0" i="0" u="none" strike="noStrike">
                        <a:solidFill>
                          <a:srgbClr val="000000"/>
                        </a:solidFill>
                        <a:effectLst/>
                        <a:latin typeface="Garamond" panose="02020404030301010803" pitchFamily="18" charset="0"/>
                      </a:endParaRPr>
                    </a:p>
                  </a:txBody>
                  <a:tcPr marL="6171" marR="6171" marT="6171" marB="0" anchor="ctr">
                    <a:lnB w="12700" cap="flat" cmpd="sng" algn="ctr">
                      <a:solidFill>
                        <a:schemeClr val="tx1"/>
                      </a:solidFill>
                      <a:prstDash val="solid"/>
                      <a:round/>
                      <a:headEnd type="none" w="med" len="med"/>
                      <a:tailEnd type="none" w="med" len="med"/>
                    </a:lnB>
                    <a:noFill/>
                  </a:tcPr>
                </a:tc>
                <a:tc>
                  <a:txBody>
                    <a:bodyPr/>
                    <a:lstStyle/>
                    <a:p>
                      <a:pPr algn="ctr" fontAlgn="b"/>
                      <a:r>
                        <a:rPr lang="it-IT" sz="1200" u="none" strike="noStrike">
                          <a:effectLst/>
                          <a:latin typeface="Garamond" panose="02020404030301010803" pitchFamily="18" charset="0"/>
                        </a:rPr>
                        <a:t>12,2</a:t>
                      </a:r>
                      <a:endParaRPr lang="it-IT" sz="1200" b="0" i="0" u="none" strike="noStrike">
                        <a:solidFill>
                          <a:srgbClr val="000000"/>
                        </a:solidFill>
                        <a:effectLst/>
                        <a:latin typeface="Garamond" panose="02020404030301010803" pitchFamily="18" charset="0"/>
                      </a:endParaRPr>
                    </a:p>
                  </a:txBody>
                  <a:tcPr marL="6171" marR="6171" marT="6171" marB="0" anchor="ctr">
                    <a:lnB w="12700" cap="flat" cmpd="sng" algn="ctr">
                      <a:solidFill>
                        <a:schemeClr val="tx1"/>
                      </a:solidFill>
                      <a:prstDash val="solid"/>
                      <a:round/>
                      <a:headEnd type="none" w="med" len="med"/>
                      <a:tailEnd type="none" w="med" len="med"/>
                    </a:lnB>
                    <a:noFill/>
                  </a:tcPr>
                </a:tc>
                <a:tc>
                  <a:txBody>
                    <a:bodyPr/>
                    <a:lstStyle/>
                    <a:p>
                      <a:pPr algn="ctr" fontAlgn="b"/>
                      <a:r>
                        <a:rPr lang="it-IT" sz="1200" u="none" strike="noStrike">
                          <a:effectLst/>
                          <a:latin typeface="Garamond" panose="02020404030301010803" pitchFamily="18" charset="0"/>
                        </a:rPr>
                        <a:t>14,5</a:t>
                      </a:r>
                      <a:endParaRPr lang="it-IT" sz="1200" b="0" i="0" u="none" strike="noStrike">
                        <a:solidFill>
                          <a:srgbClr val="000000"/>
                        </a:solidFill>
                        <a:effectLst/>
                        <a:latin typeface="Garamond" panose="02020404030301010803" pitchFamily="18" charset="0"/>
                      </a:endParaRPr>
                    </a:p>
                  </a:txBody>
                  <a:tcPr marL="6171" marR="6171" marT="6171" marB="0" anchor="ctr">
                    <a:lnB w="12700" cap="flat" cmpd="sng" algn="ctr">
                      <a:solidFill>
                        <a:schemeClr val="tx1"/>
                      </a:solidFill>
                      <a:prstDash val="solid"/>
                      <a:round/>
                      <a:headEnd type="none" w="med" len="med"/>
                      <a:tailEnd type="none" w="med" len="med"/>
                    </a:lnB>
                    <a:noFill/>
                  </a:tcPr>
                </a:tc>
                <a:tc>
                  <a:txBody>
                    <a:bodyPr/>
                    <a:lstStyle/>
                    <a:p>
                      <a:pPr algn="ctr" fontAlgn="b"/>
                      <a:r>
                        <a:rPr lang="it-IT" sz="1200" u="none" strike="noStrike">
                          <a:effectLst/>
                          <a:latin typeface="Garamond" panose="02020404030301010803" pitchFamily="18" charset="0"/>
                        </a:rPr>
                        <a:t>18,9</a:t>
                      </a:r>
                      <a:endParaRPr lang="it-IT" sz="1200" b="0" i="0" u="none" strike="noStrike">
                        <a:solidFill>
                          <a:srgbClr val="000000"/>
                        </a:solidFill>
                        <a:effectLst/>
                        <a:latin typeface="Garamond" panose="02020404030301010803" pitchFamily="18" charset="0"/>
                      </a:endParaRPr>
                    </a:p>
                  </a:txBody>
                  <a:tcPr marL="6171" marR="6171" marT="6171" marB="0" anchor="ctr">
                    <a:lnB w="12700" cap="flat" cmpd="sng" algn="ctr">
                      <a:solidFill>
                        <a:schemeClr val="tx1"/>
                      </a:solidFill>
                      <a:prstDash val="solid"/>
                      <a:round/>
                      <a:headEnd type="none" w="med" len="med"/>
                      <a:tailEnd type="none" w="med" len="med"/>
                    </a:lnB>
                    <a:noFill/>
                  </a:tcPr>
                </a:tc>
                <a:tc>
                  <a:txBody>
                    <a:bodyPr/>
                    <a:lstStyle/>
                    <a:p>
                      <a:pPr algn="ctr" fontAlgn="b"/>
                      <a:r>
                        <a:rPr lang="it-IT" sz="1200" u="none" strike="noStrike" dirty="0">
                          <a:effectLst/>
                          <a:latin typeface="Garamond" panose="02020404030301010803" pitchFamily="18" charset="0"/>
                        </a:rPr>
                        <a:t>11,9</a:t>
                      </a:r>
                      <a:endParaRPr lang="it-IT" sz="1200" b="0" i="0" u="none" strike="noStrike" dirty="0">
                        <a:solidFill>
                          <a:srgbClr val="000000"/>
                        </a:solidFill>
                        <a:effectLst/>
                        <a:latin typeface="Garamond" panose="02020404030301010803" pitchFamily="18" charset="0"/>
                      </a:endParaRPr>
                    </a:p>
                  </a:txBody>
                  <a:tcPr marL="6171" marR="6171" marT="6171" marB="0" anchor="ctr">
                    <a:lnB w="12700" cap="flat" cmpd="sng" algn="ctr">
                      <a:solidFill>
                        <a:schemeClr val="tx1"/>
                      </a:solidFill>
                      <a:prstDash val="solid"/>
                      <a:round/>
                      <a:headEnd type="none" w="med" len="med"/>
                      <a:tailEnd type="none" w="med" len="med"/>
                    </a:lnB>
                    <a:noFill/>
                  </a:tcPr>
                </a:tc>
                <a:tc>
                  <a:txBody>
                    <a:bodyPr/>
                    <a:lstStyle/>
                    <a:p>
                      <a:pPr algn="ctr" fontAlgn="b"/>
                      <a:r>
                        <a:rPr lang="it-IT" sz="1200" u="none" strike="noStrike" dirty="0">
                          <a:effectLst/>
                          <a:latin typeface="Garamond" panose="02020404030301010803" pitchFamily="18" charset="0"/>
                        </a:rPr>
                        <a:t>14,7</a:t>
                      </a:r>
                      <a:endParaRPr lang="it-IT" sz="1200" b="0" i="0" u="none" strike="noStrike" dirty="0">
                        <a:solidFill>
                          <a:srgbClr val="000000"/>
                        </a:solidFill>
                        <a:effectLst/>
                        <a:latin typeface="Garamond" panose="02020404030301010803" pitchFamily="18" charset="0"/>
                      </a:endParaRPr>
                    </a:p>
                  </a:txBody>
                  <a:tcPr marL="6171" marR="6171" marT="6171" marB="0" anchor="ctr">
                    <a:lnB w="12700" cap="flat" cmpd="sng" algn="ctr">
                      <a:solidFill>
                        <a:schemeClr val="tx1"/>
                      </a:solidFill>
                      <a:prstDash val="solid"/>
                      <a:round/>
                      <a:headEnd type="none" w="med" len="med"/>
                      <a:tailEnd type="none" w="med" len="med"/>
                    </a:lnB>
                    <a:noFill/>
                  </a:tcPr>
                </a:tc>
                <a:tc>
                  <a:txBody>
                    <a:bodyPr/>
                    <a:lstStyle/>
                    <a:p>
                      <a:pPr algn="ctr" fontAlgn="b"/>
                      <a:r>
                        <a:rPr lang="it-IT" sz="1200" u="none" strike="noStrike">
                          <a:effectLst/>
                          <a:latin typeface="Garamond" panose="02020404030301010803" pitchFamily="18" charset="0"/>
                        </a:rPr>
                        <a:t>14,5</a:t>
                      </a:r>
                      <a:endParaRPr lang="it-IT" sz="1200" b="0" i="0" u="none" strike="noStrike">
                        <a:solidFill>
                          <a:srgbClr val="000000"/>
                        </a:solidFill>
                        <a:effectLst/>
                        <a:latin typeface="Garamond" panose="02020404030301010803" pitchFamily="18" charset="0"/>
                      </a:endParaRPr>
                    </a:p>
                  </a:txBody>
                  <a:tcPr marL="6171" marR="6171" marT="6171" marB="0" anchor="ctr">
                    <a:lnB w="12700" cap="flat" cmpd="sng" algn="ctr">
                      <a:solidFill>
                        <a:schemeClr val="tx1"/>
                      </a:solidFill>
                      <a:prstDash val="solid"/>
                      <a:round/>
                      <a:headEnd type="none" w="med" len="med"/>
                      <a:tailEnd type="none" w="med" len="med"/>
                    </a:lnB>
                    <a:noFill/>
                  </a:tcPr>
                </a:tc>
                <a:tc>
                  <a:txBody>
                    <a:bodyPr/>
                    <a:lstStyle/>
                    <a:p>
                      <a:pPr algn="ctr" fontAlgn="b"/>
                      <a:r>
                        <a:rPr lang="it-IT" sz="1200" u="none" strike="noStrike">
                          <a:effectLst/>
                          <a:latin typeface="Garamond" panose="02020404030301010803" pitchFamily="18" charset="0"/>
                        </a:rPr>
                        <a:t>12,2</a:t>
                      </a:r>
                      <a:endParaRPr lang="it-IT" sz="1200" b="0" i="0" u="none" strike="noStrike">
                        <a:solidFill>
                          <a:srgbClr val="000000"/>
                        </a:solidFill>
                        <a:effectLst/>
                        <a:latin typeface="Garamond" panose="02020404030301010803" pitchFamily="18" charset="0"/>
                      </a:endParaRPr>
                    </a:p>
                  </a:txBody>
                  <a:tcPr marL="6171" marR="6171" marT="6171" marB="0" anchor="ctr">
                    <a:lnB w="12700" cap="flat" cmpd="sng" algn="ctr">
                      <a:solidFill>
                        <a:schemeClr val="tx1"/>
                      </a:solidFill>
                      <a:prstDash val="solid"/>
                      <a:round/>
                      <a:headEnd type="none" w="med" len="med"/>
                      <a:tailEnd type="none" w="med" len="med"/>
                    </a:lnB>
                    <a:noFill/>
                  </a:tcPr>
                </a:tc>
                <a:tc>
                  <a:txBody>
                    <a:bodyPr/>
                    <a:lstStyle/>
                    <a:p>
                      <a:pPr algn="ctr" fontAlgn="b"/>
                      <a:r>
                        <a:rPr lang="it-IT" sz="1200" u="none" strike="noStrike">
                          <a:effectLst/>
                          <a:latin typeface="Garamond" panose="02020404030301010803" pitchFamily="18" charset="0"/>
                        </a:rPr>
                        <a:t>11,4</a:t>
                      </a:r>
                      <a:endParaRPr lang="it-IT" sz="1200" b="0" i="0" u="none" strike="noStrike">
                        <a:solidFill>
                          <a:srgbClr val="000000"/>
                        </a:solidFill>
                        <a:effectLst/>
                        <a:latin typeface="Garamond" panose="02020404030301010803" pitchFamily="18" charset="0"/>
                      </a:endParaRPr>
                    </a:p>
                  </a:txBody>
                  <a:tcPr marL="6171" marR="6171" marT="6171" marB="0" anchor="ctr">
                    <a:lnB w="12700" cap="flat" cmpd="sng" algn="ctr">
                      <a:solidFill>
                        <a:schemeClr val="tx1"/>
                      </a:solidFill>
                      <a:prstDash val="solid"/>
                      <a:round/>
                      <a:headEnd type="none" w="med" len="med"/>
                      <a:tailEnd type="none" w="med" len="med"/>
                    </a:lnB>
                    <a:noFill/>
                  </a:tcPr>
                </a:tc>
                <a:tc>
                  <a:txBody>
                    <a:bodyPr/>
                    <a:lstStyle/>
                    <a:p>
                      <a:pPr algn="ctr" fontAlgn="b"/>
                      <a:r>
                        <a:rPr lang="it-IT" sz="1200" u="none" strike="noStrike">
                          <a:effectLst/>
                          <a:latin typeface="Garamond" panose="02020404030301010803" pitchFamily="18" charset="0"/>
                        </a:rPr>
                        <a:t>13,4</a:t>
                      </a:r>
                      <a:endParaRPr lang="it-IT" sz="1200" b="0" i="0" u="none" strike="noStrike">
                        <a:solidFill>
                          <a:srgbClr val="000000"/>
                        </a:solidFill>
                        <a:effectLst/>
                        <a:latin typeface="Garamond" panose="02020404030301010803" pitchFamily="18" charset="0"/>
                      </a:endParaRPr>
                    </a:p>
                  </a:txBody>
                  <a:tcPr marL="6171" marR="6171" marT="6171" marB="0" anchor="ctr">
                    <a:lnB w="12700" cap="flat" cmpd="sng" algn="ctr">
                      <a:solidFill>
                        <a:schemeClr val="tx1"/>
                      </a:solidFill>
                      <a:prstDash val="solid"/>
                      <a:round/>
                      <a:headEnd type="none" w="med" len="med"/>
                      <a:tailEnd type="none" w="med" len="med"/>
                    </a:lnB>
                    <a:noFill/>
                  </a:tcPr>
                </a:tc>
                <a:tc>
                  <a:txBody>
                    <a:bodyPr/>
                    <a:lstStyle/>
                    <a:p>
                      <a:pPr algn="ctr" fontAlgn="b"/>
                      <a:r>
                        <a:rPr lang="it-IT" sz="1200" u="none" strike="noStrike">
                          <a:effectLst/>
                          <a:latin typeface="Garamond" panose="02020404030301010803" pitchFamily="18" charset="0"/>
                        </a:rPr>
                        <a:t>14,5</a:t>
                      </a:r>
                      <a:endParaRPr lang="it-IT" sz="1200" b="0" i="0" u="none" strike="noStrike">
                        <a:solidFill>
                          <a:srgbClr val="000000"/>
                        </a:solidFill>
                        <a:effectLst/>
                        <a:latin typeface="Garamond" panose="02020404030301010803" pitchFamily="18" charset="0"/>
                      </a:endParaRPr>
                    </a:p>
                  </a:txBody>
                  <a:tcPr marL="6171" marR="6171" marT="6171" marB="0" anchor="ctr">
                    <a:lnB w="12700" cap="flat" cmpd="sng" algn="ctr">
                      <a:solidFill>
                        <a:schemeClr val="tx1"/>
                      </a:solidFill>
                      <a:prstDash val="solid"/>
                      <a:round/>
                      <a:headEnd type="none" w="med" len="med"/>
                      <a:tailEnd type="none" w="med" len="med"/>
                    </a:lnB>
                    <a:noFill/>
                  </a:tcPr>
                </a:tc>
                <a:tc>
                  <a:txBody>
                    <a:bodyPr/>
                    <a:lstStyle/>
                    <a:p>
                      <a:pPr algn="ctr" fontAlgn="b"/>
                      <a:r>
                        <a:rPr lang="it-IT" sz="1200" u="none" strike="noStrike" dirty="0">
                          <a:effectLst/>
                          <a:latin typeface="Garamond" panose="02020404030301010803" pitchFamily="18" charset="0"/>
                        </a:rPr>
                        <a:t>15,5</a:t>
                      </a:r>
                      <a:endParaRPr lang="it-IT" sz="1200" b="0" i="0" u="none" strike="noStrike" dirty="0">
                        <a:solidFill>
                          <a:srgbClr val="000000"/>
                        </a:solidFill>
                        <a:effectLst/>
                        <a:latin typeface="Garamond" panose="02020404030301010803" pitchFamily="18" charset="0"/>
                      </a:endParaRPr>
                    </a:p>
                  </a:txBody>
                  <a:tcPr marL="6171" marR="6171" marT="6171" marB="0" anchor="ctr">
                    <a:lnB w="12700" cap="flat" cmpd="sng" algn="ctr">
                      <a:solidFill>
                        <a:schemeClr val="tx1"/>
                      </a:solidFill>
                      <a:prstDash val="solid"/>
                      <a:round/>
                      <a:headEnd type="none" w="med" len="med"/>
                      <a:tailEnd type="none" w="med" len="med"/>
                    </a:lnB>
                    <a:noFill/>
                  </a:tcPr>
                </a:tc>
                <a:tc>
                  <a:txBody>
                    <a:bodyPr/>
                    <a:lstStyle/>
                    <a:p>
                      <a:pPr algn="ctr" fontAlgn="b"/>
                      <a:r>
                        <a:rPr lang="it-IT" sz="1200" u="none" strike="noStrike" dirty="0">
                          <a:effectLst/>
                          <a:latin typeface="Garamond" panose="02020404030301010803" pitchFamily="18" charset="0"/>
                        </a:rPr>
                        <a:t>14,0</a:t>
                      </a:r>
                      <a:endParaRPr lang="it-IT" sz="1200" b="0" i="0" u="none" strike="noStrike" dirty="0">
                        <a:solidFill>
                          <a:srgbClr val="000000"/>
                        </a:solidFill>
                        <a:effectLst/>
                        <a:latin typeface="Garamond" panose="02020404030301010803" pitchFamily="18" charset="0"/>
                      </a:endParaRPr>
                    </a:p>
                  </a:txBody>
                  <a:tcPr marL="6171" marR="6171" marT="6171" marB="0"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87752788"/>
                  </a:ext>
                </a:extLst>
              </a:tr>
              <a:tr h="123423">
                <a:tc>
                  <a:txBody>
                    <a:bodyPr/>
                    <a:lstStyle/>
                    <a:p>
                      <a:pPr algn="l" fontAlgn="b"/>
                      <a:r>
                        <a:rPr lang="it-IT" sz="1200" u="none" strike="noStrike" dirty="0">
                          <a:effectLst/>
                          <a:latin typeface="Garamond" panose="02020404030301010803" pitchFamily="18" charset="0"/>
                        </a:rPr>
                        <a:t>Piemonte</a:t>
                      </a:r>
                      <a:endParaRPr lang="it-IT" sz="1200" b="0" i="0" u="none" strike="noStrike" dirty="0">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15,4</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13,5</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11,6</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14,5</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dirty="0">
                          <a:effectLst/>
                          <a:latin typeface="Garamond" panose="02020404030301010803" pitchFamily="18" charset="0"/>
                        </a:rPr>
                        <a:t>17,1</a:t>
                      </a:r>
                      <a:endParaRPr lang="it-IT" sz="1200" b="0" i="0" u="none" strike="noStrike" dirty="0">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11,8</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15,0</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12,5</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15,0</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19,5</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12,1</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15,3</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15,5</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12,2</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11,8</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13,5</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15,4</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a:effectLst/>
                          <a:latin typeface="Garamond" panose="02020404030301010803" pitchFamily="18" charset="0"/>
                        </a:rPr>
                        <a:t>16,4</a:t>
                      </a:r>
                      <a:endParaRPr lang="it-IT" sz="1200" b="0" i="0" u="none" strike="noStrike">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tc>
                  <a:txBody>
                    <a:bodyPr/>
                    <a:lstStyle/>
                    <a:p>
                      <a:pPr algn="ctr" fontAlgn="b"/>
                      <a:r>
                        <a:rPr lang="it-IT" sz="1200" u="none" strike="noStrike" dirty="0">
                          <a:effectLst/>
                          <a:latin typeface="Garamond" panose="02020404030301010803" pitchFamily="18" charset="0"/>
                        </a:rPr>
                        <a:t>14,6</a:t>
                      </a:r>
                      <a:endParaRPr lang="it-IT" sz="1200" b="0" i="0" u="none" strike="noStrike" dirty="0">
                        <a:solidFill>
                          <a:srgbClr val="000000"/>
                        </a:solidFill>
                        <a:effectLst/>
                        <a:latin typeface="Garamond" panose="02020404030301010803" pitchFamily="18" charset="0"/>
                      </a:endParaRPr>
                    </a:p>
                  </a:txBody>
                  <a:tcPr marL="6171" marR="6171" marT="6171" marB="0"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773352198"/>
                  </a:ext>
                </a:extLst>
              </a:tr>
              <a:tr h="123423">
                <a:tc>
                  <a:txBody>
                    <a:bodyPr/>
                    <a:lstStyle/>
                    <a:p>
                      <a:pPr algn="l" fontAlgn="b"/>
                      <a:r>
                        <a:rPr lang="it-IT" sz="1200" u="none" strike="noStrike" dirty="0">
                          <a:effectLst/>
                          <a:latin typeface="Garamond" panose="02020404030301010803" pitchFamily="18" charset="0"/>
                        </a:rPr>
                        <a:t>Italia</a:t>
                      </a:r>
                      <a:endParaRPr lang="it-IT" sz="1200" b="0" i="0" u="none" strike="noStrike" dirty="0">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dirty="0">
                          <a:effectLst/>
                          <a:latin typeface="Garamond" panose="02020404030301010803" pitchFamily="18" charset="0"/>
                        </a:rPr>
                        <a:t>14,7</a:t>
                      </a:r>
                      <a:endParaRPr lang="it-IT" sz="1200" b="0" i="0" u="none" strike="noStrike" dirty="0">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13,0</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11,2</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14,0</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16,3</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11,7</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14,4</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12,0</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14,3</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19,1</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dirty="0">
                          <a:effectLst/>
                          <a:latin typeface="Garamond" panose="02020404030301010803" pitchFamily="18" charset="0"/>
                        </a:rPr>
                        <a:t>12,1</a:t>
                      </a:r>
                      <a:endParaRPr lang="it-IT" sz="1200" b="0" i="0" u="none" strike="noStrike" dirty="0">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dirty="0">
                          <a:effectLst/>
                          <a:latin typeface="Garamond" panose="02020404030301010803" pitchFamily="18" charset="0"/>
                        </a:rPr>
                        <a:t>14,8</a:t>
                      </a:r>
                      <a:endParaRPr lang="it-IT" sz="1200" b="0" i="0" u="none" strike="noStrike" dirty="0">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dirty="0">
                          <a:effectLst/>
                          <a:latin typeface="Garamond" panose="02020404030301010803" pitchFamily="18" charset="0"/>
                        </a:rPr>
                        <a:t>15,0</a:t>
                      </a:r>
                      <a:endParaRPr lang="it-IT" sz="1200" b="0" i="0" u="none" strike="noStrike" dirty="0">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11,6</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11,5</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13,2</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a:effectLst/>
                          <a:latin typeface="Garamond" panose="02020404030301010803" pitchFamily="18" charset="0"/>
                        </a:rPr>
                        <a:t>15,2</a:t>
                      </a:r>
                      <a:endParaRPr lang="it-IT" sz="1200" b="0" i="0" u="none" strike="noStrike">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dirty="0">
                          <a:effectLst/>
                          <a:latin typeface="Garamond" panose="02020404030301010803" pitchFamily="18" charset="0"/>
                        </a:rPr>
                        <a:t>16,4</a:t>
                      </a:r>
                      <a:endParaRPr lang="it-IT" sz="1200" b="0" i="0" u="none" strike="noStrike" dirty="0">
                        <a:solidFill>
                          <a:srgbClr val="000000"/>
                        </a:solidFill>
                        <a:effectLst/>
                        <a:latin typeface="Garamond" panose="02020404030301010803" pitchFamily="18" charset="0"/>
                      </a:endParaRPr>
                    </a:p>
                  </a:txBody>
                  <a:tcPr marL="6171" marR="6171" marT="6171" marB="0" anchor="ctr">
                    <a:noFill/>
                  </a:tcPr>
                </a:tc>
                <a:tc>
                  <a:txBody>
                    <a:bodyPr/>
                    <a:lstStyle/>
                    <a:p>
                      <a:pPr algn="ctr" fontAlgn="b"/>
                      <a:r>
                        <a:rPr lang="it-IT" sz="1200" u="none" strike="noStrike" dirty="0">
                          <a:effectLst/>
                          <a:latin typeface="Garamond" panose="02020404030301010803" pitchFamily="18" charset="0"/>
                        </a:rPr>
                        <a:t>14,0</a:t>
                      </a:r>
                      <a:endParaRPr lang="it-IT" sz="1200" b="0" i="0" u="none" strike="noStrike" dirty="0">
                        <a:solidFill>
                          <a:srgbClr val="000000"/>
                        </a:solidFill>
                        <a:effectLst/>
                        <a:latin typeface="Garamond" panose="02020404030301010803" pitchFamily="18" charset="0"/>
                      </a:endParaRPr>
                    </a:p>
                  </a:txBody>
                  <a:tcPr marL="6171" marR="6171" marT="6171" marB="0" anchor="ctr">
                    <a:noFill/>
                  </a:tcPr>
                </a:tc>
                <a:extLst>
                  <a:ext uri="{0D108BD9-81ED-4DB2-BD59-A6C34878D82A}">
                    <a16:rowId xmlns:a16="http://schemas.microsoft.com/office/drawing/2014/main" val="3880025459"/>
                  </a:ext>
                </a:extLst>
              </a:tr>
            </a:tbl>
          </a:graphicData>
        </a:graphic>
      </p:graphicFrame>
      <p:sp>
        <p:nvSpPr>
          <p:cNvPr id="8" name="CasellaDiTesto 7">
            <a:extLst>
              <a:ext uri="{FF2B5EF4-FFF2-40B4-BE49-F238E27FC236}">
                <a16:creationId xmlns:a16="http://schemas.microsoft.com/office/drawing/2014/main" id="{4BEB4FCB-1A78-46DD-B42B-A15C75AF06FB}"/>
              </a:ext>
            </a:extLst>
          </p:cNvPr>
          <p:cNvSpPr txBox="1"/>
          <p:nvPr/>
        </p:nvSpPr>
        <p:spPr>
          <a:xfrm>
            <a:off x="1279768" y="3121209"/>
            <a:ext cx="9760108"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3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Retribuzioni medie orarie dei lavoratori dipendenti del settore privato per diverse caratteristiche del lavoratore. Italia, Piemonte e province piemontesi. Anno 2016.</a:t>
            </a:r>
          </a:p>
        </p:txBody>
      </p:sp>
    </p:spTree>
    <p:extLst>
      <p:ext uri="{BB962C8B-B14F-4D97-AF65-F5344CB8AC3E}">
        <p14:creationId xmlns:p14="http://schemas.microsoft.com/office/powerpoint/2010/main" val="1639505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C0CCC9F-09D7-4958-952C-3D580EFD44CB}"/>
              </a:ext>
            </a:extLst>
          </p:cNvPr>
          <p:cNvSpPr>
            <a:spLocks noGrp="1"/>
          </p:cNvSpPr>
          <p:nvPr>
            <p:ph type="title"/>
          </p:nvPr>
        </p:nvSpPr>
        <p:spPr>
          <a:xfrm>
            <a:off x="695325" y="486330"/>
            <a:ext cx="10515600" cy="481661"/>
          </a:xfrm>
        </p:spPr>
        <p:txBody>
          <a:bodyPr/>
          <a:lstStyle/>
          <a:p>
            <a:r>
              <a:rPr lang="it-IT" dirty="0">
                <a:solidFill>
                  <a:schemeClr val="tx1"/>
                </a:solidFill>
              </a:rPr>
              <a:t>Il lavoro flessibile: Asti contiene l’aumento del tempo determinato </a:t>
            </a:r>
          </a:p>
        </p:txBody>
      </p:sp>
      <p:sp>
        <p:nvSpPr>
          <p:cNvPr id="4" name="Segnaposto numero diapositiva 3">
            <a:extLst>
              <a:ext uri="{FF2B5EF4-FFF2-40B4-BE49-F238E27FC236}">
                <a16:creationId xmlns:a16="http://schemas.microsoft.com/office/drawing/2014/main" id="{538FC4F3-9154-466B-9BC9-780609FBD9B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125431-285D-4497-A9B8-AFE411CB7C64}" type="slidenum">
              <a:rPr kumimoji="0" lang="it-IT" sz="1400" b="0" i="0" u="none" strike="noStrike" kern="1200" cap="none" spc="0" normalizeH="0" baseline="0" noProof="0" smtClean="0">
                <a:ln>
                  <a:noFill/>
                </a:ln>
                <a:solidFill>
                  <a:prstClr val="black">
                    <a:tint val="75000"/>
                  </a:prstClr>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it-IT" sz="1400" b="0" i="0" u="none" strike="noStrike" kern="1200" cap="none" spc="0" normalizeH="0" baseline="0" noProof="0" dirty="0">
              <a:ln>
                <a:noFill/>
              </a:ln>
              <a:solidFill>
                <a:prstClr val="black">
                  <a:tint val="75000"/>
                </a:prstClr>
              </a:solidFill>
              <a:effectLst/>
              <a:uLnTx/>
              <a:uFillTx/>
              <a:latin typeface="Garamond" panose="02020404030301010803" pitchFamily="18" charset="0"/>
              <a:ea typeface="+mn-ea"/>
              <a:cs typeface="+mn-cs"/>
            </a:endParaRPr>
          </a:p>
        </p:txBody>
      </p:sp>
      <p:graphicFrame>
        <p:nvGraphicFramePr>
          <p:cNvPr id="7" name="Tabella 6">
            <a:extLst>
              <a:ext uri="{FF2B5EF4-FFF2-40B4-BE49-F238E27FC236}">
                <a16:creationId xmlns:a16="http://schemas.microsoft.com/office/drawing/2014/main" id="{699198F9-ED2A-4037-907C-1E25C3DB119D}"/>
              </a:ext>
            </a:extLst>
          </p:cNvPr>
          <p:cNvGraphicFramePr>
            <a:graphicFrameLocks noGrp="1"/>
          </p:cNvGraphicFramePr>
          <p:nvPr/>
        </p:nvGraphicFramePr>
        <p:xfrm>
          <a:off x="1833487" y="2435443"/>
          <a:ext cx="8525025" cy="2902251"/>
        </p:xfrm>
        <a:graphic>
          <a:graphicData uri="http://schemas.openxmlformats.org/drawingml/2006/table">
            <a:tbl>
              <a:tblPr/>
              <a:tblGrid>
                <a:gridCol w="1885071">
                  <a:extLst>
                    <a:ext uri="{9D8B030D-6E8A-4147-A177-3AD203B41FA5}">
                      <a16:colId xmlns:a16="http://schemas.microsoft.com/office/drawing/2014/main" val="1484971558"/>
                    </a:ext>
                  </a:extLst>
                </a:gridCol>
                <a:gridCol w="1106659">
                  <a:extLst>
                    <a:ext uri="{9D8B030D-6E8A-4147-A177-3AD203B41FA5}">
                      <a16:colId xmlns:a16="http://schemas.microsoft.com/office/drawing/2014/main" val="2397477260"/>
                    </a:ext>
                  </a:extLst>
                </a:gridCol>
                <a:gridCol w="1106659">
                  <a:extLst>
                    <a:ext uri="{9D8B030D-6E8A-4147-A177-3AD203B41FA5}">
                      <a16:colId xmlns:a16="http://schemas.microsoft.com/office/drawing/2014/main" val="1313435924"/>
                    </a:ext>
                  </a:extLst>
                </a:gridCol>
                <a:gridCol w="1106659">
                  <a:extLst>
                    <a:ext uri="{9D8B030D-6E8A-4147-A177-3AD203B41FA5}">
                      <a16:colId xmlns:a16="http://schemas.microsoft.com/office/drawing/2014/main" val="3958434220"/>
                    </a:ext>
                  </a:extLst>
                </a:gridCol>
                <a:gridCol w="1106659">
                  <a:extLst>
                    <a:ext uri="{9D8B030D-6E8A-4147-A177-3AD203B41FA5}">
                      <a16:colId xmlns:a16="http://schemas.microsoft.com/office/drawing/2014/main" val="148120044"/>
                    </a:ext>
                  </a:extLst>
                </a:gridCol>
                <a:gridCol w="1106659">
                  <a:extLst>
                    <a:ext uri="{9D8B030D-6E8A-4147-A177-3AD203B41FA5}">
                      <a16:colId xmlns:a16="http://schemas.microsoft.com/office/drawing/2014/main" val="3569909207"/>
                    </a:ext>
                  </a:extLst>
                </a:gridCol>
                <a:gridCol w="1106659">
                  <a:extLst>
                    <a:ext uri="{9D8B030D-6E8A-4147-A177-3AD203B41FA5}">
                      <a16:colId xmlns:a16="http://schemas.microsoft.com/office/drawing/2014/main" val="126397961"/>
                    </a:ext>
                  </a:extLst>
                </a:gridCol>
              </a:tblGrid>
              <a:tr h="263841">
                <a:tc>
                  <a:txBody>
                    <a:bodyPr/>
                    <a:lstStyle/>
                    <a:p>
                      <a:pPr algn="l" fontAlgn="b"/>
                      <a:endParaRPr lang="it-IT" sz="1600" b="1" i="0" u="none" strike="noStrike" dirty="0">
                        <a:solidFill>
                          <a:srgbClr val="000000"/>
                        </a:solidFill>
                        <a:effectLst/>
                        <a:latin typeface="Garamond" panose="02020404030301010803" pitchFamily="18" charset="0"/>
                      </a:endParaRPr>
                    </a:p>
                  </a:txBody>
                  <a:tcPr marL="9525" marR="9525" marT="9525" marB="0" anchor="b">
                    <a:lnL>
                      <a:noFill/>
                    </a:lnL>
                    <a:lnR>
                      <a:noFill/>
                    </a:lnR>
                    <a:lnT>
                      <a:noFill/>
                    </a:lnT>
                    <a:lnB>
                      <a:noFill/>
                    </a:lnB>
                  </a:tcPr>
                </a:tc>
                <a:tc gridSpan="3">
                  <a:txBody>
                    <a:bodyPr/>
                    <a:lstStyle/>
                    <a:p>
                      <a:pPr algn="ctr" fontAlgn="b"/>
                      <a:r>
                        <a:rPr lang="it-IT" sz="1600" b="1" i="0" u="none" strike="noStrike" dirty="0">
                          <a:solidFill>
                            <a:srgbClr val="000000"/>
                          </a:solidFill>
                          <a:effectLst/>
                          <a:latin typeface="Garamond" panose="02020404030301010803" pitchFamily="18" charset="0"/>
                        </a:rPr>
                        <a:t>Stagionali e tempo determinato</a:t>
                      </a:r>
                    </a:p>
                  </a:txBody>
                  <a:tcPr marL="9525" marR="9525" marT="9525" marB="0" anchor="ctr">
                    <a:lnL>
                      <a:noFill/>
                    </a:lnL>
                    <a:lnR>
                      <a:noFill/>
                    </a:lnR>
                    <a:lnT>
                      <a:noFill/>
                    </a:lnT>
                    <a:lnB>
                      <a:noFill/>
                    </a:lnB>
                  </a:tcPr>
                </a:tc>
                <a:tc hMerge="1">
                  <a:txBody>
                    <a:bodyPr/>
                    <a:lstStyle/>
                    <a:p>
                      <a:endParaRPr lang="it-IT"/>
                    </a:p>
                  </a:txBody>
                  <a:tcPr/>
                </a:tc>
                <a:tc hMerge="1">
                  <a:txBody>
                    <a:bodyPr/>
                    <a:lstStyle/>
                    <a:p>
                      <a:endParaRPr lang="it-IT"/>
                    </a:p>
                  </a:txBody>
                  <a:tcPr/>
                </a:tc>
                <a:tc gridSpan="3">
                  <a:txBody>
                    <a:bodyPr/>
                    <a:lstStyle/>
                    <a:p>
                      <a:pPr algn="ctr" fontAlgn="b"/>
                      <a:r>
                        <a:rPr lang="it-IT" sz="1600" b="1" i="0" u="none" strike="noStrike" dirty="0">
                          <a:solidFill>
                            <a:srgbClr val="000000"/>
                          </a:solidFill>
                          <a:effectLst/>
                          <a:latin typeface="Garamond" panose="02020404030301010803" pitchFamily="18" charset="0"/>
                        </a:rPr>
                        <a:t>Part-time</a:t>
                      </a:r>
                    </a:p>
                  </a:txBody>
                  <a:tcPr marL="9525" marR="9525" marT="9525" marB="0" anchor="ctr">
                    <a:lnL>
                      <a:noFill/>
                    </a:lnL>
                    <a:lnR>
                      <a:noFill/>
                    </a:lnR>
                    <a:lnT>
                      <a:noFill/>
                    </a:lnT>
                    <a:lnB>
                      <a:noFill/>
                    </a:lnB>
                  </a:tcPr>
                </a:tc>
                <a:tc hMerge="1">
                  <a:txBody>
                    <a:bodyPr/>
                    <a:lstStyle/>
                    <a:p>
                      <a:pPr algn="ctr" fontAlgn="b"/>
                      <a:endParaRPr lang="it-IT" sz="1400" b="0" i="0" u="none" strike="noStrike" dirty="0">
                        <a:solidFill>
                          <a:srgbClr val="000000"/>
                        </a:solidFill>
                        <a:effectLst/>
                        <a:highlight>
                          <a:srgbClr val="FFFF00"/>
                        </a:highlight>
                        <a:latin typeface="Calibri" panose="020F0502020204030204" pitchFamily="34" charset="0"/>
                      </a:endParaRPr>
                    </a:p>
                  </a:txBody>
                  <a:tcPr marL="9525" marR="9525" marT="9525" marB="0" anchor="ctr">
                    <a:lnL>
                      <a:noFill/>
                    </a:lnL>
                    <a:lnR>
                      <a:noFill/>
                    </a:lnR>
                    <a:lnT>
                      <a:noFill/>
                    </a:lnT>
                    <a:lnB>
                      <a:noFill/>
                    </a:lnB>
                  </a:tcPr>
                </a:tc>
                <a:tc hMerge="1">
                  <a:txBody>
                    <a:bodyPr/>
                    <a:lstStyle/>
                    <a:p>
                      <a:pPr algn="ctr" fontAlgn="b"/>
                      <a:endParaRPr lang="it-IT" sz="1400" b="0" i="0" u="none" strike="noStrike" dirty="0">
                        <a:solidFill>
                          <a:srgbClr val="000000"/>
                        </a:solidFill>
                        <a:effectLst/>
                        <a:highlight>
                          <a:srgbClr val="FFFF00"/>
                        </a:highlight>
                        <a:latin typeface="Calibri" panose="020F050202020403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2407656561"/>
                  </a:ext>
                </a:extLst>
              </a:tr>
              <a:tr h="263841">
                <a:tc>
                  <a:txBody>
                    <a:bodyPr/>
                    <a:lstStyle/>
                    <a:p>
                      <a:pPr algn="l" fontAlgn="b"/>
                      <a:endParaRPr lang="it-IT" sz="1600" b="1" i="0" u="none" strike="noStrike">
                        <a:solidFill>
                          <a:srgbClr val="000000"/>
                        </a:solidFill>
                        <a:effectLst/>
                        <a:latin typeface="Garamond" panose="02020404030301010803" pitchFamily="18" charset="0"/>
                      </a:endParaRP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it-IT" sz="1600" b="1" i="0" u="none" strike="noStrike" dirty="0">
                          <a:solidFill>
                            <a:srgbClr val="000000"/>
                          </a:solidFill>
                          <a:effectLst/>
                          <a:latin typeface="Garamond" panose="02020404030301010803" pitchFamily="18" charset="0"/>
                        </a:rPr>
                        <a:t>2008</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it-IT" sz="1600" b="1" i="0" u="none" strike="noStrike" dirty="0">
                          <a:solidFill>
                            <a:srgbClr val="000000"/>
                          </a:solidFill>
                          <a:effectLst/>
                          <a:latin typeface="Garamond" panose="02020404030301010803" pitchFamily="18" charset="0"/>
                        </a:rPr>
                        <a:t>2017</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it-IT" sz="1600" b="1" i="0" u="none" strike="noStrike" dirty="0" err="1">
                          <a:solidFill>
                            <a:srgbClr val="000000"/>
                          </a:solidFill>
                          <a:effectLst/>
                          <a:latin typeface="Garamond" panose="02020404030301010803" pitchFamily="18" charset="0"/>
                        </a:rPr>
                        <a:t>Var</a:t>
                      </a:r>
                      <a:r>
                        <a:rPr lang="it-IT" sz="1600" b="1" i="0" u="none" strike="noStrike" dirty="0">
                          <a:solidFill>
                            <a:srgbClr val="000000"/>
                          </a:solidFill>
                          <a:effectLst/>
                          <a:latin typeface="Garamond" panose="02020404030301010803" pitchFamily="18" charset="0"/>
                        </a:rPr>
                        <a:t> % 08-17</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it-IT" sz="1600" b="1" i="0" u="none" strike="noStrike" dirty="0">
                          <a:solidFill>
                            <a:srgbClr val="000000"/>
                          </a:solidFill>
                          <a:effectLst/>
                          <a:latin typeface="Garamond" panose="02020404030301010803" pitchFamily="18" charset="0"/>
                        </a:rPr>
                        <a:t>2008</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it-IT" sz="1600" b="1" i="0" u="none" strike="noStrike" dirty="0">
                          <a:solidFill>
                            <a:srgbClr val="000000"/>
                          </a:solidFill>
                          <a:effectLst/>
                          <a:latin typeface="Garamond" panose="02020404030301010803" pitchFamily="18" charset="0"/>
                        </a:rPr>
                        <a:t>2017</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it-IT" sz="1600" b="1" i="0" u="none" strike="noStrike" dirty="0" err="1">
                          <a:solidFill>
                            <a:srgbClr val="000000"/>
                          </a:solidFill>
                          <a:effectLst/>
                          <a:latin typeface="Garamond" panose="02020404030301010803" pitchFamily="18" charset="0"/>
                        </a:rPr>
                        <a:t>Var</a:t>
                      </a:r>
                      <a:r>
                        <a:rPr lang="it-IT" sz="1600" b="1" i="0" u="none" strike="noStrike" dirty="0">
                          <a:solidFill>
                            <a:srgbClr val="000000"/>
                          </a:solidFill>
                          <a:effectLst/>
                          <a:latin typeface="Garamond" panose="02020404030301010803" pitchFamily="18" charset="0"/>
                        </a:rPr>
                        <a:t> % 08-17</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1399088"/>
                  </a:ext>
                </a:extLst>
              </a:tr>
              <a:tr h="263841">
                <a:tc>
                  <a:txBody>
                    <a:bodyPr/>
                    <a:lstStyle/>
                    <a:p>
                      <a:pPr algn="l" fontAlgn="b"/>
                      <a:r>
                        <a:rPr lang="it-IT" sz="1600" b="0" i="0" u="none" strike="noStrike" dirty="0">
                          <a:solidFill>
                            <a:srgbClr val="000000"/>
                          </a:solidFill>
                          <a:effectLst/>
                          <a:latin typeface="Garamond" panose="02020404030301010803" pitchFamily="18" charset="0"/>
                        </a:rPr>
                        <a:t>Alessandria</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600" b="0" i="0" u="none" strike="noStrike" dirty="0">
                          <a:solidFill>
                            <a:srgbClr val="000000"/>
                          </a:solidFill>
                          <a:effectLst/>
                          <a:latin typeface="Garamond" panose="02020404030301010803" pitchFamily="18" charset="0"/>
                        </a:rPr>
                        <a:t>17,6%</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600" b="0" i="0" u="none" strike="noStrike">
                          <a:solidFill>
                            <a:srgbClr val="000000"/>
                          </a:solidFill>
                          <a:effectLst/>
                          <a:latin typeface="Garamond" panose="02020404030301010803" pitchFamily="18" charset="0"/>
                        </a:rPr>
                        <a:t>22,2%</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600" b="0" i="0" u="none" strike="noStrike" dirty="0">
                          <a:solidFill>
                            <a:srgbClr val="000000"/>
                          </a:solidFill>
                          <a:effectLst/>
                          <a:latin typeface="Garamond" panose="02020404030301010803" pitchFamily="18" charset="0"/>
                        </a:rPr>
                        <a:t>+4,6%</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600" b="0" i="0" u="none" strike="noStrike" dirty="0">
                          <a:solidFill>
                            <a:srgbClr val="000000"/>
                          </a:solidFill>
                          <a:effectLst/>
                          <a:latin typeface="Garamond" panose="02020404030301010803" pitchFamily="18" charset="0"/>
                        </a:rPr>
                        <a:t>21,7%</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600" b="0" i="0" u="none" strike="noStrike">
                          <a:solidFill>
                            <a:srgbClr val="000000"/>
                          </a:solidFill>
                          <a:effectLst/>
                          <a:latin typeface="Garamond" panose="02020404030301010803" pitchFamily="18" charset="0"/>
                        </a:rPr>
                        <a:t>28,5%</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600" b="0" i="0" u="none" strike="noStrike" dirty="0">
                          <a:solidFill>
                            <a:srgbClr val="000000"/>
                          </a:solidFill>
                          <a:effectLst/>
                          <a:latin typeface="Garamond" panose="02020404030301010803" pitchFamily="18" charset="0"/>
                        </a:rPr>
                        <a:t>+6,8%</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2635856379"/>
                  </a:ext>
                </a:extLst>
              </a:tr>
              <a:tr h="263841">
                <a:tc>
                  <a:txBody>
                    <a:bodyPr/>
                    <a:lstStyle/>
                    <a:p>
                      <a:pPr algn="l" fontAlgn="b"/>
                      <a:r>
                        <a:rPr lang="it-IT" sz="1600" b="1" i="0" u="none" strike="noStrike" dirty="0">
                          <a:solidFill>
                            <a:srgbClr val="000000"/>
                          </a:solidFill>
                          <a:effectLst/>
                          <a:latin typeface="Garamond" panose="02020404030301010803" pitchFamily="18" charset="0"/>
                        </a:rPr>
                        <a:t>Asti</a:t>
                      </a:r>
                    </a:p>
                  </a:txBody>
                  <a:tcPr marL="9525" marR="9525" marT="9525" marB="0" anchor="b">
                    <a:lnL>
                      <a:noFill/>
                    </a:lnL>
                    <a:lnR>
                      <a:noFill/>
                    </a:lnR>
                    <a:lnT>
                      <a:noFill/>
                    </a:lnT>
                    <a:lnB>
                      <a:noFill/>
                    </a:lnB>
                  </a:tcPr>
                </a:tc>
                <a:tc>
                  <a:txBody>
                    <a:bodyPr/>
                    <a:lstStyle/>
                    <a:p>
                      <a:pPr algn="ctr" fontAlgn="b"/>
                      <a:r>
                        <a:rPr lang="it-IT" sz="1600" b="1" i="0" u="none" strike="noStrike" dirty="0">
                          <a:solidFill>
                            <a:srgbClr val="000000"/>
                          </a:solidFill>
                          <a:effectLst/>
                          <a:latin typeface="Garamond" panose="02020404030301010803" pitchFamily="18" charset="0"/>
                        </a:rPr>
                        <a:t>19,3%</a:t>
                      </a:r>
                    </a:p>
                  </a:txBody>
                  <a:tcPr marL="9525" marR="9525" marT="9525" marB="0" anchor="ctr">
                    <a:lnL>
                      <a:noFill/>
                    </a:lnL>
                    <a:lnR>
                      <a:noFill/>
                    </a:lnR>
                    <a:lnT>
                      <a:noFill/>
                    </a:lnT>
                    <a:lnB>
                      <a:noFill/>
                    </a:lnB>
                  </a:tcPr>
                </a:tc>
                <a:tc>
                  <a:txBody>
                    <a:bodyPr/>
                    <a:lstStyle/>
                    <a:p>
                      <a:pPr algn="ctr" fontAlgn="b"/>
                      <a:r>
                        <a:rPr lang="it-IT" sz="1600" b="1" i="0" u="none" strike="noStrike" dirty="0">
                          <a:solidFill>
                            <a:srgbClr val="000000"/>
                          </a:solidFill>
                          <a:effectLst/>
                          <a:latin typeface="Garamond" panose="02020404030301010803" pitchFamily="18" charset="0"/>
                        </a:rPr>
                        <a:t>21,5%</a:t>
                      </a:r>
                    </a:p>
                  </a:txBody>
                  <a:tcPr marL="9525" marR="9525" marT="9525" marB="0" anchor="ctr">
                    <a:lnL>
                      <a:noFill/>
                    </a:lnL>
                    <a:lnR>
                      <a:noFill/>
                    </a:lnR>
                    <a:lnT>
                      <a:noFill/>
                    </a:lnT>
                    <a:lnB>
                      <a:noFill/>
                    </a:lnB>
                  </a:tcPr>
                </a:tc>
                <a:tc>
                  <a:txBody>
                    <a:bodyPr/>
                    <a:lstStyle/>
                    <a:p>
                      <a:pPr algn="ctr" fontAlgn="b"/>
                      <a:r>
                        <a:rPr lang="it-IT" sz="1600" b="1" i="0" u="none" strike="noStrike" dirty="0">
                          <a:solidFill>
                            <a:srgbClr val="000000"/>
                          </a:solidFill>
                          <a:effectLst/>
                          <a:latin typeface="Garamond" panose="02020404030301010803" pitchFamily="18" charset="0"/>
                        </a:rPr>
                        <a:t>+2,1%</a:t>
                      </a:r>
                    </a:p>
                  </a:txBody>
                  <a:tcPr marL="9525" marR="9525" marT="9525" marB="0" anchor="ctr">
                    <a:lnL>
                      <a:noFill/>
                    </a:lnL>
                    <a:lnR>
                      <a:noFill/>
                    </a:lnR>
                    <a:lnT>
                      <a:noFill/>
                    </a:lnT>
                    <a:lnB>
                      <a:noFill/>
                    </a:lnB>
                  </a:tcPr>
                </a:tc>
                <a:tc>
                  <a:txBody>
                    <a:bodyPr/>
                    <a:lstStyle/>
                    <a:p>
                      <a:pPr algn="ctr" fontAlgn="b"/>
                      <a:r>
                        <a:rPr lang="it-IT" sz="1600" b="1" i="0" u="none" strike="noStrike" dirty="0">
                          <a:solidFill>
                            <a:srgbClr val="000000"/>
                          </a:solidFill>
                          <a:effectLst/>
                          <a:latin typeface="Garamond" panose="02020404030301010803" pitchFamily="18" charset="0"/>
                        </a:rPr>
                        <a:t>19,3%</a:t>
                      </a:r>
                    </a:p>
                  </a:txBody>
                  <a:tcPr marL="9525" marR="9525" marT="9525" marB="0" anchor="ctr">
                    <a:lnL>
                      <a:noFill/>
                    </a:lnL>
                    <a:lnR>
                      <a:noFill/>
                    </a:lnR>
                    <a:lnT>
                      <a:noFill/>
                    </a:lnT>
                    <a:lnB>
                      <a:noFill/>
                    </a:lnB>
                  </a:tcPr>
                </a:tc>
                <a:tc>
                  <a:txBody>
                    <a:bodyPr/>
                    <a:lstStyle/>
                    <a:p>
                      <a:pPr algn="ctr" fontAlgn="b"/>
                      <a:r>
                        <a:rPr lang="it-IT" sz="1600" b="1" i="0" u="none" strike="noStrike" dirty="0">
                          <a:solidFill>
                            <a:srgbClr val="000000"/>
                          </a:solidFill>
                          <a:effectLst/>
                          <a:latin typeface="Garamond" panose="02020404030301010803" pitchFamily="18" charset="0"/>
                        </a:rPr>
                        <a:t>27,8%</a:t>
                      </a:r>
                    </a:p>
                  </a:txBody>
                  <a:tcPr marL="9525" marR="9525" marT="9525" marB="0" anchor="ctr">
                    <a:lnL>
                      <a:noFill/>
                    </a:lnL>
                    <a:lnR>
                      <a:noFill/>
                    </a:lnR>
                    <a:lnT>
                      <a:noFill/>
                    </a:lnT>
                    <a:lnB>
                      <a:noFill/>
                    </a:lnB>
                  </a:tcPr>
                </a:tc>
                <a:tc>
                  <a:txBody>
                    <a:bodyPr/>
                    <a:lstStyle/>
                    <a:p>
                      <a:pPr algn="ctr" fontAlgn="b"/>
                      <a:r>
                        <a:rPr lang="it-IT" sz="1600" b="1" i="0" u="none" strike="noStrike" dirty="0">
                          <a:solidFill>
                            <a:srgbClr val="000000"/>
                          </a:solidFill>
                          <a:effectLst/>
                          <a:latin typeface="Garamond" panose="02020404030301010803" pitchFamily="18" charset="0"/>
                        </a:rPr>
                        <a:t>+8,6%</a:t>
                      </a:r>
                    </a:p>
                  </a:txBody>
                  <a:tcPr marL="9525" marR="9525" marT="9525" marB="0" anchor="ctr">
                    <a:lnL>
                      <a:noFill/>
                    </a:lnL>
                    <a:lnR>
                      <a:noFill/>
                    </a:lnR>
                    <a:lnT>
                      <a:noFill/>
                    </a:lnT>
                    <a:lnB>
                      <a:noFill/>
                    </a:lnB>
                  </a:tcPr>
                </a:tc>
                <a:extLst>
                  <a:ext uri="{0D108BD9-81ED-4DB2-BD59-A6C34878D82A}">
                    <a16:rowId xmlns:a16="http://schemas.microsoft.com/office/drawing/2014/main" val="835764361"/>
                  </a:ext>
                </a:extLst>
              </a:tr>
              <a:tr h="263841">
                <a:tc>
                  <a:txBody>
                    <a:bodyPr/>
                    <a:lstStyle/>
                    <a:p>
                      <a:pPr algn="l" fontAlgn="b"/>
                      <a:r>
                        <a:rPr lang="it-IT" sz="1600" b="0" i="0" u="none" strike="noStrike">
                          <a:solidFill>
                            <a:srgbClr val="000000"/>
                          </a:solidFill>
                          <a:effectLst/>
                          <a:latin typeface="Garamond" panose="02020404030301010803" pitchFamily="18" charset="0"/>
                        </a:rPr>
                        <a:t>Biella</a:t>
                      </a:r>
                    </a:p>
                  </a:txBody>
                  <a:tcPr marL="9525" marR="9525" marT="9525" marB="0" anchor="b">
                    <a:lnL>
                      <a:noFill/>
                    </a:lnL>
                    <a:lnR>
                      <a:noFill/>
                    </a:lnR>
                    <a:lnT>
                      <a:noFill/>
                    </a:lnT>
                    <a:lnB>
                      <a:noFill/>
                    </a:lnB>
                  </a:tcPr>
                </a:tc>
                <a:tc>
                  <a:txBody>
                    <a:bodyPr/>
                    <a:lstStyle/>
                    <a:p>
                      <a:pPr algn="ctr" fontAlgn="b"/>
                      <a:r>
                        <a:rPr lang="it-IT" sz="1600" b="0" i="0" u="none" strike="noStrike">
                          <a:solidFill>
                            <a:srgbClr val="000000"/>
                          </a:solidFill>
                          <a:effectLst/>
                          <a:latin typeface="Garamond" panose="02020404030301010803" pitchFamily="18" charset="0"/>
                        </a:rPr>
                        <a:t>16,2%</a:t>
                      </a:r>
                    </a:p>
                  </a:txBody>
                  <a:tcPr marL="9525" marR="9525" marT="9525" marB="0" anchor="ctr">
                    <a:lnL>
                      <a:noFill/>
                    </a:lnL>
                    <a:lnR>
                      <a:noFill/>
                    </a:lnR>
                    <a:lnT>
                      <a:noFill/>
                    </a:lnT>
                    <a:lnB>
                      <a:noFill/>
                    </a:lnB>
                  </a:tcPr>
                </a:tc>
                <a:tc>
                  <a:txBody>
                    <a:bodyPr/>
                    <a:lstStyle/>
                    <a:p>
                      <a:pPr algn="ctr" fontAlgn="b"/>
                      <a:r>
                        <a:rPr lang="it-IT" sz="1600" b="0" i="0" u="none" strike="noStrike">
                          <a:solidFill>
                            <a:srgbClr val="000000"/>
                          </a:solidFill>
                          <a:effectLst/>
                          <a:latin typeface="Garamond" panose="02020404030301010803" pitchFamily="18" charset="0"/>
                        </a:rPr>
                        <a:t>20,3%</a:t>
                      </a:r>
                    </a:p>
                  </a:txBody>
                  <a:tcPr marL="9525" marR="9525" marT="9525" marB="0" anchor="ctr">
                    <a:lnL>
                      <a:noFill/>
                    </a:lnL>
                    <a:lnR>
                      <a:noFill/>
                    </a:lnR>
                    <a:lnT>
                      <a:noFill/>
                    </a:lnT>
                    <a:lnB>
                      <a:noFill/>
                    </a:lnB>
                  </a:tcPr>
                </a:tc>
                <a:tc>
                  <a:txBody>
                    <a:bodyPr/>
                    <a:lstStyle/>
                    <a:p>
                      <a:pPr algn="ctr" fontAlgn="b"/>
                      <a:r>
                        <a:rPr lang="it-IT" sz="1600" b="0" i="0" u="none" strike="noStrike" dirty="0">
                          <a:solidFill>
                            <a:srgbClr val="000000"/>
                          </a:solidFill>
                          <a:effectLst/>
                          <a:latin typeface="Garamond" panose="02020404030301010803" pitchFamily="18" charset="0"/>
                        </a:rPr>
                        <a:t>+4,1%</a:t>
                      </a:r>
                    </a:p>
                  </a:txBody>
                  <a:tcPr marL="9525" marR="9525" marT="9525" marB="0" anchor="ctr">
                    <a:lnL>
                      <a:noFill/>
                    </a:lnL>
                    <a:lnR>
                      <a:noFill/>
                    </a:lnR>
                    <a:lnT>
                      <a:noFill/>
                    </a:lnT>
                    <a:lnB>
                      <a:noFill/>
                    </a:lnB>
                  </a:tcPr>
                </a:tc>
                <a:tc>
                  <a:txBody>
                    <a:bodyPr/>
                    <a:lstStyle/>
                    <a:p>
                      <a:pPr algn="ctr" fontAlgn="b"/>
                      <a:r>
                        <a:rPr lang="it-IT" sz="1600" b="0" i="0" u="none" strike="noStrike">
                          <a:solidFill>
                            <a:srgbClr val="000000"/>
                          </a:solidFill>
                          <a:effectLst/>
                          <a:latin typeface="Garamond" panose="02020404030301010803" pitchFamily="18" charset="0"/>
                        </a:rPr>
                        <a:t>20,4%</a:t>
                      </a:r>
                    </a:p>
                  </a:txBody>
                  <a:tcPr marL="9525" marR="9525" marT="9525" marB="0" anchor="ctr">
                    <a:lnL>
                      <a:noFill/>
                    </a:lnL>
                    <a:lnR>
                      <a:noFill/>
                    </a:lnR>
                    <a:lnT>
                      <a:noFill/>
                    </a:lnT>
                    <a:lnB>
                      <a:noFill/>
                    </a:lnB>
                  </a:tcPr>
                </a:tc>
                <a:tc>
                  <a:txBody>
                    <a:bodyPr/>
                    <a:lstStyle/>
                    <a:p>
                      <a:pPr algn="ctr" fontAlgn="b"/>
                      <a:r>
                        <a:rPr lang="it-IT" sz="1600" b="0" i="0" u="none" strike="noStrike">
                          <a:solidFill>
                            <a:srgbClr val="000000"/>
                          </a:solidFill>
                          <a:effectLst/>
                          <a:latin typeface="Garamond" panose="02020404030301010803" pitchFamily="18" charset="0"/>
                        </a:rPr>
                        <a:t>28,2%</a:t>
                      </a:r>
                    </a:p>
                  </a:txBody>
                  <a:tcPr marL="9525" marR="9525" marT="9525" marB="0" anchor="ctr">
                    <a:lnL>
                      <a:noFill/>
                    </a:lnL>
                    <a:lnR>
                      <a:noFill/>
                    </a:lnR>
                    <a:lnT>
                      <a:noFill/>
                    </a:lnT>
                    <a:lnB>
                      <a:noFill/>
                    </a:lnB>
                  </a:tcPr>
                </a:tc>
                <a:tc>
                  <a:txBody>
                    <a:bodyPr/>
                    <a:lstStyle/>
                    <a:p>
                      <a:pPr algn="ctr" fontAlgn="b"/>
                      <a:r>
                        <a:rPr lang="it-IT" sz="1600" b="0" i="0" u="none" strike="noStrike" dirty="0">
                          <a:solidFill>
                            <a:srgbClr val="000000"/>
                          </a:solidFill>
                          <a:effectLst/>
                          <a:latin typeface="Garamond" panose="02020404030301010803" pitchFamily="18" charset="0"/>
                        </a:rPr>
                        <a:t>+7,8%</a:t>
                      </a:r>
                    </a:p>
                  </a:txBody>
                  <a:tcPr marL="9525" marR="9525" marT="9525" marB="0" anchor="ctr">
                    <a:lnL>
                      <a:noFill/>
                    </a:lnL>
                    <a:lnR>
                      <a:noFill/>
                    </a:lnR>
                    <a:lnT>
                      <a:noFill/>
                    </a:lnT>
                    <a:lnB>
                      <a:noFill/>
                    </a:lnB>
                  </a:tcPr>
                </a:tc>
                <a:extLst>
                  <a:ext uri="{0D108BD9-81ED-4DB2-BD59-A6C34878D82A}">
                    <a16:rowId xmlns:a16="http://schemas.microsoft.com/office/drawing/2014/main" val="3730044849"/>
                  </a:ext>
                </a:extLst>
              </a:tr>
              <a:tr h="263841">
                <a:tc>
                  <a:txBody>
                    <a:bodyPr/>
                    <a:lstStyle/>
                    <a:p>
                      <a:pPr algn="l" fontAlgn="b"/>
                      <a:r>
                        <a:rPr lang="it-IT" sz="1600" b="0" i="0" u="none" strike="noStrike">
                          <a:solidFill>
                            <a:srgbClr val="000000"/>
                          </a:solidFill>
                          <a:effectLst/>
                          <a:latin typeface="Garamond" panose="02020404030301010803" pitchFamily="18" charset="0"/>
                        </a:rPr>
                        <a:t>Cuneo</a:t>
                      </a:r>
                    </a:p>
                  </a:txBody>
                  <a:tcPr marL="9525" marR="9525" marT="9525" marB="0" anchor="b">
                    <a:lnL>
                      <a:noFill/>
                    </a:lnL>
                    <a:lnR>
                      <a:noFill/>
                    </a:lnR>
                    <a:lnT>
                      <a:noFill/>
                    </a:lnT>
                    <a:lnB>
                      <a:noFill/>
                    </a:lnB>
                  </a:tcPr>
                </a:tc>
                <a:tc>
                  <a:txBody>
                    <a:bodyPr/>
                    <a:lstStyle/>
                    <a:p>
                      <a:pPr algn="ctr" fontAlgn="b"/>
                      <a:r>
                        <a:rPr lang="it-IT" sz="1600" b="0" i="0" u="none" strike="noStrike" dirty="0">
                          <a:solidFill>
                            <a:srgbClr val="000000"/>
                          </a:solidFill>
                          <a:effectLst/>
                          <a:latin typeface="Garamond" panose="02020404030301010803" pitchFamily="18" charset="0"/>
                        </a:rPr>
                        <a:t>20,0%</a:t>
                      </a:r>
                    </a:p>
                  </a:txBody>
                  <a:tcPr marL="9525" marR="9525" marT="9525" marB="0" anchor="ctr">
                    <a:lnL>
                      <a:noFill/>
                    </a:lnL>
                    <a:lnR>
                      <a:noFill/>
                    </a:lnR>
                    <a:lnT>
                      <a:noFill/>
                    </a:lnT>
                    <a:lnB>
                      <a:noFill/>
                    </a:lnB>
                  </a:tcPr>
                </a:tc>
                <a:tc>
                  <a:txBody>
                    <a:bodyPr/>
                    <a:lstStyle/>
                    <a:p>
                      <a:pPr algn="ctr" fontAlgn="b"/>
                      <a:r>
                        <a:rPr lang="it-IT" sz="1600" b="0" i="0" u="none" strike="noStrike">
                          <a:solidFill>
                            <a:srgbClr val="000000"/>
                          </a:solidFill>
                          <a:effectLst/>
                          <a:latin typeface="Garamond" panose="02020404030301010803" pitchFamily="18" charset="0"/>
                        </a:rPr>
                        <a:t>24,7%</a:t>
                      </a:r>
                    </a:p>
                  </a:txBody>
                  <a:tcPr marL="9525" marR="9525" marT="9525" marB="0" anchor="ctr">
                    <a:lnL>
                      <a:noFill/>
                    </a:lnL>
                    <a:lnR>
                      <a:noFill/>
                    </a:lnR>
                    <a:lnT>
                      <a:noFill/>
                    </a:lnT>
                    <a:lnB>
                      <a:noFill/>
                    </a:lnB>
                  </a:tcPr>
                </a:tc>
                <a:tc>
                  <a:txBody>
                    <a:bodyPr/>
                    <a:lstStyle/>
                    <a:p>
                      <a:pPr algn="ctr" fontAlgn="b"/>
                      <a:r>
                        <a:rPr lang="it-IT" sz="1600" b="0" i="0" u="none" strike="noStrike" dirty="0">
                          <a:solidFill>
                            <a:srgbClr val="000000"/>
                          </a:solidFill>
                          <a:effectLst/>
                          <a:latin typeface="Garamond" panose="02020404030301010803" pitchFamily="18" charset="0"/>
                        </a:rPr>
                        <a:t>+4,7%</a:t>
                      </a:r>
                    </a:p>
                  </a:txBody>
                  <a:tcPr marL="9525" marR="9525" marT="9525" marB="0" anchor="ctr">
                    <a:lnL>
                      <a:noFill/>
                    </a:lnL>
                    <a:lnR>
                      <a:noFill/>
                    </a:lnR>
                    <a:lnT>
                      <a:noFill/>
                    </a:lnT>
                    <a:lnB>
                      <a:noFill/>
                    </a:lnB>
                  </a:tcPr>
                </a:tc>
                <a:tc>
                  <a:txBody>
                    <a:bodyPr/>
                    <a:lstStyle/>
                    <a:p>
                      <a:pPr algn="ctr" fontAlgn="b"/>
                      <a:r>
                        <a:rPr lang="it-IT" sz="1600" b="0" i="0" u="none" strike="noStrike">
                          <a:solidFill>
                            <a:srgbClr val="000000"/>
                          </a:solidFill>
                          <a:effectLst/>
                          <a:latin typeface="Garamond" panose="02020404030301010803" pitchFamily="18" charset="0"/>
                        </a:rPr>
                        <a:t>19,7%</a:t>
                      </a:r>
                    </a:p>
                  </a:txBody>
                  <a:tcPr marL="9525" marR="9525" marT="9525" marB="0" anchor="ctr">
                    <a:lnL>
                      <a:noFill/>
                    </a:lnL>
                    <a:lnR>
                      <a:noFill/>
                    </a:lnR>
                    <a:lnT>
                      <a:noFill/>
                    </a:lnT>
                    <a:lnB>
                      <a:noFill/>
                    </a:lnB>
                  </a:tcPr>
                </a:tc>
                <a:tc>
                  <a:txBody>
                    <a:bodyPr/>
                    <a:lstStyle/>
                    <a:p>
                      <a:pPr algn="ctr" fontAlgn="b"/>
                      <a:r>
                        <a:rPr lang="it-IT" sz="1600" b="0" i="0" u="none" strike="noStrike" dirty="0">
                          <a:solidFill>
                            <a:srgbClr val="000000"/>
                          </a:solidFill>
                          <a:effectLst/>
                          <a:latin typeface="Garamond" panose="02020404030301010803" pitchFamily="18" charset="0"/>
                        </a:rPr>
                        <a:t>27,0%</a:t>
                      </a:r>
                    </a:p>
                  </a:txBody>
                  <a:tcPr marL="9525" marR="9525" marT="9525" marB="0" anchor="ctr">
                    <a:lnL>
                      <a:noFill/>
                    </a:lnL>
                    <a:lnR>
                      <a:noFill/>
                    </a:lnR>
                    <a:lnT>
                      <a:noFill/>
                    </a:lnT>
                    <a:lnB>
                      <a:noFill/>
                    </a:lnB>
                  </a:tcPr>
                </a:tc>
                <a:tc>
                  <a:txBody>
                    <a:bodyPr/>
                    <a:lstStyle/>
                    <a:p>
                      <a:pPr algn="ctr" fontAlgn="b"/>
                      <a:r>
                        <a:rPr lang="it-IT" sz="1600" b="0" i="0" u="none" strike="noStrike" dirty="0">
                          <a:solidFill>
                            <a:srgbClr val="000000"/>
                          </a:solidFill>
                          <a:effectLst/>
                          <a:latin typeface="Garamond" panose="02020404030301010803" pitchFamily="18" charset="0"/>
                        </a:rPr>
                        <a:t>+7,3%</a:t>
                      </a:r>
                    </a:p>
                  </a:txBody>
                  <a:tcPr marL="9525" marR="9525" marT="9525" marB="0" anchor="ctr">
                    <a:lnL>
                      <a:noFill/>
                    </a:lnL>
                    <a:lnR>
                      <a:noFill/>
                    </a:lnR>
                    <a:lnT>
                      <a:noFill/>
                    </a:lnT>
                    <a:lnB>
                      <a:noFill/>
                    </a:lnB>
                  </a:tcPr>
                </a:tc>
                <a:extLst>
                  <a:ext uri="{0D108BD9-81ED-4DB2-BD59-A6C34878D82A}">
                    <a16:rowId xmlns:a16="http://schemas.microsoft.com/office/drawing/2014/main" val="209882846"/>
                  </a:ext>
                </a:extLst>
              </a:tr>
              <a:tr h="263841">
                <a:tc>
                  <a:txBody>
                    <a:bodyPr/>
                    <a:lstStyle/>
                    <a:p>
                      <a:pPr algn="l" fontAlgn="b"/>
                      <a:r>
                        <a:rPr lang="it-IT" sz="1600" b="0" i="0" u="none" strike="noStrike">
                          <a:solidFill>
                            <a:srgbClr val="000000"/>
                          </a:solidFill>
                          <a:effectLst/>
                          <a:latin typeface="Garamond" panose="02020404030301010803" pitchFamily="18" charset="0"/>
                        </a:rPr>
                        <a:t>Novara</a:t>
                      </a:r>
                    </a:p>
                  </a:txBody>
                  <a:tcPr marL="9525" marR="9525" marT="9525" marB="0" anchor="b">
                    <a:lnL>
                      <a:noFill/>
                    </a:lnL>
                    <a:lnR>
                      <a:noFill/>
                    </a:lnR>
                    <a:lnT>
                      <a:noFill/>
                    </a:lnT>
                    <a:lnB>
                      <a:noFill/>
                    </a:lnB>
                  </a:tcPr>
                </a:tc>
                <a:tc>
                  <a:txBody>
                    <a:bodyPr/>
                    <a:lstStyle/>
                    <a:p>
                      <a:pPr algn="ctr" fontAlgn="b"/>
                      <a:r>
                        <a:rPr lang="it-IT" sz="1600" b="0" i="0" u="none" strike="noStrike" dirty="0">
                          <a:solidFill>
                            <a:srgbClr val="000000"/>
                          </a:solidFill>
                          <a:effectLst/>
                          <a:latin typeface="Garamond" panose="02020404030301010803" pitchFamily="18" charset="0"/>
                        </a:rPr>
                        <a:t>17,4%</a:t>
                      </a:r>
                    </a:p>
                  </a:txBody>
                  <a:tcPr marL="9525" marR="9525" marT="9525" marB="0" anchor="ctr">
                    <a:lnL>
                      <a:noFill/>
                    </a:lnL>
                    <a:lnR>
                      <a:noFill/>
                    </a:lnR>
                    <a:lnT>
                      <a:noFill/>
                    </a:lnT>
                    <a:lnB>
                      <a:noFill/>
                    </a:lnB>
                  </a:tcPr>
                </a:tc>
                <a:tc>
                  <a:txBody>
                    <a:bodyPr/>
                    <a:lstStyle/>
                    <a:p>
                      <a:pPr algn="ctr" fontAlgn="b"/>
                      <a:r>
                        <a:rPr lang="it-IT" sz="1600" b="0" i="0" u="none" strike="noStrike" dirty="0">
                          <a:solidFill>
                            <a:srgbClr val="000000"/>
                          </a:solidFill>
                          <a:effectLst/>
                          <a:latin typeface="Garamond" panose="02020404030301010803" pitchFamily="18" charset="0"/>
                        </a:rPr>
                        <a:t>21,9%</a:t>
                      </a:r>
                    </a:p>
                  </a:txBody>
                  <a:tcPr marL="9525" marR="9525" marT="9525" marB="0" anchor="ctr">
                    <a:lnL>
                      <a:noFill/>
                    </a:lnL>
                    <a:lnR>
                      <a:noFill/>
                    </a:lnR>
                    <a:lnT>
                      <a:noFill/>
                    </a:lnT>
                    <a:lnB>
                      <a:noFill/>
                    </a:lnB>
                  </a:tcPr>
                </a:tc>
                <a:tc>
                  <a:txBody>
                    <a:bodyPr/>
                    <a:lstStyle/>
                    <a:p>
                      <a:pPr algn="ctr" fontAlgn="b"/>
                      <a:r>
                        <a:rPr lang="it-IT" sz="1600" b="0" i="0" u="none" strike="noStrike" dirty="0">
                          <a:solidFill>
                            <a:srgbClr val="000000"/>
                          </a:solidFill>
                          <a:effectLst/>
                          <a:latin typeface="Garamond" panose="02020404030301010803" pitchFamily="18" charset="0"/>
                        </a:rPr>
                        <a:t>+4,6%</a:t>
                      </a:r>
                    </a:p>
                  </a:txBody>
                  <a:tcPr marL="9525" marR="9525" marT="9525" marB="0" anchor="ctr">
                    <a:lnL>
                      <a:noFill/>
                    </a:lnL>
                    <a:lnR>
                      <a:noFill/>
                    </a:lnR>
                    <a:lnT>
                      <a:noFill/>
                    </a:lnT>
                    <a:lnB>
                      <a:noFill/>
                    </a:lnB>
                  </a:tcPr>
                </a:tc>
                <a:tc>
                  <a:txBody>
                    <a:bodyPr/>
                    <a:lstStyle/>
                    <a:p>
                      <a:pPr algn="ctr" fontAlgn="b"/>
                      <a:r>
                        <a:rPr lang="it-IT" sz="1600" b="0" i="0" u="none" strike="noStrike">
                          <a:solidFill>
                            <a:srgbClr val="000000"/>
                          </a:solidFill>
                          <a:effectLst/>
                          <a:latin typeface="Garamond" panose="02020404030301010803" pitchFamily="18" charset="0"/>
                        </a:rPr>
                        <a:t>21,0%</a:t>
                      </a:r>
                    </a:p>
                  </a:txBody>
                  <a:tcPr marL="9525" marR="9525" marT="9525" marB="0" anchor="ctr">
                    <a:lnL>
                      <a:noFill/>
                    </a:lnL>
                    <a:lnR>
                      <a:noFill/>
                    </a:lnR>
                    <a:lnT>
                      <a:noFill/>
                    </a:lnT>
                    <a:lnB>
                      <a:noFill/>
                    </a:lnB>
                  </a:tcPr>
                </a:tc>
                <a:tc>
                  <a:txBody>
                    <a:bodyPr/>
                    <a:lstStyle/>
                    <a:p>
                      <a:pPr algn="ctr" fontAlgn="b"/>
                      <a:r>
                        <a:rPr lang="it-IT" sz="1600" b="0" i="0" u="none" strike="noStrike" dirty="0">
                          <a:solidFill>
                            <a:srgbClr val="000000"/>
                          </a:solidFill>
                          <a:effectLst/>
                          <a:latin typeface="Garamond" panose="02020404030301010803" pitchFamily="18" charset="0"/>
                        </a:rPr>
                        <a:t>27,8%</a:t>
                      </a:r>
                    </a:p>
                  </a:txBody>
                  <a:tcPr marL="9525" marR="9525" marT="9525" marB="0" anchor="ctr">
                    <a:lnL>
                      <a:noFill/>
                    </a:lnL>
                    <a:lnR>
                      <a:noFill/>
                    </a:lnR>
                    <a:lnT>
                      <a:noFill/>
                    </a:lnT>
                    <a:lnB>
                      <a:noFill/>
                    </a:lnB>
                  </a:tcPr>
                </a:tc>
                <a:tc>
                  <a:txBody>
                    <a:bodyPr/>
                    <a:lstStyle/>
                    <a:p>
                      <a:pPr algn="ctr" fontAlgn="b"/>
                      <a:r>
                        <a:rPr lang="it-IT" sz="1600" b="0" i="0" u="none" strike="noStrike" dirty="0">
                          <a:solidFill>
                            <a:srgbClr val="000000"/>
                          </a:solidFill>
                          <a:effectLst/>
                          <a:latin typeface="Garamond" panose="02020404030301010803" pitchFamily="18" charset="0"/>
                        </a:rPr>
                        <a:t>+6,7%</a:t>
                      </a:r>
                    </a:p>
                  </a:txBody>
                  <a:tcPr marL="9525" marR="9525" marT="9525" marB="0" anchor="ctr">
                    <a:lnL>
                      <a:noFill/>
                    </a:lnL>
                    <a:lnR>
                      <a:noFill/>
                    </a:lnR>
                    <a:lnT>
                      <a:noFill/>
                    </a:lnT>
                    <a:lnB>
                      <a:noFill/>
                    </a:lnB>
                  </a:tcPr>
                </a:tc>
                <a:extLst>
                  <a:ext uri="{0D108BD9-81ED-4DB2-BD59-A6C34878D82A}">
                    <a16:rowId xmlns:a16="http://schemas.microsoft.com/office/drawing/2014/main" val="4999417"/>
                  </a:ext>
                </a:extLst>
              </a:tr>
              <a:tr h="263841">
                <a:tc>
                  <a:txBody>
                    <a:bodyPr/>
                    <a:lstStyle/>
                    <a:p>
                      <a:pPr algn="l" fontAlgn="b"/>
                      <a:r>
                        <a:rPr lang="it-IT" sz="1600" b="0" i="0" u="none" strike="noStrike" dirty="0">
                          <a:solidFill>
                            <a:srgbClr val="000000"/>
                          </a:solidFill>
                          <a:effectLst/>
                          <a:latin typeface="Garamond" panose="02020404030301010803" pitchFamily="18" charset="0"/>
                        </a:rPr>
                        <a:t>Torino</a:t>
                      </a:r>
                    </a:p>
                  </a:txBody>
                  <a:tcPr marL="9525" marR="9525" marT="9525" marB="0" anchor="b">
                    <a:lnL>
                      <a:noFill/>
                    </a:lnL>
                    <a:lnR>
                      <a:noFill/>
                    </a:lnR>
                    <a:lnT>
                      <a:noFill/>
                    </a:lnT>
                    <a:lnB>
                      <a:noFill/>
                    </a:lnB>
                  </a:tcPr>
                </a:tc>
                <a:tc>
                  <a:txBody>
                    <a:bodyPr/>
                    <a:lstStyle/>
                    <a:p>
                      <a:pPr algn="ctr" fontAlgn="b"/>
                      <a:r>
                        <a:rPr lang="it-IT" sz="1600" b="0" i="0" u="none" strike="noStrike">
                          <a:solidFill>
                            <a:srgbClr val="000000"/>
                          </a:solidFill>
                          <a:effectLst/>
                          <a:latin typeface="Garamond" panose="02020404030301010803" pitchFamily="18" charset="0"/>
                        </a:rPr>
                        <a:t>18,3%</a:t>
                      </a:r>
                    </a:p>
                  </a:txBody>
                  <a:tcPr marL="9525" marR="9525" marT="9525" marB="0" anchor="ctr">
                    <a:lnL>
                      <a:noFill/>
                    </a:lnL>
                    <a:lnR>
                      <a:noFill/>
                    </a:lnR>
                    <a:lnT>
                      <a:noFill/>
                    </a:lnT>
                    <a:lnB>
                      <a:noFill/>
                    </a:lnB>
                  </a:tcPr>
                </a:tc>
                <a:tc>
                  <a:txBody>
                    <a:bodyPr/>
                    <a:lstStyle/>
                    <a:p>
                      <a:pPr algn="ctr" fontAlgn="b"/>
                      <a:r>
                        <a:rPr lang="it-IT" sz="1600" b="0" i="0" u="none" strike="noStrike" dirty="0">
                          <a:solidFill>
                            <a:srgbClr val="000000"/>
                          </a:solidFill>
                          <a:effectLst/>
                          <a:latin typeface="Garamond" panose="02020404030301010803" pitchFamily="18" charset="0"/>
                        </a:rPr>
                        <a:t>20,9%</a:t>
                      </a:r>
                    </a:p>
                  </a:txBody>
                  <a:tcPr marL="9525" marR="9525" marT="9525" marB="0" anchor="ctr">
                    <a:lnL>
                      <a:noFill/>
                    </a:lnL>
                    <a:lnR>
                      <a:noFill/>
                    </a:lnR>
                    <a:lnT>
                      <a:noFill/>
                    </a:lnT>
                    <a:lnB>
                      <a:noFill/>
                    </a:lnB>
                  </a:tcPr>
                </a:tc>
                <a:tc>
                  <a:txBody>
                    <a:bodyPr/>
                    <a:lstStyle/>
                    <a:p>
                      <a:pPr algn="ctr" fontAlgn="b"/>
                      <a:r>
                        <a:rPr lang="it-IT" sz="1600" b="0" i="0" u="none" strike="noStrike" dirty="0">
                          <a:solidFill>
                            <a:srgbClr val="000000"/>
                          </a:solidFill>
                          <a:effectLst/>
                          <a:latin typeface="Garamond" panose="02020404030301010803" pitchFamily="18" charset="0"/>
                        </a:rPr>
                        <a:t>+2,6%</a:t>
                      </a:r>
                    </a:p>
                  </a:txBody>
                  <a:tcPr marL="9525" marR="9525" marT="9525" marB="0" anchor="ctr">
                    <a:lnL>
                      <a:noFill/>
                    </a:lnL>
                    <a:lnR>
                      <a:noFill/>
                    </a:lnR>
                    <a:lnT>
                      <a:noFill/>
                    </a:lnT>
                    <a:lnB>
                      <a:noFill/>
                    </a:lnB>
                  </a:tcPr>
                </a:tc>
                <a:tc>
                  <a:txBody>
                    <a:bodyPr/>
                    <a:lstStyle/>
                    <a:p>
                      <a:pPr algn="ctr" fontAlgn="b"/>
                      <a:r>
                        <a:rPr lang="it-IT" sz="1600" b="0" i="0" u="none" strike="noStrike">
                          <a:solidFill>
                            <a:srgbClr val="000000"/>
                          </a:solidFill>
                          <a:effectLst/>
                          <a:latin typeface="Garamond" panose="02020404030301010803" pitchFamily="18" charset="0"/>
                        </a:rPr>
                        <a:t>21,5%</a:t>
                      </a:r>
                    </a:p>
                  </a:txBody>
                  <a:tcPr marL="9525" marR="9525" marT="9525" marB="0" anchor="ctr">
                    <a:lnL>
                      <a:noFill/>
                    </a:lnL>
                    <a:lnR>
                      <a:noFill/>
                    </a:lnR>
                    <a:lnT>
                      <a:noFill/>
                    </a:lnT>
                    <a:lnB>
                      <a:noFill/>
                    </a:lnB>
                  </a:tcPr>
                </a:tc>
                <a:tc>
                  <a:txBody>
                    <a:bodyPr/>
                    <a:lstStyle/>
                    <a:p>
                      <a:pPr algn="ctr" fontAlgn="b"/>
                      <a:r>
                        <a:rPr lang="it-IT" sz="1600" b="0" i="0" u="none" strike="noStrike">
                          <a:solidFill>
                            <a:srgbClr val="000000"/>
                          </a:solidFill>
                          <a:effectLst/>
                          <a:latin typeface="Garamond" panose="02020404030301010803" pitchFamily="18" charset="0"/>
                        </a:rPr>
                        <a:t>28,9%</a:t>
                      </a:r>
                    </a:p>
                  </a:txBody>
                  <a:tcPr marL="9525" marR="9525" marT="9525" marB="0" anchor="ctr">
                    <a:lnL>
                      <a:noFill/>
                    </a:lnL>
                    <a:lnR>
                      <a:noFill/>
                    </a:lnR>
                    <a:lnT>
                      <a:noFill/>
                    </a:lnT>
                    <a:lnB>
                      <a:noFill/>
                    </a:lnB>
                  </a:tcPr>
                </a:tc>
                <a:tc>
                  <a:txBody>
                    <a:bodyPr/>
                    <a:lstStyle/>
                    <a:p>
                      <a:pPr algn="ctr" fontAlgn="b"/>
                      <a:r>
                        <a:rPr lang="it-IT" sz="1600" b="0" i="0" u="none" strike="noStrike" dirty="0">
                          <a:solidFill>
                            <a:srgbClr val="000000"/>
                          </a:solidFill>
                          <a:effectLst/>
                          <a:latin typeface="Garamond" panose="02020404030301010803" pitchFamily="18" charset="0"/>
                        </a:rPr>
                        <a:t>+7,4%</a:t>
                      </a:r>
                    </a:p>
                  </a:txBody>
                  <a:tcPr marL="9525" marR="9525" marT="9525" marB="0" anchor="ctr">
                    <a:lnL>
                      <a:noFill/>
                    </a:lnL>
                    <a:lnR>
                      <a:noFill/>
                    </a:lnR>
                    <a:lnT>
                      <a:noFill/>
                    </a:lnT>
                    <a:lnB>
                      <a:noFill/>
                    </a:lnB>
                  </a:tcPr>
                </a:tc>
                <a:extLst>
                  <a:ext uri="{0D108BD9-81ED-4DB2-BD59-A6C34878D82A}">
                    <a16:rowId xmlns:a16="http://schemas.microsoft.com/office/drawing/2014/main" val="4032033548"/>
                  </a:ext>
                </a:extLst>
              </a:tr>
              <a:tr h="263841">
                <a:tc>
                  <a:txBody>
                    <a:bodyPr/>
                    <a:lstStyle/>
                    <a:p>
                      <a:pPr algn="l" fontAlgn="b"/>
                      <a:r>
                        <a:rPr lang="it-IT" sz="1600" b="0" i="0" u="none" strike="noStrike">
                          <a:solidFill>
                            <a:srgbClr val="000000"/>
                          </a:solidFill>
                          <a:effectLst/>
                          <a:latin typeface="Garamond" panose="02020404030301010803" pitchFamily="18" charset="0"/>
                        </a:rPr>
                        <a:t>Verbano-Cusio-Ossola</a:t>
                      </a:r>
                    </a:p>
                  </a:txBody>
                  <a:tcPr marL="9525" marR="9525" marT="9525" marB="0" anchor="b">
                    <a:lnL>
                      <a:noFill/>
                    </a:lnL>
                    <a:lnR>
                      <a:noFill/>
                    </a:lnR>
                    <a:lnT>
                      <a:noFill/>
                    </a:lnT>
                    <a:lnB>
                      <a:noFill/>
                    </a:lnB>
                  </a:tcPr>
                </a:tc>
                <a:tc>
                  <a:txBody>
                    <a:bodyPr/>
                    <a:lstStyle/>
                    <a:p>
                      <a:pPr algn="ctr" fontAlgn="b"/>
                      <a:r>
                        <a:rPr lang="it-IT" sz="1600" b="0" i="0" u="none" strike="noStrike">
                          <a:solidFill>
                            <a:srgbClr val="000000"/>
                          </a:solidFill>
                          <a:effectLst/>
                          <a:latin typeface="Garamond" panose="02020404030301010803" pitchFamily="18" charset="0"/>
                        </a:rPr>
                        <a:t>23,1%</a:t>
                      </a:r>
                    </a:p>
                  </a:txBody>
                  <a:tcPr marL="9525" marR="9525" marT="9525" marB="0" anchor="ctr">
                    <a:lnL>
                      <a:noFill/>
                    </a:lnL>
                    <a:lnR>
                      <a:noFill/>
                    </a:lnR>
                    <a:lnT>
                      <a:noFill/>
                    </a:lnT>
                    <a:lnB>
                      <a:noFill/>
                    </a:lnB>
                  </a:tcPr>
                </a:tc>
                <a:tc>
                  <a:txBody>
                    <a:bodyPr/>
                    <a:lstStyle/>
                    <a:p>
                      <a:pPr algn="ctr" fontAlgn="b"/>
                      <a:r>
                        <a:rPr lang="it-IT" sz="1600" b="0" i="0" u="none" strike="noStrike" dirty="0">
                          <a:solidFill>
                            <a:srgbClr val="000000"/>
                          </a:solidFill>
                          <a:effectLst/>
                          <a:latin typeface="Garamond" panose="02020404030301010803" pitchFamily="18" charset="0"/>
                        </a:rPr>
                        <a:t>31,0%</a:t>
                      </a:r>
                    </a:p>
                  </a:txBody>
                  <a:tcPr marL="9525" marR="9525" marT="9525" marB="0" anchor="ctr">
                    <a:lnL>
                      <a:noFill/>
                    </a:lnL>
                    <a:lnR>
                      <a:noFill/>
                    </a:lnR>
                    <a:lnT>
                      <a:noFill/>
                    </a:lnT>
                    <a:lnB>
                      <a:noFill/>
                    </a:lnB>
                  </a:tcPr>
                </a:tc>
                <a:tc>
                  <a:txBody>
                    <a:bodyPr/>
                    <a:lstStyle/>
                    <a:p>
                      <a:pPr algn="ctr" fontAlgn="b"/>
                      <a:r>
                        <a:rPr lang="it-IT" sz="1600" b="0" i="0" u="none" strike="noStrike" dirty="0">
                          <a:solidFill>
                            <a:srgbClr val="000000"/>
                          </a:solidFill>
                          <a:effectLst/>
                          <a:latin typeface="Garamond" panose="02020404030301010803" pitchFamily="18" charset="0"/>
                        </a:rPr>
                        <a:t>+7,9%</a:t>
                      </a:r>
                    </a:p>
                  </a:txBody>
                  <a:tcPr marL="9525" marR="9525" marT="9525" marB="0" anchor="ctr">
                    <a:lnL>
                      <a:noFill/>
                    </a:lnL>
                    <a:lnR>
                      <a:noFill/>
                    </a:lnR>
                    <a:lnT>
                      <a:noFill/>
                    </a:lnT>
                    <a:lnB>
                      <a:noFill/>
                    </a:lnB>
                  </a:tcPr>
                </a:tc>
                <a:tc>
                  <a:txBody>
                    <a:bodyPr/>
                    <a:lstStyle/>
                    <a:p>
                      <a:pPr algn="ctr" fontAlgn="b"/>
                      <a:r>
                        <a:rPr lang="it-IT" sz="1600" b="0" i="0" u="none" strike="noStrike" dirty="0">
                          <a:solidFill>
                            <a:srgbClr val="000000"/>
                          </a:solidFill>
                          <a:effectLst/>
                          <a:latin typeface="Garamond" panose="02020404030301010803" pitchFamily="18" charset="0"/>
                        </a:rPr>
                        <a:t>21,7%</a:t>
                      </a:r>
                    </a:p>
                  </a:txBody>
                  <a:tcPr marL="9525" marR="9525" marT="9525" marB="0" anchor="ctr">
                    <a:lnL>
                      <a:noFill/>
                    </a:lnL>
                    <a:lnR>
                      <a:noFill/>
                    </a:lnR>
                    <a:lnT>
                      <a:noFill/>
                    </a:lnT>
                    <a:lnB>
                      <a:noFill/>
                    </a:lnB>
                  </a:tcPr>
                </a:tc>
                <a:tc>
                  <a:txBody>
                    <a:bodyPr/>
                    <a:lstStyle/>
                    <a:p>
                      <a:pPr algn="ctr" fontAlgn="b"/>
                      <a:r>
                        <a:rPr lang="it-IT" sz="1600" b="0" i="0" u="none" strike="noStrike">
                          <a:solidFill>
                            <a:srgbClr val="000000"/>
                          </a:solidFill>
                          <a:effectLst/>
                          <a:latin typeface="Garamond" panose="02020404030301010803" pitchFamily="18" charset="0"/>
                        </a:rPr>
                        <a:t>32,4%</a:t>
                      </a:r>
                    </a:p>
                  </a:txBody>
                  <a:tcPr marL="9525" marR="9525" marT="9525" marB="0" anchor="ctr">
                    <a:lnL>
                      <a:noFill/>
                    </a:lnL>
                    <a:lnR>
                      <a:noFill/>
                    </a:lnR>
                    <a:lnT>
                      <a:noFill/>
                    </a:lnT>
                    <a:lnB>
                      <a:noFill/>
                    </a:lnB>
                  </a:tcPr>
                </a:tc>
                <a:tc>
                  <a:txBody>
                    <a:bodyPr/>
                    <a:lstStyle/>
                    <a:p>
                      <a:pPr algn="ctr" fontAlgn="b"/>
                      <a:r>
                        <a:rPr lang="it-IT" sz="1600" b="0" i="0" u="none" strike="noStrike" dirty="0">
                          <a:solidFill>
                            <a:srgbClr val="000000"/>
                          </a:solidFill>
                          <a:effectLst/>
                          <a:latin typeface="Garamond" panose="02020404030301010803" pitchFamily="18" charset="0"/>
                        </a:rPr>
                        <a:t>+10,6%</a:t>
                      </a:r>
                    </a:p>
                  </a:txBody>
                  <a:tcPr marL="9525" marR="9525" marT="9525" marB="0" anchor="ctr">
                    <a:lnL>
                      <a:noFill/>
                    </a:lnL>
                    <a:lnR>
                      <a:noFill/>
                    </a:lnR>
                    <a:lnT>
                      <a:noFill/>
                    </a:lnT>
                    <a:lnB>
                      <a:noFill/>
                    </a:lnB>
                  </a:tcPr>
                </a:tc>
                <a:extLst>
                  <a:ext uri="{0D108BD9-81ED-4DB2-BD59-A6C34878D82A}">
                    <a16:rowId xmlns:a16="http://schemas.microsoft.com/office/drawing/2014/main" val="4225803516"/>
                  </a:ext>
                </a:extLst>
              </a:tr>
              <a:tr h="263841">
                <a:tc>
                  <a:txBody>
                    <a:bodyPr/>
                    <a:lstStyle/>
                    <a:p>
                      <a:pPr algn="l" fontAlgn="b"/>
                      <a:r>
                        <a:rPr lang="it-IT" sz="1600" b="0" i="0" u="none" strike="noStrike" dirty="0">
                          <a:solidFill>
                            <a:srgbClr val="000000"/>
                          </a:solidFill>
                          <a:effectLst/>
                          <a:latin typeface="Garamond" panose="02020404030301010803" pitchFamily="18" charset="0"/>
                        </a:rPr>
                        <a:t>Vercelli</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it-IT" sz="1600" b="0" i="0" u="none" strike="noStrike" dirty="0">
                          <a:solidFill>
                            <a:srgbClr val="000000"/>
                          </a:solidFill>
                          <a:effectLst/>
                          <a:latin typeface="Garamond" panose="02020404030301010803" pitchFamily="18" charset="0"/>
                        </a:rPr>
                        <a:t>19,5%</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it-IT" sz="1600" b="0" i="0" u="none" strike="noStrike" dirty="0">
                          <a:solidFill>
                            <a:srgbClr val="000000"/>
                          </a:solidFill>
                          <a:effectLst/>
                          <a:latin typeface="Garamond" panose="02020404030301010803" pitchFamily="18" charset="0"/>
                        </a:rPr>
                        <a:t>23,5%</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it-IT" sz="1600" b="0" i="0" u="none" strike="noStrike" dirty="0">
                          <a:solidFill>
                            <a:srgbClr val="000000"/>
                          </a:solidFill>
                          <a:effectLst/>
                          <a:latin typeface="Garamond" panose="02020404030301010803" pitchFamily="18" charset="0"/>
                        </a:rPr>
                        <a:t>+4,0%</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it-IT" sz="1600" b="0" i="0" u="none" strike="noStrike" dirty="0">
                          <a:solidFill>
                            <a:srgbClr val="000000"/>
                          </a:solidFill>
                          <a:effectLst/>
                          <a:latin typeface="Garamond" panose="02020404030301010803" pitchFamily="18" charset="0"/>
                        </a:rPr>
                        <a:t>20,4%</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it-IT" sz="1600" b="0" i="0" u="none" strike="noStrike" dirty="0">
                          <a:solidFill>
                            <a:srgbClr val="000000"/>
                          </a:solidFill>
                          <a:effectLst/>
                          <a:latin typeface="Garamond" panose="02020404030301010803" pitchFamily="18" charset="0"/>
                        </a:rPr>
                        <a:t>26,6%</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it-IT" sz="1600" b="0" i="0" u="none" strike="noStrike" dirty="0">
                          <a:solidFill>
                            <a:srgbClr val="000000"/>
                          </a:solidFill>
                          <a:effectLst/>
                          <a:latin typeface="Garamond" panose="02020404030301010803" pitchFamily="18" charset="0"/>
                        </a:rPr>
                        <a:t>+6,2%</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29560960"/>
                  </a:ext>
                </a:extLst>
              </a:tr>
              <a:tr h="263841">
                <a:tc>
                  <a:txBody>
                    <a:bodyPr/>
                    <a:lstStyle/>
                    <a:p>
                      <a:pPr algn="l" fontAlgn="b"/>
                      <a:r>
                        <a:rPr lang="it-IT" sz="1600" b="0" i="0" u="none" strike="noStrike" dirty="0">
                          <a:solidFill>
                            <a:srgbClr val="000000"/>
                          </a:solidFill>
                          <a:effectLst/>
                          <a:latin typeface="Garamond" panose="02020404030301010803" pitchFamily="18" charset="0"/>
                        </a:rPr>
                        <a:t>Piemonte</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600" b="0" i="0" u="none" strike="noStrike">
                          <a:solidFill>
                            <a:srgbClr val="000000"/>
                          </a:solidFill>
                          <a:effectLst/>
                          <a:latin typeface="Garamond" panose="02020404030301010803" pitchFamily="18" charset="0"/>
                        </a:rPr>
                        <a:t>18,5%</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600" b="0" i="0" u="none" strike="noStrike" dirty="0">
                          <a:solidFill>
                            <a:srgbClr val="000000"/>
                          </a:solidFill>
                          <a:effectLst/>
                          <a:latin typeface="Garamond" panose="02020404030301010803" pitchFamily="18" charset="0"/>
                        </a:rPr>
                        <a:t>22,0%</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600" b="0" i="0" u="none" strike="noStrike" dirty="0">
                          <a:solidFill>
                            <a:srgbClr val="000000"/>
                          </a:solidFill>
                          <a:effectLst/>
                          <a:latin typeface="Garamond" panose="02020404030301010803" pitchFamily="18" charset="0"/>
                        </a:rPr>
                        <a:t>+3,5%</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600" b="0" i="0" u="none" strike="noStrike" dirty="0">
                          <a:solidFill>
                            <a:srgbClr val="000000"/>
                          </a:solidFill>
                          <a:effectLst/>
                          <a:latin typeface="Garamond" panose="02020404030301010803" pitchFamily="18" charset="0"/>
                        </a:rPr>
                        <a:t>21,1%</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600" b="0" i="0" u="none" strike="noStrike" dirty="0">
                          <a:solidFill>
                            <a:srgbClr val="000000"/>
                          </a:solidFill>
                          <a:effectLst/>
                          <a:latin typeface="Garamond" panose="02020404030301010803" pitchFamily="18" charset="0"/>
                        </a:rPr>
                        <a:t>28,5%</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600" b="0" i="0" u="none" strike="noStrike" dirty="0">
                          <a:solidFill>
                            <a:srgbClr val="000000"/>
                          </a:solidFill>
                          <a:effectLst/>
                          <a:latin typeface="Garamond" panose="02020404030301010803" pitchFamily="18" charset="0"/>
                        </a:rPr>
                        <a:t>+7,4%</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88682617"/>
                  </a:ext>
                </a:extLst>
              </a:tr>
            </a:tbl>
          </a:graphicData>
        </a:graphic>
      </p:graphicFrame>
      <p:sp>
        <p:nvSpPr>
          <p:cNvPr id="5" name="CasellaDiTesto 4">
            <a:extLst>
              <a:ext uri="{FF2B5EF4-FFF2-40B4-BE49-F238E27FC236}">
                <a16:creationId xmlns:a16="http://schemas.microsoft.com/office/drawing/2014/main" id="{820F86A4-ACA5-4197-8181-79F54E7EB148}"/>
              </a:ext>
            </a:extLst>
          </p:cNvPr>
          <p:cNvSpPr txBox="1"/>
          <p:nvPr/>
        </p:nvSpPr>
        <p:spPr>
          <a:xfrm>
            <a:off x="1439594" y="1865119"/>
            <a:ext cx="9312812"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5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Incidenza dei lavoratori dipendenti del settore privato (esclusa l’agricoltura e i servizi domestici) con contratti a tempo determinato e stagionale e con regime orario part-time. Anni 2008 e 2017. Piemonte e province.</a:t>
            </a:r>
          </a:p>
        </p:txBody>
      </p:sp>
      <p:sp>
        <p:nvSpPr>
          <p:cNvPr id="6" name="CasellaDiTesto 5">
            <a:extLst>
              <a:ext uri="{FF2B5EF4-FFF2-40B4-BE49-F238E27FC236}">
                <a16:creationId xmlns:a16="http://schemas.microsoft.com/office/drawing/2014/main" id="{B1616DA5-6193-4911-BBDC-1949B3A5A842}"/>
              </a:ext>
            </a:extLst>
          </p:cNvPr>
          <p:cNvSpPr txBox="1"/>
          <p:nvPr/>
        </p:nvSpPr>
        <p:spPr>
          <a:xfrm>
            <a:off x="1716999" y="5354020"/>
            <a:ext cx="533165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Fonte: Elaborazione su dati INPS</a:t>
            </a:r>
          </a:p>
        </p:txBody>
      </p:sp>
    </p:spTree>
    <p:extLst>
      <p:ext uri="{BB962C8B-B14F-4D97-AF65-F5344CB8AC3E}">
        <p14:creationId xmlns:p14="http://schemas.microsoft.com/office/powerpoint/2010/main" val="2952265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0A050D7-7C21-4911-BD75-5797FC639EBF}"/>
              </a:ext>
            </a:extLst>
          </p:cNvPr>
          <p:cNvSpPr>
            <a:spLocks noGrp="1"/>
          </p:cNvSpPr>
          <p:nvPr>
            <p:ph type="title"/>
          </p:nvPr>
        </p:nvSpPr>
        <p:spPr/>
        <p:txBody>
          <a:bodyPr>
            <a:normAutofit fontScale="90000"/>
          </a:bodyPr>
          <a:lstStyle/>
          <a:p>
            <a:r>
              <a:rPr lang="it-IT" dirty="0">
                <a:solidFill>
                  <a:schemeClr val="tx1"/>
                </a:solidFill>
              </a:rPr>
              <a:t>Il basso livello di capitale umano della popolazione piemontese: Asti è tra le ultime province in Italia nella creazione di nuovi laureati</a:t>
            </a:r>
          </a:p>
        </p:txBody>
      </p:sp>
      <p:sp>
        <p:nvSpPr>
          <p:cNvPr id="3" name="Segnaposto contenuto 2">
            <a:extLst>
              <a:ext uri="{FF2B5EF4-FFF2-40B4-BE49-F238E27FC236}">
                <a16:creationId xmlns:a16="http://schemas.microsoft.com/office/drawing/2014/main" id="{3B1EF2FC-20A7-4337-BB9E-F4DCD657B560}"/>
              </a:ext>
            </a:extLst>
          </p:cNvPr>
          <p:cNvSpPr>
            <a:spLocks noGrp="1"/>
          </p:cNvSpPr>
          <p:nvPr>
            <p:ph idx="1"/>
          </p:nvPr>
        </p:nvSpPr>
        <p:spPr>
          <a:xfrm>
            <a:off x="695325" y="505169"/>
            <a:ext cx="10801350" cy="2295855"/>
          </a:xfrm>
        </p:spPr>
        <p:txBody>
          <a:bodyPr>
            <a:noAutofit/>
          </a:bodyPr>
          <a:lstStyle/>
          <a:p>
            <a:pPr algn="just">
              <a:spcBef>
                <a:spcPts val="0"/>
              </a:spcBef>
              <a:spcAft>
                <a:spcPts val="600"/>
              </a:spcAft>
              <a:buClr>
                <a:schemeClr val="tx1"/>
              </a:buClr>
            </a:pPr>
            <a:r>
              <a:rPr lang="it-IT" dirty="0">
                <a:solidFill>
                  <a:schemeClr val="tx1"/>
                </a:solidFill>
              </a:rPr>
              <a:t>L’incidenza dei laureati tra gli occupati (si vedano le osservazioni di De Panizza e De Santis pubblicate in ISTAT (2018)), è un indicatore dello stato di salute del mercato del lavoro, in quanto rappresenta la diffusione del capitale umano di maggiore qualità nel tessuto produttivo. Una bassa offerta di capitale umano è un ostacolo alla capacità innovativa e rappresenta, come abbiamo mostrato, un fattore penalizzante per le retribuzioni del lavoro dipendente. Rileviamo, a questo proposito, che nell’ultimo decennio si è accentuato gravemente il gap tra Piemonte e Veneto da una parte e Lombardia, Toscana e Emilia-Romagna dall’altra. I laureati nel 2018 rappresentavano il 21,9% degli occupati piemontesi, più del 20,8% del Veneto ma circa 2 punti percentuali in meno di Lombardia, Emilia-Romagna e Toscana.</a:t>
            </a:r>
          </a:p>
          <a:p>
            <a:pPr algn="just">
              <a:spcBef>
                <a:spcPts val="0"/>
              </a:spcBef>
              <a:spcAft>
                <a:spcPts val="600"/>
              </a:spcAft>
              <a:buClr>
                <a:schemeClr val="tx1"/>
              </a:buClr>
            </a:pPr>
            <a:r>
              <a:rPr lang="it-IT" dirty="0">
                <a:solidFill>
                  <a:schemeClr val="tx1"/>
                </a:solidFill>
              </a:rPr>
              <a:t>Il Piemonte è anche, tra le grandi regioni del Centro-Nord, quella in cui si è prodotta la crescita più bassa del peso dei laureati tra gli occupati (+5,9 punti percentuali tra il 2008 e il 2018).</a:t>
            </a:r>
          </a:p>
          <a:p>
            <a:pPr algn="just">
              <a:spcBef>
                <a:spcPts val="0"/>
              </a:spcBef>
              <a:spcAft>
                <a:spcPts val="600"/>
              </a:spcAft>
              <a:buClr>
                <a:schemeClr val="tx1"/>
              </a:buClr>
            </a:pPr>
            <a:r>
              <a:rPr lang="it-IT" altLang="it-IT" b="1" dirty="0">
                <a:solidFill>
                  <a:schemeClr val="tx1"/>
                </a:solidFill>
              </a:rPr>
              <a:t>Il livello di capitale umano espresso dalla popolazione piemontese è molto basso: </a:t>
            </a:r>
            <a:r>
              <a:rPr lang="it-IT" altLang="it-IT" dirty="0">
                <a:solidFill>
                  <a:schemeClr val="tx1"/>
                </a:solidFill>
              </a:rPr>
              <a:t>ad eccezione di Biella e Torino, tutte le province del Piemonte si collocano agli ultimi posti nella classifica italiana del tasso di nuovi laureati ogni 1.000 giovani residenti. Asti nel 2016 si trovava al 102esimo posto, tra le 110 province italiane, con un tasso di 59 per 1.000 residenti.</a:t>
            </a:r>
          </a:p>
        </p:txBody>
      </p:sp>
      <p:sp>
        <p:nvSpPr>
          <p:cNvPr id="4" name="Segnaposto numero diapositiva 3">
            <a:extLst>
              <a:ext uri="{FF2B5EF4-FFF2-40B4-BE49-F238E27FC236}">
                <a16:creationId xmlns:a16="http://schemas.microsoft.com/office/drawing/2014/main" id="{2E4C5489-F82A-4799-9916-9298596F56E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125431-285D-4497-A9B8-AFE411CB7C64}" type="slidenum">
              <a:rPr kumimoji="0" lang="it-IT" sz="1400" b="0" i="0" u="none" strike="noStrike" kern="1200" cap="none" spc="0" normalizeH="0" baseline="0" noProof="0" smtClean="0">
                <a:ln>
                  <a:noFill/>
                </a:ln>
                <a:solidFill>
                  <a:prstClr val="black">
                    <a:tint val="75000"/>
                  </a:prstClr>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it-IT" sz="1400" b="0" i="0" u="none" strike="noStrike" kern="1200" cap="none" spc="0" normalizeH="0" baseline="0" noProof="0" dirty="0">
              <a:ln>
                <a:noFill/>
              </a:ln>
              <a:solidFill>
                <a:prstClr val="black">
                  <a:tint val="75000"/>
                </a:prstClr>
              </a:solidFill>
              <a:effectLst/>
              <a:uLnTx/>
              <a:uFillTx/>
              <a:latin typeface="Garamond" panose="02020404030301010803" pitchFamily="18" charset="0"/>
              <a:ea typeface="+mn-ea"/>
              <a:cs typeface="+mn-cs"/>
            </a:endParaRPr>
          </a:p>
        </p:txBody>
      </p:sp>
      <p:sp>
        <p:nvSpPr>
          <p:cNvPr id="9" name="Rettangolo 8">
            <a:extLst>
              <a:ext uri="{FF2B5EF4-FFF2-40B4-BE49-F238E27FC236}">
                <a16:creationId xmlns:a16="http://schemas.microsoft.com/office/drawing/2014/main" id="{99C42E78-EE2E-4A3B-BCDC-A104F37B8723}"/>
              </a:ext>
            </a:extLst>
          </p:cNvPr>
          <p:cNvSpPr/>
          <p:nvPr/>
        </p:nvSpPr>
        <p:spPr>
          <a:xfrm>
            <a:off x="1384138" y="6482746"/>
            <a:ext cx="8779541" cy="3107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Calibri" panose="020F0502020204030204" pitchFamily="34" charset="0"/>
                <a:cs typeface="Times New Roman" panose="02020603050405020304" pitchFamily="18" charset="0"/>
              </a:rPr>
              <a:t>Fonte: dati Sole 24 Ore</a:t>
            </a:r>
          </a:p>
        </p:txBody>
      </p:sp>
      <p:graphicFrame>
        <p:nvGraphicFramePr>
          <p:cNvPr id="15" name="Tabella 14">
            <a:extLst>
              <a:ext uri="{FF2B5EF4-FFF2-40B4-BE49-F238E27FC236}">
                <a16:creationId xmlns:a16="http://schemas.microsoft.com/office/drawing/2014/main" id="{D1A7A9E3-DBE4-493D-96B1-691E857BEE62}"/>
              </a:ext>
            </a:extLst>
          </p:cNvPr>
          <p:cNvGraphicFramePr>
            <a:graphicFrameLocks noGrp="1"/>
          </p:cNvGraphicFramePr>
          <p:nvPr/>
        </p:nvGraphicFramePr>
        <p:xfrm>
          <a:off x="1500929" y="3139652"/>
          <a:ext cx="9190142" cy="3343094"/>
        </p:xfrm>
        <a:graphic>
          <a:graphicData uri="http://schemas.openxmlformats.org/drawingml/2006/table">
            <a:tbl>
              <a:tblPr>
                <a:tableStyleId>{2D5ABB26-0587-4C30-8999-92F81FD0307C}</a:tableStyleId>
              </a:tblPr>
              <a:tblGrid>
                <a:gridCol w="1237174">
                  <a:extLst>
                    <a:ext uri="{9D8B030D-6E8A-4147-A177-3AD203B41FA5}">
                      <a16:colId xmlns:a16="http://schemas.microsoft.com/office/drawing/2014/main" val="20000"/>
                    </a:ext>
                  </a:extLst>
                </a:gridCol>
                <a:gridCol w="1422750">
                  <a:extLst>
                    <a:ext uri="{9D8B030D-6E8A-4147-A177-3AD203B41FA5}">
                      <a16:colId xmlns:a16="http://schemas.microsoft.com/office/drawing/2014/main" val="20001"/>
                    </a:ext>
                  </a:extLst>
                </a:gridCol>
                <a:gridCol w="2536207">
                  <a:extLst>
                    <a:ext uri="{9D8B030D-6E8A-4147-A177-3AD203B41FA5}">
                      <a16:colId xmlns:a16="http://schemas.microsoft.com/office/drawing/2014/main" val="20002"/>
                    </a:ext>
                  </a:extLst>
                </a:gridCol>
                <a:gridCol w="1113457">
                  <a:extLst>
                    <a:ext uri="{9D8B030D-6E8A-4147-A177-3AD203B41FA5}">
                      <a16:colId xmlns:a16="http://schemas.microsoft.com/office/drawing/2014/main" val="20003"/>
                    </a:ext>
                  </a:extLst>
                </a:gridCol>
                <a:gridCol w="2880554">
                  <a:extLst>
                    <a:ext uri="{9D8B030D-6E8A-4147-A177-3AD203B41FA5}">
                      <a16:colId xmlns:a16="http://schemas.microsoft.com/office/drawing/2014/main" val="20004"/>
                    </a:ext>
                  </a:extLst>
                </a:gridCol>
              </a:tblGrid>
              <a:tr h="457052">
                <a:tc>
                  <a:txBody>
                    <a:bodyPr/>
                    <a:lstStyle/>
                    <a:p>
                      <a:pPr algn="l" fontAlgn="b"/>
                      <a:endParaRPr lang="it-IT" sz="1400" b="0" i="0" u="none" strike="noStrike" dirty="0">
                        <a:solidFill>
                          <a:schemeClr val="tx1"/>
                        </a:solidFill>
                        <a:effectLst/>
                        <a:latin typeface="Garamond" panose="02020404030301010803" pitchFamily="18" charset="0"/>
                      </a:endParaRPr>
                    </a:p>
                  </a:txBody>
                  <a:tcPr marL="9525" marR="9525" marT="9522" marB="0" anchor="ctr" anchorCtr="1">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it-IT" sz="1400" b="1" u="none" strike="noStrike" dirty="0">
                          <a:solidFill>
                            <a:schemeClr val="tx1"/>
                          </a:solidFill>
                          <a:effectLst/>
                          <a:latin typeface="Garamond" panose="02020404030301010803" pitchFamily="18" charset="0"/>
                        </a:rPr>
                        <a:t>Laureati nella popolazione</a:t>
                      </a:r>
                    </a:p>
                    <a:p>
                      <a:pPr algn="ctr" fontAlgn="b"/>
                      <a:r>
                        <a:rPr lang="it-IT" sz="1400" b="1" u="none" strike="noStrike" dirty="0">
                          <a:solidFill>
                            <a:schemeClr val="tx1"/>
                          </a:solidFill>
                          <a:effectLst/>
                          <a:latin typeface="Garamond" panose="02020404030301010803" pitchFamily="18" charset="0"/>
                        </a:rPr>
                        <a:t>25-30 (2016)</a:t>
                      </a:r>
                      <a:endParaRPr lang="it-IT" sz="1400" b="1" i="0" u="none" strike="noStrike" dirty="0">
                        <a:solidFill>
                          <a:schemeClr val="tx1"/>
                        </a:solidFill>
                        <a:effectLst/>
                        <a:latin typeface="Garamond" panose="02020404030301010803" pitchFamily="18" charset="0"/>
                      </a:endParaRPr>
                    </a:p>
                  </a:txBody>
                  <a:tcPr marL="9525" marR="9525" marT="9522" marB="0" anchor="ctr" anchorCtr="1">
                    <a:lnL>
                      <a:noFill/>
                    </a:lnL>
                    <a:lnR>
                      <a:noFill/>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b"/>
                      <a:endParaRPr lang="it-IT" sz="1800" b="0" i="0" u="none" strike="noStrike" dirty="0">
                        <a:solidFill>
                          <a:srgbClr val="000000"/>
                        </a:solidFill>
                        <a:effectLst/>
                        <a:latin typeface="Calibri" panose="020F0502020204030204" pitchFamily="34" charset="0"/>
                      </a:endParaRPr>
                    </a:p>
                  </a:txBody>
                  <a:tcPr marL="9525" marR="9525" marT="9525" marB="0" anchor="ctr"/>
                </a:tc>
                <a:tc gridSpan="2">
                  <a:txBody>
                    <a:bodyPr/>
                    <a:lstStyle/>
                    <a:p>
                      <a:pPr algn="ctr" fontAlgn="b"/>
                      <a:r>
                        <a:rPr lang="it-IT" sz="1400" b="1" u="none" strike="noStrike" dirty="0">
                          <a:solidFill>
                            <a:schemeClr val="tx1"/>
                          </a:solidFill>
                          <a:effectLst/>
                          <a:latin typeface="Garamond" panose="02020404030301010803" pitchFamily="18" charset="0"/>
                        </a:rPr>
                        <a:t>Numero medio di anni di studio nella popolazione over 25 (2016)</a:t>
                      </a:r>
                      <a:endParaRPr lang="it-IT" sz="1400" b="1" i="0" u="none" strike="noStrike" dirty="0">
                        <a:solidFill>
                          <a:schemeClr val="tx1"/>
                        </a:solidFill>
                        <a:effectLst/>
                        <a:latin typeface="Garamond" panose="02020404030301010803" pitchFamily="18" charset="0"/>
                      </a:endParaRPr>
                    </a:p>
                  </a:txBody>
                  <a:tcPr marL="9525" marR="9525" marT="9522" marB="0" anchor="ctr" anchorCtr="1">
                    <a:lnL>
                      <a:noFill/>
                    </a:lnL>
                    <a:lnR>
                      <a:noFill/>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b"/>
                      <a:endParaRPr lang="it-IT"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0"/>
                  </a:ext>
                </a:extLst>
              </a:tr>
              <a:tr h="457052">
                <a:tc>
                  <a:txBody>
                    <a:bodyPr/>
                    <a:lstStyle/>
                    <a:p>
                      <a:pPr algn="l" fontAlgn="b"/>
                      <a:endParaRPr lang="it-IT" sz="1400" b="0" i="0" u="none" strike="noStrike" dirty="0">
                        <a:solidFill>
                          <a:schemeClr val="tx1"/>
                        </a:solidFill>
                        <a:effectLst/>
                        <a:latin typeface="Garamond" panose="02020404030301010803" pitchFamily="18" charset="0"/>
                      </a:endParaRPr>
                    </a:p>
                  </a:txBody>
                  <a:tcPr marL="9525" marR="9525" marT="9522" marB="0" anchor="ctr">
                    <a:lnT>
                      <a:noFill/>
                    </a:lnT>
                    <a:lnB w="6350" cap="flat" cmpd="sng" algn="ctr">
                      <a:noFill/>
                      <a:prstDash val="solid"/>
                      <a:round/>
                      <a:headEnd type="none" w="med" len="med"/>
                      <a:tailEnd type="none" w="med" len="med"/>
                    </a:lnB>
                  </a:tcPr>
                </a:tc>
                <a:tc>
                  <a:txBody>
                    <a:bodyPr/>
                    <a:lstStyle/>
                    <a:p>
                      <a:pPr algn="ctr" fontAlgn="b"/>
                      <a:r>
                        <a:rPr lang="it-IT" sz="1400" b="1" u="none" strike="noStrike" dirty="0">
                          <a:solidFill>
                            <a:schemeClr val="tx1"/>
                          </a:solidFill>
                          <a:effectLst/>
                          <a:latin typeface="Garamond" panose="02020404030301010803" pitchFamily="18" charset="0"/>
                        </a:rPr>
                        <a:t>Valori per</a:t>
                      </a:r>
                      <a:br>
                        <a:rPr lang="it-IT" sz="1400" b="1" u="none" strike="noStrike" dirty="0">
                          <a:solidFill>
                            <a:schemeClr val="tx1"/>
                          </a:solidFill>
                          <a:effectLst/>
                          <a:latin typeface="Garamond" panose="02020404030301010803" pitchFamily="18" charset="0"/>
                        </a:rPr>
                      </a:br>
                      <a:r>
                        <a:rPr lang="it-IT" sz="1400" b="1" u="none" strike="noStrike" dirty="0">
                          <a:solidFill>
                            <a:schemeClr val="tx1"/>
                          </a:solidFill>
                          <a:effectLst/>
                          <a:latin typeface="Garamond" panose="02020404030301010803" pitchFamily="18" charset="0"/>
                        </a:rPr>
                        <a:t>1.000 abitanti arrotondati all’unità</a:t>
                      </a:r>
                      <a:endParaRPr lang="it-IT" sz="1400" b="1" i="0" u="none" strike="noStrike" dirty="0">
                        <a:solidFill>
                          <a:schemeClr val="tx1"/>
                        </a:solidFill>
                        <a:effectLst/>
                        <a:latin typeface="Garamond" panose="02020404030301010803" pitchFamily="18" charset="0"/>
                      </a:endParaRPr>
                    </a:p>
                  </a:txBody>
                  <a:tcPr marL="9525" marR="9525" marT="9522" marB="0" anchor="ctr" anchorCtr="1">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400" b="1" u="none" strike="noStrike" dirty="0">
                          <a:solidFill>
                            <a:schemeClr val="tx1"/>
                          </a:solidFill>
                          <a:effectLst/>
                          <a:latin typeface="Garamond" panose="02020404030301010803" pitchFamily="18" charset="0"/>
                        </a:rPr>
                        <a:t>Posizione nella classifica delle Province</a:t>
                      </a:r>
                      <a:endParaRPr lang="it-IT" sz="1400" b="1" i="0" u="none" strike="noStrike" dirty="0">
                        <a:solidFill>
                          <a:schemeClr val="tx1"/>
                        </a:solidFill>
                        <a:effectLst/>
                        <a:latin typeface="Garamond" panose="02020404030301010803" pitchFamily="18" charset="0"/>
                      </a:endParaRPr>
                    </a:p>
                  </a:txBody>
                  <a:tcPr marL="9525" marR="9525" marT="9522" marB="0" anchor="ctr" anchorCtr="1">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400" b="1" u="none" strike="noStrike" dirty="0">
                          <a:solidFill>
                            <a:schemeClr val="tx1"/>
                          </a:solidFill>
                          <a:effectLst/>
                          <a:latin typeface="Garamond" panose="02020404030301010803" pitchFamily="18" charset="0"/>
                        </a:rPr>
                        <a:t>Valore arrotondato all’unità</a:t>
                      </a:r>
                      <a:endParaRPr lang="it-IT" sz="1400" b="1" i="0" u="none" strike="noStrike" dirty="0">
                        <a:solidFill>
                          <a:schemeClr val="tx1"/>
                        </a:solidFill>
                        <a:effectLst/>
                        <a:latin typeface="Garamond" panose="02020404030301010803" pitchFamily="18" charset="0"/>
                      </a:endParaRPr>
                    </a:p>
                  </a:txBody>
                  <a:tcPr marL="9525" marR="9525" marT="9522" marB="0" anchor="ctr" anchorCtr="1">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400" b="1" u="none" strike="noStrike" dirty="0">
                          <a:solidFill>
                            <a:schemeClr val="tx1"/>
                          </a:solidFill>
                          <a:effectLst/>
                          <a:latin typeface="Garamond" panose="02020404030301010803" pitchFamily="18" charset="0"/>
                        </a:rPr>
                        <a:t>Posizione nella classifica delle Province</a:t>
                      </a:r>
                      <a:endParaRPr lang="it-IT" sz="1400" b="1" i="0" u="none" strike="noStrike" dirty="0">
                        <a:solidFill>
                          <a:schemeClr val="tx1"/>
                        </a:solidFill>
                        <a:effectLst/>
                        <a:latin typeface="Garamond" panose="02020404030301010803" pitchFamily="18" charset="0"/>
                      </a:endParaRPr>
                    </a:p>
                  </a:txBody>
                  <a:tcPr marL="9525" marR="9525" marT="9522" marB="0" anchor="ctr" anchorCtr="1">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52885">
                <a:tc>
                  <a:txBody>
                    <a:bodyPr/>
                    <a:lstStyle/>
                    <a:p>
                      <a:pPr algn="l" fontAlgn="b"/>
                      <a:r>
                        <a:rPr lang="it-IT" sz="1400" u="none" strike="noStrike" dirty="0">
                          <a:solidFill>
                            <a:schemeClr val="tx1"/>
                          </a:solidFill>
                          <a:effectLst/>
                          <a:latin typeface="Garamond" panose="02020404030301010803" pitchFamily="18" charset="0"/>
                        </a:rPr>
                        <a:t>Alessandria</a:t>
                      </a:r>
                      <a:endParaRPr lang="it-IT" sz="1400" b="0" i="0" u="none" strike="noStrike" dirty="0">
                        <a:solidFill>
                          <a:schemeClr val="tx1"/>
                        </a:solidFill>
                        <a:effectLst/>
                        <a:latin typeface="Garamond" panose="02020404030301010803" pitchFamily="18" charset="0"/>
                      </a:endParaRPr>
                    </a:p>
                  </a:txBody>
                  <a:tcPr marL="9525" marR="9525" marT="9522" marB="0" anchor="ctr">
                    <a:lnT w="6350" cap="flat" cmpd="sng" algn="ctr">
                      <a:noFill/>
                      <a:prstDash val="solid"/>
                      <a:round/>
                      <a:headEnd type="none" w="med" len="med"/>
                      <a:tailEnd type="none" w="med" len="med"/>
                    </a:lnT>
                  </a:tcPr>
                </a:tc>
                <a:tc>
                  <a:txBody>
                    <a:bodyPr/>
                    <a:lstStyle/>
                    <a:p>
                      <a:pPr algn="ctr" fontAlgn="b"/>
                      <a:r>
                        <a:rPr lang="it-IT" sz="1400" b="0" u="none" strike="noStrike" dirty="0">
                          <a:solidFill>
                            <a:schemeClr val="tx1"/>
                          </a:solidFill>
                          <a:effectLst/>
                          <a:latin typeface="Garamond" panose="02020404030301010803" pitchFamily="18" charset="0"/>
                        </a:rPr>
                        <a:t>67</a:t>
                      </a:r>
                      <a:endParaRPr lang="it-IT" sz="1400" b="0" i="0" u="none" strike="noStrike" dirty="0">
                        <a:solidFill>
                          <a:schemeClr val="tx1"/>
                        </a:solidFill>
                        <a:effectLst/>
                        <a:latin typeface="Garamond" panose="02020404030301010803" pitchFamily="18" charset="0"/>
                      </a:endParaRPr>
                    </a:p>
                  </a:txBody>
                  <a:tcPr marL="9525" marR="9525" marT="9522" marB="0" anchor="ctr" anchorCtr="1">
                    <a:lnT w="12700" cap="flat" cmpd="sng" algn="ctr">
                      <a:solidFill>
                        <a:schemeClr val="tx1"/>
                      </a:solidFill>
                      <a:prstDash val="solid"/>
                      <a:round/>
                      <a:headEnd type="none" w="med" len="med"/>
                      <a:tailEnd type="none" w="med" len="med"/>
                    </a:lnT>
                  </a:tcPr>
                </a:tc>
                <a:tc>
                  <a:txBody>
                    <a:bodyPr/>
                    <a:lstStyle/>
                    <a:p>
                      <a:pPr algn="ctr" fontAlgn="b"/>
                      <a:r>
                        <a:rPr lang="it-IT" sz="1400" b="0" u="none" strike="noStrike" dirty="0">
                          <a:solidFill>
                            <a:schemeClr val="tx1"/>
                          </a:solidFill>
                          <a:effectLst/>
                          <a:latin typeface="Garamond" panose="02020404030301010803" pitchFamily="18" charset="0"/>
                        </a:rPr>
                        <a:t>87/110</a:t>
                      </a:r>
                      <a:endParaRPr lang="it-IT" sz="1400" b="0" i="0" u="none" strike="noStrike" dirty="0">
                        <a:solidFill>
                          <a:schemeClr val="tx1"/>
                        </a:solidFill>
                        <a:effectLst/>
                        <a:latin typeface="Garamond" panose="02020404030301010803" pitchFamily="18" charset="0"/>
                      </a:endParaRPr>
                    </a:p>
                  </a:txBody>
                  <a:tcPr marL="9525" marR="9525" marT="9522" marB="0" anchor="ctr" anchorCtr="1">
                    <a:lnT w="12700" cap="flat" cmpd="sng" algn="ctr">
                      <a:solidFill>
                        <a:schemeClr val="tx1"/>
                      </a:solidFill>
                      <a:prstDash val="solid"/>
                      <a:round/>
                      <a:headEnd type="none" w="med" len="med"/>
                      <a:tailEnd type="none" w="med" len="med"/>
                    </a:lnT>
                  </a:tcPr>
                </a:tc>
                <a:tc>
                  <a:txBody>
                    <a:bodyPr/>
                    <a:lstStyle/>
                    <a:p>
                      <a:pPr algn="ctr" fontAlgn="b"/>
                      <a:r>
                        <a:rPr lang="it-IT" sz="1400" b="0" u="none" strike="noStrike" dirty="0">
                          <a:solidFill>
                            <a:schemeClr val="tx1"/>
                          </a:solidFill>
                          <a:effectLst/>
                          <a:latin typeface="Garamond" panose="02020404030301010803" pitchFamily="18" charset="0"/>
                        </a:rPr>
                        <a:t>10</a:t>
                      </a:r>
                      <a:endParaRPr lang="it-IT" sz="1400" b="0" i="0" u="none" strike="noStrike" dirty="0">
                        <a:solidFill>
                          <a:schemeClr val="tx1"/>
                        </a:solidFill>
                        <a:effectLst/>
                        <a:latin typeface="Garamond" panose="02020404030301010803" pitchFamily="18" charset="0"/>
                      </a:endParaRPr>
                    </a:p>
                  </a:txBody>
                  <a:tcPr marL="9525" marR="9525" marT="9522" marB="0" anchor="ctr" anchorCtr="1">
                    <a:lnT w="12700" cap="flat" cmpd="sng" algn="ctr">
                      <a:solidFill>
                        <a:schemeClr val="tx1"/>
                      </a:solidFill>
                      <a:prstDash val="solid"/>
                      <a:round/>
                      <a:headEnd type="none" w="med" len="med"/>
                      <a:tailEnd type="none" w="med" len="med"/>
                    </a:lnT>
                  </a:tcPr>
                </a:tc>
                <a:tc>
                  <a:txBody>
                    <a:bodyPr/>
                    <a:lstStyle/>
                    <a:p>
                      <a:pPr algn="ctr" fontAlgn="b"/>
                      <a:r>
                        <a:rPr lang="it-IT" sz="1400" b="0" u="none" strike="noStrike" dirty="0">
                          <a:solidFill>
                            <a:schemeClr val="tx1"/>
                          </a:solidFill>
                          <a:effectLst/>
                          <a:latin typeface="Garamond" panose="02020404030301010803" pitchFamily="18" charset="0"/>
                        </a:rPr>
                        <a:t>53/110</a:t>
                      </a:r>
                      <a:endParaRPr lang="it-IT" sz="1400" b="0" i="0" u="none" strike="noStrike" dirty="0">
                        <a:solidFill>
                          <a:schemeClr val="tx1"/>
                        </a:solidFill>
                        <a:effectLst/>
                        <a:latin typeface="Garamond" panose="02020404030301010803" pitchFamily="18" charset="0"/>
                      </a:endParaRPr>
                    </a:p>
                  </a:txBody>
                  <a:tcPr marL="9525" marR="9525" marT="9522" marB="0" anchor="ctr" anchorCtr="1">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52885">
                <a:tc>
                  <a:txBody>
                    <a:bodyPr/>
                    <a:lstStyle/>
                    <a:p>
                      <a:pPr algn="l" fontAlgn="b"/>
                      <a:r>
                        <a:rPr lang="it-IT" sz="1400" b="1" i="0" u="none" strike="noStrike" dirty="0">
                          <a:solidFill>
                            <a:schemeClr val="tx1"/>
                          </a:solidFill>
                          <a:effectLst/>
                          <a:latin typeface="Garamond" panose="02020404030301010803" pitchFamily="18" charset="0"/>
                        </a:rPr>
                        <a:t>Asti</a:t>
                      </a:r>
                    </a:p>
                  </a:txBody>
                  <a:tcPr marL="9525" marR="9525" marT="9522" marB="0" anchor="ctr"/>
                </a:tc>
                <a:tc>
                  <a:txBody>
                    <a:bodyPr/>
                    <a:lstStyle/>
                    <a:p>
                      <a:pPr algn="ctr" fontAlgn="b"/>
                      <a:r>
                        <a:rPr lang="it-IT" sz="1400" b="1" i="0" u="none" strike="noStrike" dirty="0">
                          <a:solidFill>
                            <a:schemeClr val="tx1"/>
                          </a:solidFill>
                          <a:effectLst/>
                          <a:latin typeface="Garamond" panose="02020404030301010803" pitchFamily="18" charset="0"/>
                        </a:rPr>
                        <a:t>59</a:t>
                      </a:r>
                    </a:p>
                  </a:txBody>
                  <a:tcPr marL="9525" marR="9525" marT="9522" marB="0" anchor="ctr" anchorCtr="1"/>
                </a:tc>
                <a:tc>
                  <a:txBody>
                    <a:bodyPr/>
                    <a:lstStyle/>
                    <a:p>
                      <a:pPr algn="ctr" fontAlgn="b"/>
                      <a:r>
                        <a:rPr lang="it-IT" sz="1400" b="1" i="0" u="none" strike="noStrike" dirty="0">
                          <a:solidFill>
                            <a:schemeClr val="tx1"/>
                          </a:solidFill>
                          <a:effectLst/>
                          <a:latin typeface="Garamond" panose="02020404030301010803" pitchFamily="18" charset="0"/>
                        </a:rPr>
                        <a:t>102/110</a:t>
                      </a:r>
                    </a:p>
                  </a:txBody>
                  <a:tcPr marL="9525" marR="9525" marT="9522" marB="0" anchor="ctr" anchorCtr="1"/>
                </a:tc>
                <a:tc>
                  <a:txBody>
                    <a:bodyPr/>
                    <a:lstStyle/>
                    <a:p>
                      <a:pPr algn="ctr" fontAlgn="b"/>
                      <a:r>
                        <a:rPr lang="it-IT" sz="1400" b="1" i="0" u="none" strike="noStrike" dirty="0">
                          <a:solidFill>
                            <a:schemeClr val="tx1"/>
                          </a:solidFill>
                          <a:effectLst/>
                          <a:latin typeface="Garamond" panose="02020404030301010803" pitchFamily="18" charset="0"/>
                        </a:rPr>
                        <a:t>10</a:t>
                      </a:r>
                    </a:p>
                  </a:txBody>
                  <a:tcPr marL="9525" marR="9525" marT="9522" marB="0" anchor="ctr" anchorCtr="1"/>
                </a:tc>
                <a:tc>
                  <a:txBody>
                    <a:bodyPr/>
                    <a:lstStyle/>
                    <a:p>
                      <a:pPr algn="ctr" fontAlgn="b"/>
                      <a:r>
                        <a:rPr lang="it-IT" sz="1400" b="1" i="0" u="none" strike="noStrike" dirty="0">
                          <a:solidFill>
                            <a:schemeClr val="tx1"/>
                          </a:solidFill>
                          <a:effectLst/>
                          <a:latin typeface="Garamond" panose="02020404030301010803" pitchFamily="18" charset="0"/>
                        </a:rPr>
                        <a:t>80/110</a:t>
                      </a:r>
                    </a:p>
                  </a:txBody>
                  <a:tcPr marL="9525" marR="9525" marT="9522" marB="0" anchor="ctr" anchorCtr="1"/>
                </a:tc>
                <a:extLst>
                  <a:ext uri="{0D108BD9-81ED-4DB2-BD59-A6C34878D82A}">
                    <a16:rowId xmlns:a16="http://schemas.microsoft.com/office/drawing/2014/main" val="10003"/>
                  </a:ext>
                </a:extLst>
              </a:tr>
              <a:tr h="252885">
                <a:tc>
                  <a:txBody>
                    <a:bodyPr/>
                    <a:lstStyle/>
                    <a:p>
                      <a:pPr algn="l" fontAlgn="b"/>
                      <a:r>
                        <a:rPr lang="it-IT" sz="1400" b="0" u="none" strike="noStrike" dirty="0">
                          <a:solidFill>
                            <a:schemeClr val="tx1"/>
                          </a:solidFill>
                          <a:effectLst/>
                          <a:latin typeface="Garamond" panose="02020404030301010803" pitchFamily="18" charset="0"/>
                        </a:rPr>
                        <a:t>Biella</a:t>
                      </a:r>
                      <a:endParaRPr lang="it-IT" sz="1400" b="0" i="0" u="none" strike="noStrike" dirty="0">
                        <a:solidFill>
                          <a:schemeClr val="tx1"/>
                        </a:solidFill>
                        <a:effectLst/>
                        <a:latin typeface="Garamond" panose="02020404030301010803" pitchFamily="18" charset="0"/>
                      </a:endParaRPr>
                    </a:p>
                  </a:txBody>
                  <a:tcPr marL="9525" marR="9525" marT="9522" marB="0" anchor="ctr"/>
                </a:tc>
                <a:tc>
                  <a:txBody>
                    <a:bodyPr/>
                    <a:lstStyle/>
                    <a:p>
                      <a:pPr algn="ctr" fontAlgn="b"/>
                      <a:r>
                        <a:rPr lang="it-IT" sz="1400" b="0" u="none" strike="noStrike" dirty="0">
                          <a:solidFill>
                            <a:schemeClr val="tx1"/>
                          </a:solidFill>
                          <a:effectLst/>
                          <a:latin typeface="Garamond" panose="02020404030301010803" pitchFamily="18" charset="0"/>
                        </a:rPr>
                        <a:t>79</a:t>
                      </a:r>
                      <a:endParaRPr lang="it-IT" sz="1400" b="0" i="0" u="none" strike="noStrike" dirty="0">
                        <a:solidFill>
                          <a:schemeClr val="tx1"/>
                        </a:solidFill>
                        <a:effectLst/>
                        <a:latin typeface="Garamond" panose="02020404030301010803" pitchFamily="18" charset="0"/>
                      </a:endParaRPr>
                    </a:p>
                  </a:txBody>
                  <a:tcPr marL="9525" marR="9525" marT="9522" marB="0" anchor="ctr" anchorCtr="1"/>
                </a:tc>
                <a:tc>
                  <a:txBody>
                    <a:bodyPr/>
                    <a:lstStyle/>
                    <a:p>
                      <a:pPr algn="ctr" fontAlgn="b"/>
                      <a:r>
                        <a:rPr lang="it-IT" sz="1400" b="0" u="none" strike="noStrike" dirty="0">
                          <a:solidFill>
                            <a:schemeClr val="tx1"/>
                          </a:solidFill>
                          <a:effectLst/>
                          <a:latin typeface="Garamond" panose="02020404030301010803" pitchFamily="18" charset="0"/>
                        </a:rPr>
                        <a:t>33/100</a:t>
                      </a:r>
                      <a:endParaRPr lang="it-IT" sz="1400" b="0" i="0" u="none" strike="noStrike" dirty="0">
                        <a:solidFill>
                          <a:schemeClr val="tx1"/>
                        </a:solidFill>
                        <a:effectLst/>
                        <a:latin typeface="Garamond" panose="02020404030301010803" pitchFamily="18" charset="0"/>
                      </a:endParaRPr>
                    </a:p>
                  </a:txBody>
                  <a:tcPr marL="9525" marR="9525" marT="9522" marB="0" anchor="ctr" anchorCtr="1"/>
                </a:tc>
                <a:tc>
                  <a:txBody>
                    <a:bodyPr/>
                    <a:lstStyle/>
                    <a:p>
                      <a:pPr algn="ctr" fontAlgn="b"/>
                      <a:r>
                        <a:rPr lang="it-IT" sz="1400" b="0" u="none" strike="noStrike" dirty="0">
                          <a:solidFill>
                            <a:schemeClr val="tx1"/>
                          </a:solidFill>
                          <a:effectLst/>
                          <a:latin typeface="Garamond" panose="02020404030301010803" pitchFamily="18" charset="0"/>
                        </a:rPr>
                        <a:t>10</a:t>
                      </a:r>
                      <a:endParaRPr lang="it-IT" sz="1400" b="0" i="0" u="none" strike="noStrike" dirty="0">
                        <a:solidFill>
                          <a:schemeClr val="tx1"/>
                        </a:solidFill>
                        <a:effectLst/>
                        <a:latin typeface="Garamond" panose="02020404030301010803" pitchFamily="18" charset="0"/>
                      </a:endParaRPr>
                    </a:p>
                  </a:txBody>
                  <a:tcPr marL="9525" marR="9525" marT="9522" marB="0" anchor="ctr" anchorCtr="1"/>
                </a:tc>
                <a:tc>
                  <a:txBody>
                    <a:bodyPr/>
                    <a:lstStyle/>
                    <a:p>
                      <a:pPr algn="ctr" fontAlgn="b"/>
                      <a:r>
                        <a:rPr lang="it-IT" sz="1400" b="0" u="none" strike="noStrike" dirty="0">
                          <a:solidFill>
                            <a:schemeClr val="tx1"/>
                          </a:solidFill>
                          <a:effectLst/>
                          <a:latin typeface="Garamond" panose="02020404030301010803" pitchFamily="18" charset="0"/>
                        </a:rPr>
                        <a:t>48/110</a:t>
                      </a:r>
                      <a:endParaRPr lang="it-IT" sz="1400" b="0" i="0" u="none" strike="noStrike" dirty="0">
                        <a:solidFill>
                          <a:schemeClr val="tx1"/>
                        </a:solidFill>
                        <a:effectLst/>
                        <a:latin typeface="Garamond" panose="02020404030301010803" pitchFamily="18" charset="0"/>
                      </a:endParaRPr>
                    </a:p>
                  </a:txBody>
                  <a:tcPr marL="9525" marR="9525" marT="9522" marB="0" anchor="ctr" anchorCtr="1"/>
                </a:tc>
                <a:extLst>
                  <a:ext uri="{0D108BD9-81ED-4DB2-BD59-A6C34878D82A}">
                    <a16:rowId xmlns:a16="http://schemas.microsoft.com/office/drawing/2014/main" val="10004"/>
                  </a:ext>
                </a:extLst>
              </a:tr>
              <a:tr h="252885">
                <a:tc>
                  <a:txBody>
                    <a:bodyPr/>
                    <a:lstStyle/>
                    <a:p>
                      <a:pPr algn="l" fontAlgn="b"/>
                      <a:r>
                        <a:rPr lang="it-IT" sz="1400" b="0" u="none" strike="noStrike" dirty="0">
                          <a:solidFill>
                            <a:schemeClr val="tx1"/>
                          </a:solidFill>
                          <a:effectLst/>
                          <a:latin typeface="Garamond" panose="02020404030301010803" pitchFamily="18" charset="0"/>
                        </a:rPr>
                        <a:t>Cuneo</a:t>
                      </a:r>
                      <a:endParaRPr lang="it-IT" sz="1400" b="0" i="0" u="none" strike="noStrike" dirty="0">
                        <a:solidFill>
                          <a:schemeClr val="tx1"/>
                        </a:solidFill>
                        <a:effectLst/>
                        <a:latin typeface="Garamond" panose="02020404030301010803" pitchFamily="18" charset="0"/>
                      </a:endParaRPr>
                    </a:p>
                  </a:txBody>
                  <a:tcPr marL="9525" marR="9525" marT="9522" marB="0" anchor="ctr"/>
                </a:tc>
                <a:tc>
                  <a:txBody>
                    <a:bodyPr/>
                    <a:lstStyle/>
                    <a:p>
                      <a:pPr algn="ctr" fontAlgn="b"/>
                      <a:r>
                        <a:rPr lang="it-IT" sz="1400" b="0" u="none" strike="noStrike" dirty="0">
                          <a:solidFill>
                            <a:schemeClr val="tx1"/>
                          </a:solidFill>
                          <a:effectLst/>
                          <a:latin typeface="Garamond" panose="02020404030301010803" pitchFamily="18" charset="0"/>
                        </a:rPr>
                        <a:t>57</a:t>
                      </a:r>
                      <a:endParaRPr lang="it-IT" sz="1400" b="0" i="0" u="none" strike="noStrike" dirty="0">
                        <a:solidFill>
                          <a:schemeClr val="tx1"/>
                        </a:solidFill>
                        <a:effectLst/>
                        <a:latin typeface="Garamond" panose="02020404030301010803" pitchFamily="18" charset="0"/>
                      </a:endParaRPr>
                    </a:p>
                  </a:txBody>
                  <a:tcPr marL="9525" marR="9525" marT="9522" marB="0" anchor="ctr" anchorCtr="1"/>
                </a:tc>
                <a:tc>
                  <a:txBody>
                    <a:bodyPr/>
                    <a:lstStyle/>
                    <a:p>
                      <a:pPr algn="ctr" fontAlgn="b"/>
                      <a:r>
                        <a:rPr lang="it-IT" sz="1400" b="0" u="none" strike="noStrike" dirty="0">
                          <a:solidFill>
                            <a:schemeClr val="tx1"/>
                          </a:solidFill>
                          <a:effectLst/>
                          <a:latin typeface="Garamond" panose="02020404030301010803" pitchFamily="18" charset="0"/>
                        </a:rPr>
                        <a:t>105/110</a:t>
                      </a:r>
                      <a:endParaRPr lang="it-IT" sz="1400" b="0" i="0" u="none" strike="noStrike" dirty="0">
                        <a:solidFill>
                          <a:schemeClr val="tx1"/>
                        </a:solidFill>
                        <a:effectLst/>
                        <a:latin typeface="Garamond" panose="02020404030301010803" pitchFamily="18" charset="0"/>
                      </a:endParaRPr>
                    </a:p>
                  </a:txBody>
                  <a:tcPr marL="9525" marR="9525" marT="9522" marB="0" anchor="ctr" anchorCtr="1"/>
                </a:tc>
                <a:tc>
                  <a:txBody>
                    <a:bodyPr/>
                    <a:lstStyle/>
                    <a:p>
                      <a:pPr algn="ctr" fontAlgn="b"/>
                      <a:r>
                        <a:rPr lang="it-IT" sz="1400" b="0" u="none" strike="noStrike" dirty="0">
                          <a:solidFill>
                            <a:schemeClr val="tx1"/>
                          </a:solidFill>
                          <a:effectLst/>
                          <a:latin typeface="Garamond" panose="02020404030301010803" pitchFamily="18" charset="0"/>
                        </a:rPr>
                        <a:t>10</a:t>
                      </a:r>
                      <a:endParaRPr lang="it-IT" sz="1400" b="0" i="0" u="none" strike="noStrike" dirty="0">
                        <a:solidFill>
                          <a:schemeClr val="tx1"/>
                        </a:solidFill>
                        <a:effectLst/>
                        <a:latin typeface="Garamond" panose="02020404030301010803" pitchFamily="18" charset="0"/>
                      </a:endParaRPr>
                    </a:p>
                  </a:txBody>
                  <a:tcPr marL="9525" marR="9525" marT="9522" marB="0" anchor="ctr" anchorCtr="1"/>
                </a:tc>
                <a:tc>
                  <a:txBody>
                    <a:bodyPr/>
                    <a:lstStyle/>
                    <a:p>
                      <a:pPr algn="ctr" fontAlgn="b"/>
                      <a:r>
                        <a:rPr lang="it-IT" sz="1400" b="0" u="none" strike="noStrike" dirty="0">
                          <a:solidFill>
                            <a:schemeClr val="tx1"/>
                          </a:solidFill>
                          <a:effectLst/>
                          <a:latin typeface="Garamond" panose="02020404030301010803" pitchFamily="18" charset="0"/>
                        </a:rPr>
                        <a:t>81/110</a:t>
                      </a:r>
                      <a:endParaRPr lang="it-IT" sz="1400" b="0" i="0" u="none" strike="noStrike" dirty="0">
                        <a:solidFill>
                          <a:schemeClr val="tx1"/>
                        </a:solidFill>
                        <a:effectLst/>
                        <a:latin typeface="Garamond" panose="02020404030301010803" pitchFamily="18" charset="0"/>
                      </a:endParaRPr>
                    </a:p>
                  </a:txBody>
                  <a:tcPr marL="9525" marR="9525" marT="9522" marB="0" anchor="ctr" anchorCtr="1"/>
                </a:tc>
                <a:extLst>
                  <a:ext uri="{0D108BD9-81ED-4DB2-BD59-A6C34878D82A}">
                    <a16:rowId xmlns:a16="http://schemas.microsoft.com/office/drawing/2014/main" val="10005"/>
                  </a:ext>
                </a:extLst>
              </a:tr>
              <a:tr h="252885">
                <a:tc>
                  <a:txBody>
                    <a:bodyPr/>
                    <a:lstStyle/>
                    <a:p>
                      <a:pPr algn="l" fontAlgn="b"/>
                      <a:r>
                        <a:rPr lang="it-IT" sz="1400" b="0" u="none" strike="noStrike" dirty="0">
                          <a:solidFill>
                            <a:schemeClr val="tx1"/>
                          </a:solidFill>
                          <a:effectLst/>
                          <a:latin typeface="Garamond" panose="02020404030301010803" pitchFamily="18" charset="0"/>
                        </a:rPr>
                        <a:t>Novara</a:t>
                      </a:r>
                      <a:endParaRPr lang="it-IT" sz="1400" b="0" i="0" u="none" strike="noStrike" dirty="0">
                        <a:solidFill>
                          <a:schemeClr val="tx1"/>
                        </a:solidFill>
                        <a:effectLst/>
                        <a:latin typeface="Garamond" panose="02020404030301010803" pitchFamily="18" charset="0"/>
                      </a:endParaRPr>
                    </a:p>
                  </a:txBody>
                  <a:tcPr marL="9525" marR="9525" marT="9522" marB="0" anchor="ctr"/>
                </a:tc>
                <a:tc>
                  <a:txBody>
                    <a:bodyPr/>
                    <a:lstStyle/>
                    <a:p>
                      <a:pPr algn="ctr" fontAlgn="b"/>
                      <a:r>
                        <a:rPr lang="it-IT" sz="1400" b="0" u="none" strike="noStrike" dirty="0">
                          <a:solidFill>
                            <a:schemeClr val="tx1"/>
                          </a:solidFill>
                          <a:effectLst/>
                          <a:latin typeface="Garamond" panose="02020404030301010803" pitchFamily="18" charset="0"/>
                        </a:rPr>
                        <a:t>64</a:t>
                      </a:r>
                      <a:endParaRPr lang="it-IT" sz="1400" b="0" i="0" u="none" strike="noStrike" dirty="0">
                        <a:solidFill>
                          <a:schemeClr val="tx1"/>
                        </a:solidFill>
                        <a:effectLst/>
                        <a:latin typeface="Garamond" panose="02020404030301010803" pitchFamily="18" charset="0"/>
                      </a:endParaRPr>
                    </a:p>
                  </a:txBody>
                  <a:tcPr marL="9525" marR="9525" marT="9522" marB="0" anchor="ctr" anchorCtr="1"/>
                </a:tc>
                <a:tc>
                  <a:txBody>
                    <a:bodyPr/>
                    <a:lstStyle/>
                    <a:p>
                      <a:pPr algn="ctr" fontAlgn="b"/>
                      <a:r>
                        <a:rPr lang="it-IT" sz="1400" b="0" u="none" strike="noStrike" dirty="0">
                          <a:solidFill>
                            <a:schemeClr val="tx1"/>
                          </a:solidFill>
                          <a:effectLst/>
                          <a:latin typeface="Garamond" panose="02020404030301010803" pitchFamily="18" charset="0"/>
                        </a:rPr>
                        <a:t>94/110</a:t>
                      </a:r>
                      <a:endParaRPr lang="it-IT" sz="1400" b="0" i="0" u="none" strike="noStrike" dirty="0">
                        <a:solidFill>
                          <a:schemeClr val="tx1"/>
                        </a:solidFill>
                        <a:effectLst/>
                        <a:latin typeface="Garamond" panose="02020404030301010803" pitchFamily="18" charset="0"/>
                      </a:endParaRPr>
                    </a:p>
                  </a:txBody>
                  <a:tcPr marL="9525" marR="9525" marT="9522" marB="0" anchor="ctr" anchorCtr="1"/>
                </a:tc>
                <a:tc>
                  <a:txBody>
                    <a:bodyPr/>
                    <a:lstStyle/>
                    <a:p>
                      <a:pPr algn="ctr" fontAlgn="b"/>
                      <a:r>
                        <a:rPr lang="it-IT" sz="1400" b="0" u="none" strike="noStrike" dirty="0">
                          <a:solidFill>
                            <a:schemeClr val="tx1"/>
                          </a:solidFill>
                          <a:effectLst/>
                          <a:latin typeface="Garamond" panose="02020404030301010803" pitchFamily="18" charset="0"/>
                        </a:rPr>
                        <a:t>11</a:t>
                      </a:r>
                      <a:endParaRPr lang="it-IT" sz="1400" b="0" i="0" u="none" strike="noStrike" dirty="0">
                        <a:solidFill>
                          <a:schemeClr val="tx1"/>
                        </a:solidFill>
                        <a:effectLst/>
                        <a:latin typeface="Garamond" panose="02020404030301010803" pitchFamily="18" charset="0"/>
                      </a:endParaRPr>
                    </a:p>
                  </a:txBody>
                  <a:tcPr marL="9525" marR="9525" marT="9522" marB="0" anchor="ctr" anchorCtr="1"/>
                </a:tc>
                <a:tc>
                  <a:txBody>
                    <a:bodyPr/>
                    <a:lstStyle/>
                    <a:p>
                      <a:pPr algn="ctr" fontAlgn="b"/>
                      <a:r>
                        <a:rPr lang="it-IT" sz="1400" b="0" u="none" strike="noStrike" dirty="0">
                          <a:solidFill>
                            <a:schemeClr val="tx1"/>
                          </a:solidFill>
                          <a:effectLst/>
                          <a:latin typeface="Garamond" panose="02020404030301010803" pitchFamily="18" charset="0"/>
                        </a:rPr>
                        <a:t>19/110</a:t>
                      </a:r>
                      <a:endParaRPr lang="it-IT" sz="1400" b="0" i="0" u="none" strike="noStrike" dirty="0">
                        <a:solidFill>
                          <a:schemeClr val="tx1"/>
                        </a:solidFill>
                        <a:effectLst/>
                        <a:latin typeface="Garamond" panose="02020404030301010803" pitchFamily="18" charset="0"/>
                      </a:endParaRPr>
                    </a:p>
                  </a:txBody>
                  <a:tcPr marL="9525" marR="9525" marT="9522" marB="0" anchor="ctr" anchorCtr="1"/>
                </a:tc>
                <a:extLst>
                  <a:ext uri="{0D108BD9-81ED-4DB2-BD59-A6C34878D82A}">
                    <a16:rowId xmlns:a16="http://schemas.microsoft.com/office/drawing/2014/main" val="10006"/>
                  </a:ext>
                </a:extLst>
              </a:tr>
              <a:tr h="252885">
                <a:tc>
                  <a:txBody>
                    <a:bodyPr/>
                    <a:lstStyle/>
                    <a:p>
                      <a:pPr algn="l" fontAlgn="b"/>
                      <a:r>
                        <a:rPr lang="it-IT" sz="1400" b="0" u="none" strike="noStrike" dirty="0">
                          <a:solidFill>
                            <a:schemeClr val="tx1"/>
                          </a:solidFill>
                          <a:effectLst/>
                          <a:latin typeface="Garamond" panose="02020404030301010803" pitchFamily="18" charset="0"/>
                        </a:rPr>
                        <a:t>Torino</a:t>
                      </a:r>
                      <a:endParaRPr lang="it-IT" sz="1400" b="0" i="0" u="none" strike="noStrike" dirty="0">
                        <a:solidFill>
                          <a:schemeClr val="tx1"/>
                        </a:solidFill>
                        <a:effectLst/>
                        <a:latin typeface="Garamond" panose="02020404030301010803" pitchFamily="18" charset="0"/>
                      </a:endParaRPr>
                    </a:p>
                  </a:txBody>
                  <a:tcPr marL="9525" marR="9525" marT="9522" marB="0" anchor="ctr"/>
                </a:tc>
                <a:tc>
                  <a:txBody>
                    <a:bodyPr/>
                    <a:lstStyle/>
                    <a:p>
                      <a:pPr algn="ctr" fontAlgn="b"/>
                      <a:r>
                        <a:rPr lang="it-IT" sz="1400" b="0" u="none" strike="noStrike" dirty="0">
                          <a:solidFill>
                            <a:schemeClr val="tx1"/>
                          </a:solidFill>
                          <a:effectLst/>
                          <a:latin typeface="Garamond" panose="02020404030301010803" pitchFamily="18" charset="0"/>
                        </a:rPr>
                        <a:t>69</a:t>
                      </a:r>
                      <a:endParaRPr lang="it-IT" sz="1400" b="0" i="0" u="none" strike="noStrike" dirty="0">
                        <a:solidFill>
                          <a:schemeClr val="tx1"/>
                        </a:solidFill>
                        <a:effectLst/>
                        <a:latin typeface="Garamond" panose="02020404030301010803" pitchFamily="18" charset="0"/>
                      </a:endParaRPr>
                    </a:p>
                  </a:txBody>
                  <a:tcPr marL="9525" marR="9525" marT="9522" marB="0" anchor="ctr" anchorCtr="1"/>
                </a:tc>
                <a:tc>
                  <a:txBody>
                    <a:bodyPr/>
                    <a:lstStyle/>
                    <a:p>
                      <a:pPr algn="ctr" fontAlgn="b"/>
                      <a:r>
                        <a:rPr lang="it-IT" sz="1400" b="0" u="none" strike="noStrike" dirty="0">
                          <a:solidFill>
                            <a:schemeClr val="tx1"/>
                          </a:solidFill>
                          <a:effectLst/>
                          <a:latin typeface="Garamond" panose="02020404030301010803" pitchFamily="18" charset="0"/>
                        </a:rPr>
                        <a:t>78/110</a:t>
                      </a:r>
                      <a:endParaRPr lang="it-IT" sz="1400" b="0" i="0" u="none" strike="noStrike" dirty="0">
                        <a:solidFill>
                          <a:schemeClr val="tx1"/>
                        </a:solidFill>
                        <a:effectLst/>
                        <a:latin typeface="Garamond" panose="02020404030301010803" pitchFamily="18" charset="0"/>
                      </a:endParaRPr>
                    </a:p>
                  </a:txBody>
                  <a:tcPr marL="9525" marR="9525" marT="9522" marB="0" anchor="ctr" anchorCtr="1"/>
                </a:tc>
                <a:tc>
                  <a:txBody>
                    <a:bodyPr/>
                    <a:lstStyle/>
                    <a:p>
                      <a:pPr algn="ctr" fontAlgn="b"/>
                      <a:r>
                        <a:rPr lang="it-IT" sz="1400" b="0" u="none" strike="noStrike" dirty="0">
                          <a:solidFill>
                            <a:schemeClr val="tx1"/>
                          </a:solidFill>
                          <a:effectLst/>
                          <a:latin typeface="Garamond" panose="02020404030301010803" pitchFamily="18" charset="0"/>
                        </a:rPr>
                        <a:t>10</a:t>
                      </a:r>
                      <a:endParaRPr lang="it-IT" sz="1400" b="0" i="0" u="none" strike="noStrike" dirty="0">
                        <a:solidFill>
                          <a:schemeClr val="tx1"/>
                        </a:solidFill>
                        <a:effectLst/>
                        <a:latin typeface="Garamond" panose="02020404030301010803" pitchFamily="18" charset="0"/>
                      </a:endParaRPr>
                    </a:p>
                  </a:txBody>
                  <a:tcPr marL="9525" marR="9525" marT="9522" marB="0" anchor="ctr" anchorCtr="1"/>
                </a:tc>
                <a:tc>
                  <a:txBody>
                    <a:bodyPr/>
                    <a:lstStyle/>
                    <a:p>
                      <a:pPr algn="ctr" fontAlgn="b"/>
                      <a:r>
                        <a:rPr lang="it-IT" sz="1400" b="0" u="none" strike="noStrike" dirty="0">
                          <a:solidFill>
                            <a:schemeClr val="tx1"/>
                          </a:solidFill>
                          <a:effectLst/>
                          <a:latin typeface="Garamond" panose="02020404030301010803" pitchFamily="18" charset="0"/>
                        </a:rPr>
                        <a:t>27/110</a:t>
                      </a:r>
                      <a:endParaRPr lang="it-IT" sz="1400" b="0" i="0" u="none" strike="noStrike" dirty="0">
                        <a:solidFill>
                          <a:schemeClr val="tx1"/>
                        </a:solidFill>
                        <a:effectLst/>
                        <a:latin typeface="Garamond" panose="02020404030301010803" pitchFamily="18" charset="0"/>
                      </a:endParaRPr>
                    </a:p>
                  </a:txBody>
                  <a:tcPr marL="9525" marR="9525" marT="9522" marB="0" anchor="ctr" anchorCtr="1"/>
                </a:tc>
                <a:extLst>
                  <a:ext uri="{0D108BD9-81ED-4DB2-BD59-A6C34878D82A}">
                    <a16:rowId xmlns:a16="http://schemas.microsoft.com/office/drawing/2014/main" val="10007"/>
                  </a:ext>
                </a:extLst>
              </a:tr>
              <a:tr h="252885">
                <a:tc>
                  <a:txBody>
                    <a:bodyPr/>
                    <a:lstStyle/>
                    <a:p>
                      <a:pPr algn="l" fontAlgn="b"/>
                      <a:r>
                        <a:rPr lang="it-IT" sz="1400" b="0" i="0" u="none" strike="noStrike" dirty="0">
                          <a:solidFill>
                            <a:schemeClr val="tx1"/>
                          </a:solidFill>
                          <a:effectLst/>
                          <a:latin typeface="Garamond" panose="02020404030301010803" pitchFamily="18" charset="0"/>
                        </a:rPr>
                        <a:t>V-C-O</a:t>
                      </a:r>
                    </a:p>
                  </a:txBody>
                  <a:tcPr marL="9525" marR="9525" marT="9522" marB="0" anchor="ctr"/>
                </a:tc>
                <a:tc>
                  <a:txBody>
                    <a:bodyPr/>
                    <a:lstStyle/>
                    <a:p>
                      <a:pPr algn="ctr" fontAlgn="b"/>
                      <a:r>
                        <a:rPr lang="it-IT" sz="1400" b="0" u="none" strike="noStrike" dirty="0">
                          <a:solidFill>
                            <a:schemeClr val="tx1"/>
                          </a:solidFill>
                          <a:effectLst/>
                          <a:latin typeface="Garamond" panose="02020404030301010803" pitchFamily="18" charset="0"/>
                        </a:rPr>
                        <a:t>62</a:t>
                      </a:r>
                      <a:endParaRPr lang="it-IT" sz="1400" b="0" i="0" u="none" strike="noStrike" dirty="0">
                        <a:solidFill>
                          <a:schemeClr val="tx1"/>
                        </a:solidFill>
                        <a:effectLst/>
                        <a:latin typeface="Garamond" panose="02020404030301010803" pitchFamily="18" charset="0"/>
                      </a:endParaRPr>
                    </a:p>
                  </a:txBody>
                  <a:tcPr marL="9525" marR="9525" marT="9522" marB="0" anchor="ctr" anchorCtr="1"/>
                </a:tc>
                <a:tc>
                  <a:txBody>
                    <a:bodyPr/>
                    <a:lstStyle/>
                    <a:p>
                      <a:pPr algn="ctr" fontAlgn="b"/>
                      <a:r>
                        <a:rPr lang="it-IT" sz="1400" b="0" u="none" strike="noStrike" dirty="0">
                          <a:solidFill>
                            <a:schemeClr val="tx1"/>
                          </a:solidFill>
                          <a:effectLst/>
                          <a:latin typeface="Garamond" panose="02020404030301010803" pitchFamily="18" charset="0"/>
                        </a:rPr>
                        <a:t>98/110</a:t>
                      </a:r>
                      <a:endParaRPr lang="it-IT" sz="1400" b="0" i="0" u="none" strike="noStrike" dirty="0">
                        <a:solidFill>
                          <a:schemeClr val="tx1"/>
                        </a:solidFill>
                        <a:effectLst/>
                        <a:latin typeface="Garamond" panose="02020404030301010803" pitchFamily="18" charset="0"/>
                      </a:endParaRPr>
                    </a:p>
                  </a:txBody>
                  <a:tcPr marL="9525" marR="9525" marT="9522" marB="0" anchor="ctr" anchorCtr="1"/>
                </a:tc>
                <a:tc>
                  <a:txBody>
                    <a:bodyPr/>
                    <a:lstStyle/>
                    <a:p>
                      <a:pPr algn="ctr" fontAlgn="b"/>
                      <a:r>
                        <a:rPr lang="it-IT" sz="1400" b="0" u="none" strike="noStrike" dirty="0">
                          <a:solidFill>
                            <a:schemeClr val="tx1"/>
                          </a:solidFill>
                          <a:effectLst/>
                          <a:latin typeface="Garamond" panose="02020404030301010803" pitchFamily="18" charset="0"/>
                        </a:rPr>
                        <a:t>10</a:t>
                      </a:r>
                      <a:endParaRPr lang="it-IT" sz="1400" b="0" i="0" u="none" strike="noStrike" dirty="0">
                        <a:solidFill>
                          <a:schemeClr val="tx1"/>
                        </a:solidFill>
                        <a:effectLst/>
                        <a:latin typeface="Garamond" panose="02020404030301010803" pitchFamily="18" charset="0"/>
                      </a:endParaRPr>
                    </a:p>
                  </a:txBody>
                  <a:tcPr marL="9525" marR="9525" marT="9522" marB="0" anchor="ctr" anchorCtr="1"/>
                </a:tc>
                <a:tc>
                  <a:txBody>
                    <a:bodyPr/>
                    <a:lstStyle/>
                    <a:p>
                      <a:pPr algn="ctr" fontAlgn="b"/>
                      <a:r>
                        <a:rPr lang="it-IT" sz="1400" b="0" u="none" strike="noStrike" dirty="0">
                          <a:solidFill>
                            <a:schemeClr val="tx1"/>
                          </a:solidFill>
                          <a:effectLst/>
                          <a:latin typeface="Garamond" panose="02020404030301010803" pitchFamily="18" charset="0"/>
                        </a:rPr>
                        <a:t>71/110</a:t>
                      </a:r>
                      <a:endParaRPr lang="it-IT" sz="1400" b="0" i="0" u="none" strike="noStrike" dirty="0">
                        <a:solidFill>
                          <a:schemeClr val="tx1"/>
                        </a:solidFill>
                        <a:effectLst/>
                        <a:latin typeface="Garamond" panose="02020404030301010803" pitchFamily="18" charset="0"/>
                      </a:endParaRPr>
                    </a:p>
                  </a:txBody>
                  <a:tcPr marL="9525" marR="9525" marT="9522" marB="0" anchor="ctr" anchorCtr="1"/>
                </a:tc>
                <a:extLst>
                  <a:ext uri="{0D108BD9-81ED-4DB2-BD59-A6C34878D82A}">
                    <a16:rowId xmlns:a16="http://schemas.microsoft.com/office/drawing/2014/main" val="10008"/>
                  </a:ext>
                </a:extLst>
              </a:tr>
              <a:tr h="252885">
                <a:tc>
                  <a:txBody>
                    <a:bodyPr/>
                    <a:lstStyle/>
                    <a:p>
                      <a:pPr algn="l" fontAlgn="b"/>
                      <a:r>
                        <a:rPr lang="it-IT" sz="1400" u="none" strike="noStrike" dirty="0">
                          <a:solidFill>
                            <a:schemeClr val="tx1"/>
                          </a:solidFill>
                          <a:effectLst/>
                          <a:latin typeface="Garamond" panose="02020404030301010803" pitchFamily="18" charset="0"/>
                        </a:rPr>
                        <a:t>Vercelli</a:t>
                      </a:r>
                      <a:endParaRPr lang="it-IT" sz="1400" b="0" i="0" u="none" strike="noStrike" dirty="0">
                        <a:solidFill>
                          <a:schemeClr val="tx1"/>
                        </a:solidFill>
                        <a:effectLst/>
                        <a:latin typeface="Garamond" panose="02020404030301010803" pitchFamily="18" charset="0"/>
                      </a:endParaRPr>
                    </a:p>
                  </a:txBody>
                  <a:tcPr marL="9525" marR="9525" marT="9522" marB="0" anchor="ctr">
                    <a:lnB w="6350" cap="flat" cmpd="sng" algn="ctr">
                      <a:solidFill>
                        <a:schemeClr val="bg1">
                          <a:lumMod val="50000"/>
                        </a:schemeClr>
                      </a:solidFill>
                      <a:prstDash val="solid"/>
                      <a:round/>
                      <a:headEnd type="none" w="med" len="med"/>
                      <a:tailEnd type="none" w="med" len="med"/>
                    </a:lnB>
                  </a:tcPr>
                </a:tc>
                <a:tc>
                  <a:txBody>
                    <a:bodyPr/>
                    <a:lstStyle/>
                    <a:p>
                      <a:pPr algn="ctr" fontAlgn="b"/>
                      <a:r>
                        <a:rPr lang="it-IT" sz="1400" b="0" u="none" strike="noStrike" dirty="0">
                          <a:solidFill>
                            <a:schemeClr val="tx1"/>
                          </a:solidFill>
                          <a:effectLst/>
                          <a:latin typeface="Garamond" panose="02020404030301010803" pitchFamily="18" charset="0"/>
                        </a:rPr>
                        <a:t>61</a:t>
                      </a:r>
                      <a:endParaRPr lang="it-IT" sz="1400" b="0" i="0" u="none" strike="noStrike" dirty="0">
                        <a:solidFill>
                          <a:schemeClr val="tx1"/>
                        </a:solidFill>
                        <a:effectLst/>
                        <a:latin typeface="Garamond" panose="02020404030301010803" pitchFamily="18" charset="0"/>
                      </a:endParaRPr>
                    </a:p>
                  </a:txBody>
                  <a:tcPr marL="9525" marR="9525" marT="9522" marB="0" anchor="ctr" anchorCtr="1">
                    <a:lnB w="6350" cap="flat" cmpd="sng" algn="ctr">
                      <a:solidFill>
                        <a:schemeClr val="bg1">
                          <a:lumMod val="50000"/>
                        </a:schemeClr>
                      </a:solidFill>
                      <a:prstDash val="solid"/>
                      <a:round/>
                      <a:headEnd type="none" w="med" len="med"/>
                      <a:tailEnd type="none" w="med" len="med"/>
                    </a:lnB>
                  </a:tcPr>
                </a:tc>
                <a:tc>
                  <a:txBody>
                    <a:bodyPr/>
                    <a:lstStyle/>
                    <a:p>
                      <a:pPr algn="ctr" fontAlgn="b"/>
                      <a:r>
                        <a:rPr lang="it-IT" sz="1400" b="0" u="none" strike="noStrike" dirty="0">
                          <a:solidFill>
                            <a:schemeClr val="tx1"/>
                          </a:solidFill>
                          <a:effectLst/>
                          <a:latin typeface="Garamond" panose="02020404030301010803" pitchFamily="18" charset="0"/>
                        </a:rPr>
                        <a:t>100/110</a:t>
                      </a:r>
                      <a:endParaRPr lang="it-IT" sz="1400" b="0" i="0" u="none" strike="noStrike" dirty="0">
                        <a:solidFill>
                          <a:schemeClr val="tx1"/>
                        </a:solidFill>
                        <a:effectLst/>
                        <a:latin typeface="Garamond" panose="02020404030301010803" pitchFamily="18" charset="0"/>
                      </a:endParaRPr>
                    </a:p>
                  </a:txBody>
                  <a:tcPr marL="9525" marR="9525" marT="9522" marB="0" anchor="ctr" anchorCtr="1">
                    <a:lnB w="6350" cap="flat" cmpd="sng" algn="ctr">
                      <a:solidFill>
                        <a:schemeClr val="bg1">
                          <a:lumMod val="50000"/>
                        </a:schemeClr>
                      </a:solidFill>
                      <a:prstDash val="solid"/>
                      <a:round/>
                      <a:headEnd type="none" w="med" len="med"/>
                      <a:tailEnd type="none" w="med" len="med"/>
                    </a:lnB>
                  </a:tcPr>
                </a:tc>
                <a:tc>
                  <a:txBody>
                    <a:bodyPr/>
                    <a:lstStyle/>
                    <a:p>
                      <a:pPr algn="ctr" fontAlgn="b"/>
                      <a:r>
                        <a:rPr lang="it-IT" sz="1400" b="0" u="none" strike="noStrike" dirty="0">
                          <a:solidFill>
                            <a:schemeClr val="tx1"/>
                          </a:solidFill>
                          <a:effectLst/>
                          <a:latin typeface="Garamond" panose="02020404030301010803" pitchFamily="18" charset="0"/>
                        </a:rPr>
                        <a:t>10</a:t>
                      </a:r>
                      <a:endParaRPr lang="it-IT" sz="1400" b="0" i="0" u="none" strike="noStrike" dirty="0">
                        <a:solidFill>
                          <a:schemeClr val="tx1"/>
                        </a:solidFill>
                        <a:effectLst/>
                        <a:latin typeface="Garamond" panose="02020404030301010803" pitchFamily="18" charset="0"/>
                      </a:endParaRPr>
                    </a:p>
                  </a:txBody>
                  <a:tcPr marL="9525" marR="9525" marT="9522" marB="0" anchor="ctr" anchorCtr="1">
                    <a:lnB w="6350" cap="flat" cmpd="sng" algn="ctr">
                      <a:solidFill>
                        <a:schemeClr val="bg1">
                          <a:lumMod val="50000"/>
                        </a:schemeClr>
                      </a:solidFill>
                      <a:prstDash val="solid"/>
                      <a:round/>
                      <a:headEnd type="none" w="med" len="med"/>
                      <a:tailEnd type="none" w="med" len="med"/>
                    </a:lnB>
                  </a:tcPr>
                </a:tc>
                <a:tc>
                  <a:txBody>
                    <a:bodyPr/>
                    <a:lstStyle/>
                    <a:p>
                      <a:pPr algn="ctr" fontAlgn="b"/>
                      <a:r>
                        <a:rPr lang="it-IT" sz="1400" b="0" u="none" strike="noStrike" dirty="0">
                          <a:solidFill>
                            <a:schemeClr val="tx1"/>
                          </a:solidFill>
                          <a:effectLst/>
                          <a:latin typeface="Garamond" panose="02020404030301010803" pitchFamily="18" charset="0"/>
                        </a:rPr>
                        <a:t>75/110</a:t>
                      </a:r>
                      <a:endParaRPr lang="it-IT" sz="1400" b="0" i="0" u="none" strike="noStrike" dirty="0">
                        <a:solidFill>
                          <a:schemeClr val="tx1"/>
                        </a:solidFill>
                        <a:effectLst/>
                        <a:latin typeface="Garamond" panose="02020404030301010803" pitchFamily="18" charset="0"/>
                      </a:endParaRPr>
                    </a:p>
                  </a:txBody>
                  <a:tcPr marL="9525" marR="9525" marT="9522" marB="0" anchor="ctr" anchorCtr="1">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6220808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ABACF3C-BBC0-45EC-BEA5-DEB6C362B9F0}"/>
              </a:ext>
            </a:extLst>
          </p:cNvPr>
          <p:cNvSpPr>
            <a:spLocks noGrp="1"/>
          </p:cNvSpPr>
          <p:nvPr>
            <p:ph type="title"/>
          </p:nvPr>
        </p:nvSpPr>
        <p:spPr/>
        <p:txBody>
          <a:bodyPr/>
          <a:lstStyle/>
          <a:p>
            <a:r>
              <a:rPr lang="it-IT" dirty="0">
                <a:solidFill>
                  <a:schemeClr val="tx1"/>
                </a:solidFill>
              </a:rPr>
              <a:t>La formazione professionale: Asti «maglia nera» del 2017</a:t>
            </a:r>
          </a:p>
        </p:txBody>
      </p:sp>
      <p:sp>
        <p:nvSpPr>
          <p:cNvPr id="3" name="Segnaposto contenuto 2">
            <a:extLst>
              <a:ext uri="{FF2B5EF4-FFF2-40B4-BE49-F238E27FC236}">
                <a16:creationId xmlns:a16="http://schemas.microsoft.com/office/drawing/2014/main" id="{D97410AC-9CFB-4179-8D19-F6F034A29896}"/>
              </a:ext>
            </a:extLst>
          </p:cNvPr>
          <p:cNvSpPr>
            <a:spLocks noGrp="1"/>
          </p:cNvSpPr>
          <p:nvPr>
            <p:ph idx="1"/>
          </p:nvPr>
        </p:nvSpPr>
        <p:spPr>
          <a:xfrm>
            <a:off x="695325" y="481662"/>
            <a:ext cx="10801350" cy="1997518"/>
          </a:xfrm>
        </p:spPr>
        <p:txBody>
          <a:bodyPr>
            <a:normAutofit/>
          </a:bodyPr>
          <a:lstStyle/>
          <a:p>
            <a:pPr marL="0" indent="0" algn="just">
              <a:spcBef>
                <a:spcPts val="600"/>
              </a:spcBef>
              <a:buClr>
                <a:schemeClr val="tx1"/>
              </a:buClr>
              <a:buNone/>
            </a:pPr>
            <a:r>
              <a:rPr lang="it-IT" altLang="it-IT" sz="1600" dirty="0">
                <a:solidFill>
                  <a:schemeClr val="tx1"/>
                </a:solidFill>
              </a:rPr>
              <a:t>Nel 2017, le imprese torinesi e vercellesi hanno attivato iniziative di </a:t>
            </a:r>
            <a:r>
              <a:rPr lang="it-IT" altLang="it-IT" sz="1600" b="1" dirty="0">
                <a:solidFill>
                  <a:schemeClr val="tx1"/>
                </a:solidFill>
              </a:rPr>
              <a:t>formazione per il personale </a:t>
            </a:r>
            <a:r>
              <a:rPr lang="it-IT" altLang="it-IT" sz="1600" dirty="0">
                <a:solidFill>
                  <a:schemeClr val="tx1"/>
                </a:solidFill>
              </a:rPr>
              <a:t>in proporzione maggiore rispetto a quelle delle altre province piemontesi. Asti si distingue, in negativo, per la più bassa percentuale della Regione (26,6% rispetto a quella regionale complessiva del 30,5%). Essa mostra rispetto al 2016 un calo del 2,6% che non trova riscontro nelle altre province, in cui la propensione alla formazione è aumentata (ad eccezione di Cuneo, dove si è osservato un calo dell’1,3%). Ancora una volta, il </a:t>
            </a:r>
            <a:r>
              <a:rPr lang="it-IT" altLang="it-IT" sz="1600" i="1" dirty="0">
                <a:solidFill>
                  <a:schemeClr val="tx1"/>
                </a:solidFill>
              </a:rPr>
              <a:t>gap</a:t>
            </a:r>
            <a:r>
              <a:rPr lang="it-IT" altLang="it-IT" sz="1600" dirty="0">
                <a:solidFill>
                  <a:schemeClr val="tx1"/>
                </a:solidFill>
              </a:rPr>
              <a:t> della nostra provincia sembra in parte attribuibile alla scarsa incidenza di aziende medie e grandi che, in tutte le aree considerate, hanno fatto ricorso alla formazione in proporzione maggiore rispetto a quelle piccole e micro. Basti considerare che, nel 2016, il 66,1% delle imprese astigiane con più di 50 addetti ha attivato la formazione a fronte di un 26,1% osservato tra le imprese fino a 49 addetti.</a:t>
            </a:r>
          </a:p>
        </p:txBody>
      </p:sp>
      <p:sp>
        <p:nvSpPr>
          <p:cNvPr id="4" name="Segnaposto numero diapositiva 3">
            <a:extLst>
              <a:ext uri="{FF2B5EF4-FFF2-40B4-BE49-F238E27FC236}">
                <a16:creationId xmlns:a16="http://schemas.microsoft.com/office/drawing/2014/main" id="{DB4D2217-0E30-4CBA-8787-9A8C54CA010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125431-285D-4497-A9B8-AFE411CB7C64}" type="slidenum">
              <a:rPr kumimoji="0" lang="it-IT" sz="1400" b="0" i="0" u="none" strike="noStrike" kern="1200" cap="none" spc="0" normalizeH="0" baseline="0" noProof="0" smtClean="0">
                <a:ln>
                  <a:noFill/>
                </a:ln>
                <a:solidFill>
                  <a:prstClr val="black">
                    <a:tint val="75000"/>
                  </a:prstClr>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it-IT" sz="1400" b="0" i="0" u="none" strike="noStrike" kern="1200" cap="none" spc="0" normalizeH="0" baseline="0" noProof="0" dirty="0">
              <a:ln>
                <a:noFill/>
              </a:ln>
              <a:solidFill>
                <a:prstClr val="black">
                  <a:tint val="75000"/>
                </a:prstClr>
              </a:solidFill>
              <a:effectLst/>
              <a:uLnTx/>
              <a:uFillTx/>
              <a:latin typeface="Garamond" panose="02020404030301010803" pitchFamily="18" charset="0"/>
              <a:ea typeface="+mn-ea"/>
              <a:cs typeface="+mn-cs"/>
            </a:endParaRPr>
          </a:p>
        </p:txBody>
      </p:sp>
      <p:graphicFrame>
        <p:nvGraphicFramePr>
          <p:cNvPr id="6" name="Tabella 5">
            <a:extLst>
              <a:ext uri="{FF2B5EF4-FFF2-40B4-BE49-F238E27FC236}">
                <a16:creationId xmlns:a16="http://schemas.microsoft.com/office/drawing/2014/main" id="{884D1A45-A59D-426C-8291-33BFD7594671}"/>
              </a:ext>
            </a:extLst>
          </p:cNvPr>
          <p:cNvGraphicFramePr>
            <a:graphicFrameLocks noGrp="1"/>
          </p:cNvGraphicFramePr>
          <p:nvPr/>
        </p:nvGraphicFramePr>
        <p:xfrm>
          <a:off x="695325" y="3286971"/>
          <a:ext cx="10515603" cy="2863668"/>
        </p:xfrm>
        <a:graphic>
          <a:graphicData uri="http://schemas.openxmlformats.org/drawingml/2006/table">
            <a:tbl>
              <a:tblPr>
                <a:tableStyleId>{5C22544A-7EE6-4342-B048-85BDC9FD1C3A}</a:tableStyleId>
              </a:tblPr>
              <a:tblGrid>
                <a:gridCol w="1804227">
                  <a:extLst>
                    <a:ext uri="{9D8B030D-6E8A-4147-A177-3AD203B41FA5}">
                      <a16:colId xmlns:a16="http://schemas.microsoft.com/office/drawing/2014/main" val="20000"/>
                    </a:ext>
                  </a:extLst>
                </a:gridCol>
                <a:gridCol w="1709498">
                  <a:extLst>
                    <a:ext uri="{9D8B030D-6E8A-4147-A177-3AD203B41FA5}">
                      <a16:colId xmlns:a16="http://schemas.microsoft.com/office/drawing/2014/main" val="20001"/>
                    </a:ext>
                  </a:extLst>
                </a:gridCol>
                <a:gridCol w="1714012">
                  <a:extLst>
                    <a:ext uri="{9D8B030D-6E8A-4147-A177-3AD203B41FA5}">
                      <a16:colId xmlns:a16="http://schemas.microsoft.com/office/drawing/2014/main" val="20002"/>
                    </a:ext>
                  </a:extLst>
                </a:gridCol>
                <a:gridCol w="1456911">
                  <a:extLst>
                    <a:ext uri="{9D8B030D-6E8A-4147-A177-3AD203B41FA5}">
                      <a16:colId xmlns:a16="http://schemas.microsoft.com/office/drawing/2014/main" val="20003"/>
                    </a:ext>
                  </a:extLst>
                </a:gridCol>
                <a:gridCol w="1456911">
                  <a:extLst>
                    <a:ext uri="{9D8B030D-6E8A-4147-A177-3AD203B41FA5}">
                      <a16:colId xmlns:a16="http://schemas.microsoft.com/office/drawing/2014/main" val="20004"/>
                    </a:ext>
                  </a:extLst>
                </a:gridCol>
                <a:gridCol w="1187022">
                  <a:extLst>
                    <a:ext uri="{9D8B030D-6E8A-4147-A177-3AD203B41FA5}">
                      <a16:colId xmlns:a16="http://schemas.microsoft.com/office/drawing/2014/main" val="20005"/>
                    </a:ext>
                  </a:extLst>
                </a:gridCol>
                <a:gridCol w="1187022">
                  <a:extLst>
                    <a:ext uri="{9D8B030D-6E8A-4147-A177-3AD203B41FA5}">
                      <a16:colId xmlns:a16="http://schemas.microsoft.com/office/drawing/2014/main" val="1649659546"/>
                    </a:ext>
                  </a:extLst>
                </a:gridCol>
              </a:tblGrid>
              <a:tr h="436246">
                <a:tc rowSpan="2">
                  <a:txBody>
                    <a:bodyPr/>
                    <a:lstStyle/>
                    <a:p>
                      <a:pPr algn="l" fontAlgn="b"/>
                      <a:endParaRPr lang="it-IT" sz="1400" b="1" i="0" u="none" strike="noStrike" dirty="0">
                        <a:solidFill>
                          <a:schemeClr val="tx1"/>
                        </a:solidFill>
                        <a:effectLst/>
                        <a:latin typeface="Garamond" panose="02020404030301010803" pitchFamily="18" charset="0"/>
                      </a:endParaRPr>
                    </a:p>
                  </a:txBody>
                  <a:tcPr marL="9526" marR="9526" marT="9526"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fontAlgn="b"/>
                      <a:r>
                        <a:rPr lang="it-IT" sz="1400" b="1" i="0" u="none" strike="noStrike" dirty="0">
                          <a:solidFill>
                            <a:schemeClr val="tx1"/>
                          </a:solidFill>
                          <a:effectLst/>
                          <a:latin typeface="Garamond" panose="02020404030301010803" pitchFamily="18" charset="0"/>
                        </a:rPr>
                        <a:t>Dimensione di impresa</a:t>
                      </a:r>
                    </a:p>
                    <a:p>
                      <a:pPr algn="ctr" fontAlgn="b"/>
                      <a:r>
                        <a:rPr lang="it-IT" sz="1400" b="1" i="0" u="none" strike="noStrike" dirty="0">
                          <a:solidFill>
                            <a:schemeClr val="tx1"/>
                          </a:solidFill>
                          <a:effectLst/>
                          <a:latin typeface="Garamond" panose="02020404030301010803" pitchFamily="18" charset="0"/>
                        </a:rPr>
                        <a:t>(numero di addetti) 2016</a:t>
                      </a:r>
                    </a:p>
                  </a:txBody>
                  <a:tcPr marL="9526" marR="9526" marT="9526" marB="0" anchor="ctr" anchorCtr="1">
                    <a:lnL w="12700" cmpd="sng">
                      <a:noFill/>
                    </a:lnL>
                    <a:lnR w="12700" cmpd="sng">
                      <a:noFill/>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fontAlgn="b"/>
                      <a:endParaRPr lang="it-IT" sz="1600" b="0" i="0" u="none" strike="noStrike" dirty="0">
                        <a:solidFill>
                          <a:srgbClr val="000000"/>
                        </a:solidFill>
                        <a:effectLst/>
                        <a:latin typeface="Calibri" panose="020F0502020204030204" pitchFamily="34" charset="0"/>
                      </a:endParaRPr>
                    </a:p>
                  </a:txBody>
                  <a:tcPr marL="9525" marR="9525" marT="9525" marB="0" anchor="ctr"/>
                </a:tc>
                <a:tc gridSpan="2">
                  <a:txBody>
                    <a:bodyPr/>
                    <a:lstStyle/>
                    <a:p>
                      <a:pPr algn="ctr" fontAlgn="b"/>
                      <a:r>
                        <a:rPr lang="it-IT" sz="1400" b="1" i="0" u="none" strike="noStrike" dirty="0">
                          <a:solidFill>
                            <a:schemeClr val="tx1"/>
                          </a:solidFill>
                          <a:effectLst/>
                          <a:latin typeface="Garamond" panose="02020404030301010803" pitchFamily="18" charset="0"/>
                        </a:rPr>
                        <a:t>Settore economico 2016</a:t>
                      </a:r>
                    </a:p>
                  </a:txBody>
                  <a:tcPr marL="9526" marR="9526" marT="9526" marB="0" anchor="ctr" anchorCtr="1">
                    <a:lnL w="12700" cmpd="sng">
                      <a:noFill/>
                    </a:lnL>
                    <a:lnR w="12700" cmpd="sng">
                      <a:noFill/>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fontAlgn="b"/>
                      <a:endParaRPr lang="it-IT" sz="1600" b="0" i="0" u="none" strike="noStrike" dirty="0">
                        <a:solidFill>
                          <a:srgbClr val="000000"/>
                        </a:solidFill>
                        <a:effectLst/>
                        <a:latin typeface="Calibri" panose="020F0502020204030204" pitchFamily="34" charset="0"/>
                      </a:endParaRPr>
                    </a:p>
                  </a:txBody>
                  <a:tcPr marL="9525" marR="9525" marT="9525" marB="0" anchor="ctr"/>
                </a:tc>
                <a:tc gridSpan="2">
                  <a:txBody>
                    <a:bodyPr/>
                    <a:lstStyle/>
                    <a:p>
                      <a:pPr algn="ctr" fontAlgn="b"/>
                      <a:r>
                        <a:rPr lang="it-IT" sz="1400" b="1" i="0" u="none" strike="noStrike" dirty="0">
                          <a:solidFill>
                            <a:schemeClr val="tx1"/>
                          </a:solidFill>
                          <a:effectLst/>
                          <a:latin typeface="Garamond" panose="02020404030301010803" pitchFamily="18" charset="0"/>
                        </a:rPr>
                        <a:t>Totale</a:t>
                      </a:r>
                    </a:p>
                  </a:txBody>
                  <a:tcPr marL="9526" marR="9526" marT="9526" marB="0" anchor="ctr" anchorCtr="1">
                    <a:lnL w="12700" cmpd="sng">
                      <a:noFill/>
                    </a:lnL>
                    <a:lnR w="6350" cap="flat" cmpd="sng" algn="ctr">
                      <a:solidFill>
                        <a:schemeClr val="bg1">
                          <a:lumMod val="50000"/>
                        </a:schemeClr>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fontAlgn="b"/>
                      <a:endParaRPr lang="it-IT" sz="1400" b="1" i="0" u="none" strike="noStrike" dirty="0">
                        <a:solidFill>
                          <a:schemeClr val="tx1"/>
                        </a:solidFill>
                        <a:effectLst/>
                        <a:latin typeface="Garamond" panose="02020404030301010803" pitchFamily="18" charset="0"/>
                      </a:endParaRPr>
                    </a:p>
                  </a:txBody>
                  <a:tcPr marL="9526" marR="9526" marT="9526" marB="0" anchor="ctr" anchorCtr="1">
                    <a:lnL w="12700" cmpd="sng">
                      <a:noFill/>
                    </a:lnL>
                    <a:lnR w="6350" cap="flat" cmpd="sng" algn="ctr">
                      <a:solidFill>
                        <a:schemeClr val="bg1">
                          <a:lumMod val="50000"/>
                        </a:schemeClr>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226589">
                <a:tc vMerge="1">
                  <a:txBody>
                    <a:bodyPr/>
                    <a:lstStyle/>
                    <a:p>
                      <a:pPr algn="l" fontAlgn="b"/>
                      <a:endParaRPr lang="it-IT" sz="1600" b="0" i="0" u="none" strike="noStrike" dirty="0">
                        <a:solidFill>
                          <a:srgbClr val="000000"/>
                        </a:solidFill>
                        <a:effectLst/>
                        <a:latin typeface="Calibri" panose="020F0502020204030204" pitchFamily="34"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it-IT" sz="1400" b="1" u="none" strike="noStrike" dirty="0">
                          <a:solidFill>
                            <a:schemeClr val="tx1"/>
                          </a:solidFill>
                          <a:effectLst/>
                          <a:latin typeface="Garamond" panose="02020404030301010803" pitchFamily="18" charset="0"/>
                        </a:rPr>
                        <a:t>1-49</a:t>
                      </a:r>
                      <a:endParaRPr lang="it-IT" sz="1400" b="1" i="0" u="none" strike="noStrike" dirty="0">
                        <a:solidFill>
                          <a:schemeClr val="tx1"/>
                        </a:solidFill>
                        <a:effectLst/>
                        <a:latin typeface="Garamond" panose="02020404030301010803" pitchFamily="18" charset="0"/>
                      </a:endParaRPr>
                    </a:p>
                  </a:txBody>
                  <a:tcPr marL="9526" marR="9526" marT="9526" marB="0" anchor="ctr" anchorCtr="1">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it-IT" sz="1400" b="1" u="none" strike="noStrike" dirty="0">
                          <a:solidFill>
                            <a:schemeClr val="tx1"/>
                          </a:solidFill>
                          <a:effectLst/>
                          <a:latin typeface="Garamond" panose="02020404030301010803" pitchFamily="18" charset="0"/>
                        </a:rPr>
                        <a:t>50+</a:t>
                      </a:r>
                      <a:endParaRPr lang="it-IT" sz="1400" b="1"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it-IT" sz="1400" b="1" u="none" strike="noStrike" dirty="0">
                          <a:solidFill>
                            <a:schemeClr val="tx1"/>
                          </a:solidFill>
                          <a:effectLst/>
                          <a:latin typeface="Garamond" panose="02020404030301010803" pitchFamily="18" charset="0"/>
                        </a:rPr>
                        <a:t>Industria</a:t>
                      </a:r>
                      <a:endParaRPr lang="it-IT" sz="1400" b="1"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it-IT" sz="1400" b="1" u="none" strike="noStrike" dirty="0">
                          <a:solidFill>
                            <a:schemeClr val="tx1"/>
                          </a:solidFill>
                          <a:effectLst/>
                          <a:latin typeface="Garamond" panose="02020404030301010803" pitchFamily="18" charset="0"/>
                        </a:rPr>
                        <a:t>Servizi</a:t>
                      </a:r>
                      <a:endParaRPr lang="it-IT" sz="1400" b="1"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it-IT" sz="1400" b="1" i="0" u="none" strike="noStrike" dirty="0">
                          <a:solidFill>
                            <a:schemeClr val="tx1"/>
                          </a:solidFill>
                          <a:effectLst/>
                          <a:latin typeface="Garamond" panose="02020404030301010803" pitchFamily="18" charset="0"/>
                        </a:rPr>
                        <a:t>2016</a:t>
                      </a:r>
                    </a:p>
                  </a:txBody>
                  <a:tcPr marL="9526" marR="9526" marT="9526" marB="0" anchor="ctr" anchorCtr="1">
                    <a:lnL w="12700" cmpd="sng">
                      <a:noFill/>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it-IT" sz="1400" b="1" dirty="0">
                          <a:solidFill>
                            <a:schemeClr val="tx1"/>
                          </a:solidFill>
                          <a:latin typeface="Garamond" panose="02020404030301010803" pitchFamily="18" charset="0"/>
                        </a:rPr>
                        <a:t>2017</a:t>
                      </a:r>
                    </a:p>
                  </a:txBody>
                  <a:tcPr marL="9526" marR="9526" marT="9526" marB="0" anchor="ctr" anchorCtr="1">
                    <a:lnL w="12700" cmpd="sng">
                      <a:noFill/>
                    </a:lnL>
                    <a:lnR w="635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244537">
                <a:tc>
                  <a:txBody>
                    <a:bodyPr/>
                    <a:lstStyle/>
                    <a:p>
                      <a:pPr algn="l" fontAlgn="b"/>
                      <a:r>
                        <a:rPr lang="it-IT" sz="1400" b="0" u="none" strike="noStrike" dirty="0">
                          <a:solidFill>
                            <a:schemeClr val="tx1"/>
                          </a:solidFill>
                          <a:effectLst/>
                          <a:latin typeface="Garamond" panose="02020404030301010803" pitchFamily="18" charset="0"/>
                        </a:rPr>
                        <a:t>Alessandria</a:t>
                      </a:r>
                      <a:endParaRPr lang="it-IT" sz="1400" b="0" i="0" u="none" strike="noStrike" dirty="0">
                        <a:solidFill>
                          <a:schemeClr val="tx1"/>
                        </a:solidFill>
                        <a:effectLst/>
                        <a:latin typeface="Garamond" panose="02020404030301010803" pitchFamily="18" charset="0"/>
                      </a:endParaRPr>
                    </a:p>
                  </a:txBody>
                  <a:tcPr marL="9526" marR="9526" marT="9526"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23,2</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a:solidFill>
                            <a:schemeClr val="tx1"/>
                          </a:solidFill>
                          <a:effectLst/>
                          <a:latin typeface="Garamond" panose="02020404030301010803" pitchFamily="18" charset="0"/>
                        </a:rPr>
                        <a:t>65,6</a:t>
                      </a:r>
                      <a:endParaRPr lang="it-IT" sz="1400" b="0" i="0" u="none" strike="noStrike">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29,0</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25,1</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26,5</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i="0" u="none" strike="noStrike" dirty="0">
                          <a:solidFill>
                            <a:schemeClr val="tx1"/>
                          </a:solidFill>
                          <a:effectLst/>
                          <a:latin typeface="Garamond" panose="02020404030301010803" pitchFamily="18" charset="0"/>
                        </a:rPr>
                        <a:t>28,8</a:t>
                      </a:r>
                    </a:p>
                  </a:txBody>
                  <a:tcPr marL="9526" marR="9526" marT="9526" marB="0" anchor="ctr" anchorCtr="1">
                    <a:lnL w="12700" cmpd="sng">
                      <a:noFill/>
                    </a:lnL>
                    <a:lnR w="635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244537">
                <a:tc>
                  <a:txBody>
                    <a:bodyPr/>
                    <a:lstStyle/>
                    <a:p>
                      <a:pPr algn="l" fontAlgn="b"/>
                      <a:r>
                        <a:rPr lang="it-IT" sz="1400" b="1" u="none" strike="noStrike" dirty="0">
                          <a:solidFill>
                            <a:schemeClr val="tx1"/>
                          </a:solidFill>
                          <a:effectLst/>
                          <a:latin typeface="Garamond" panose="02020404030301010803" pitchFamily="18" charset="0"/>
                        </a:rPr>
                        <a:t>Asti</a:t>
                      </a:r>
                      <a:endParaRPr lang="it-IT" sz="1400" b="1" i="0" u="none" strike="noStrike" dirty="0">
                        <a:solidFill>
                          <a:schemeClr val="tx1"/>
                        </a:solidFill>
                        <a:effectLst/>
                        <a:latin typeface="Garamond" panose="02020404030301010803" pitchFamily="18" charset="0"/>
                      </a:endParaRPr>
                    </a:p>
                  </a:txBody>
                  <a:tcPr marL="9526" marR="9526" marT="95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1" u="none" strike="noStrike" dirty="0">
                          <a:solidFill>
                            <a:schemeClr val="tx1"/>
                          </a:solidFill>
                          <a:effectLst/>
                          <a:latin typeface="Garamond" panose="02020404030301010803" pitchFamily="18" charset="0"/>
                        </a:rPr>
                        <a:t>26,1</a:t>
                      </a:r>
                      <a:endParaRPr lang="it-IT" sz="1400" b="1"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1" u="none" strike="noStrike" dirty="0">
                          <a:solidFill>
                            <a:schemeClr val="tx1"/>
                          </a:solidFill>
                          <a:effectLst/>
                          <a:latin typeface="Garamond" panose="02020404030301010803" pitchFamily="18" charset="0"/>
                        </a:rPr>
                        <a:t>66,1</a:t>
                      </a:r>
                      <a:endParaRPr lang="it-IT" sz="1400" b="1"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1" u="none" strike="noStrike" dirty="0">
                          <a:solidFill>
                            <a:schemeClr val="tx1"/>
                          </a:solidFill>
                          <a:effectLst/>
                          <a:latin typeface="Garamond" panose="02020404030301010803" pitchFamily="18" charset="0"/>
                        </a:rPr>
                        <a:t>35,9</a:t>
                      </a:r>
                      <a:endParaRPr lang="it-IT" sz="1400" b="1"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1" u="none" strike="noStrike" dirty="0">
                          <a:solidFill>
                            <a:schemeClr val="tx1"/>
                          </a:solidFill>
                          <a:effectLst/>
                          <a:latin typeface="Garamond" panose="02020404030301010803" pitchFamily="18" charset="0"/>
                        </a:rPr>
                        <a:t>25,0</a:t>
                      </a:r>
                      <a:endParaRPr lang="it-IT" sz="1400" b="1"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1" u="none" strike="noStrike" dirty="0">
                          <a:solidFill>
                            <a:schemeClr val="tx1"/>
                          </a:solidFill>
                          <a:effectLst/>
                          <a:latin typeface="Garamond" panose="02020404030301010803" pitchFamily="18" charset="0"/>
                        </a:rPr>
                        <a:t>29,2</a:t>
                      </a:r>
                      <a:endParaRPr lang="it-IT" sz="1400" b="1" i="0" u="none" strike="noStrike" dirty="0">
                        <a:solidFill>
                          <a:schemeClr val="tx1"/>
                        </a:solidFill>
                        <a:effectLst/>
                        <a:latin typeface="Garamond" panose="02020404030301010803" pitchFamily="18" charset="0"/>
                      </a:endParaRPr>
                    </a:p>
                  </a:txBody>
                  <a:tcPr marL="9526" marR="9526" marT="9526" marB="0" anchor="ctr" anchorCtr="1">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1" i="0" u="none" strike="noStrike" dirty="0">
                          <a:solidFill>
                            <a:schemeClr val="tx1"/>
                          </a:solidFill>
                          <a:effectLst/>
                          <a:latin typeface="Garamond" panose="02020404030301010803" pitchFamily="18" charset="0"/>
                        </a:rPr>
                        <a:t>26,6</a:t>
                      </a:r>
                    </a:p>
                  </a:txBody>
                  <a:tcPr marL="9526" marR="9526" marT="9526" marB="0" anchor="ctr" anchorCtr="1">
                    <a:lnL w="12700" cmpd="sng">
                      <a:noFill/>
                    </a:lnL>
                    <a:lnR w="6350" cap="flat" cmpd="sng" algn="ctr">
                      <a:solidFill>
                        <a:schemeClr val="bg1">
                          <a:lumMod val="50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244537">
                <a:tc>
                  <a:txBody>
                    <a:bodyPr/>
                    <a:lstStyle/>
                    <a:p>
                      <a:pPr algn="l" fontAlgn="b"/>
                      <a:r>
                        <a:rPr lang="it-IT" sz="1400" b="0" u="none" strike="noStrike" dirty="0">
                          <a:solidFill>
                            <a:schemeClr val="tx1"/>
                          </a:solidFill>
                          <a:effectLst/>
                          <a:latin typeface="Garamond" panose="02020404030301010803" pitchFamily="18" charset="0"/>
                        </a:rPr>
                        <a:t>Biella</a:t>
                      </a:r>
                      <a:endParaRPr lang="it-IT" sz="1400" b="0" i="0" u="none" strike="noStrike" dirty="0">
                        <a:solidFill>
                          <a:schemeClr val="tx1"/>
                        </a:solidFill>
                        <a:effectLst/>
                        <a:latin typeface="Garamond" panose="02020404030301010803" pitchFamily="18" charset="0"/>
                      </a:endParaRPr>
                    </a:p>
                  </a:txBody>
                  <a:tcPr marL="9526" marR="9526" marT="95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26,6</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66,7</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31,2</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30,3</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30,7</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i="0" u="none" strike="noStrike" dirty="0">
                          <a:solidFill>
                            <a:schemeClr val="tx1"/>
                          </a:solidFill>
                          <a:effectLst/>
                          <a:latin typeface="Garamond" panose="02020404030301010803" pitchFamily="18" charset="0"/>
                        </a:rPr>
                        <a:t>30,9</a:t>
                      </a:r>
                    </a:p>
                  </a:txBody>
                  <a:tcPr marL="9526" marR="9526" marT="9526" marB="0" anchor="ctr" anchorCtr="1">
                    <a:lnL w="12700" cmpd="sng">
                      <a:noFill/>
                    </a:lnL>
                    <a:lnR w="6350" cap="flat" cmpd="sng" algn="ctr">
                      <a:solidFill>
                        <a:schemeClr val="bg1">
                          <a:lumMod val="50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244537">
                <a:tc>
                  <a:txBody>
                    <a:bodyPr/>
                    <a:lstStyle/>
                    <a:p>
                      <a:pPr algn="l" fontAlgn="b"/>
                      <a:r>
                        <a:rPr lang="it-IT" sz="1400" b="0" u="none" strike="noStrike" dirty="0">
                          <a:solidFill>
                            <a:schemeClr val="tx1"/>
                          </a:solidFill>
                          <a:effectLst/>
                          <a:latin typeface="Garamond" panose="02020404030301010803" pitchFamily="18" charset="0"/>
                        </a:rPr>
                        <a:t>Cuneo</a:t>
                      </a:r>
                      <a:endParaRPr lang="it-IT" sz="1400" b="0" i="0" u="none" strike="noStrike" dirty="0">
                        <a:solidFill>
                          <a:schemeClr val="tx1"/>
                        </a:solidFill>
                        <a:effectLst/>
                        <a:latin typeface="Garamond" panose="02020404030301010803" pitchFamily="18" charset="0"/>
                      </a:endParaRPr>
                    </a:p>
                  </a:txBody>
                  <a:tcPr marL="9526" marR="9526" marT="95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28,3</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70,6</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37,9</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26,4</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30,7</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i="0" u="none" strike="noStrike" dirty="0">
                          <a:solidFill>
                            <a:schemeClr val="tx1"/>
                          </a:solidFill>
                          <a:effectLst/>
                          <a:latin typeface="Garamond" panose="02020404030301010803" pitchFamily="18" charset="0"/>
                        </a:rPr>
                        <a:t>29,4</a:t>
                      </a:r>
                    </a:p>
                  </a:txBody>
                  <a:tcPr marL="9526" marR="9526" marT="9526" marB="0" anchor="ctr" anchorCtr="1">
                    <a:lnL w="12700" cmpd="sng">
                      <a:noFill/>
                    </a:lnL>
                    <a:lnR w="6350" cap="flat" cmpd="sng" algn="ctr">
                      <a:solidFill>
                        <a:schemeClr val="bg1">
                          <a:lumMod val="50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244537">
                <a:tc>
                  <a:txBody>
                    <a:bodyPr/>
                    <a:lstStyle/>
                    <a:p>
                      <a:pPr algn="l" fontAlgn="b"/>
                      <a:r>
                        <a:rPr lang="it-IT" sz="1400" b="0" u="none" strike="noStrike" dirty="0">
                          <a:solidFill>
                            <a:schemeClr val="tx1"/>
                          </a:solidFill>
                          <a:effectLst/>
                          <a:latin typeface="Garamond" panose="02020404030301010803" pitchFamily="18" charset="0"/>
                        </a:rPr>
                        <a:t>Novara</a:t>
                      </a:r>
                      <a:endParaRPr lang="it-IT" sz="1400" b="0" i="0" u="none" strike="noStrike" dirty="0">
                        <a:solidFill>
                          <a:schemeClr val="tx1"/>
                        </a:solidFill>
                        <a:effectLst/>
                        <a:latin typeface="Garamond" panose="02020404030301010803" pitchFamily="18" charset="0"/>
                      </a:endParaRPr>
                    </a:p>
                  </a:txBody>
                  <a:tcPr marL="9526" marR="9526" marT="95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25,3</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69,2</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a:solidFill>
                            <a:schemeClr val="tx1"/>
                          </a:solidFill>
                          <a:effectLst/>
                          <a:latin typeface="Garamond" panose="02020404030301010803" pitchFamily="18" charset="0"/>
                        </a:rPr>
                        <a:t>33,8</a:t>
                      </a:r>
                      <a:endParaRPr lang="it-IT" sz="1400" b="0" i="0" u="none" strike="noStrike">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26,2</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29,1</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i="0" u="none" strike="noStrike" dirty="0">
                          <a:solidFill>
                            <a:schemeClr val="tx1"/>
                          </a:solidFill>
                          <a:effectLst/>
                          <a:latin typeface="Garamond" panose="02020404030301010803" pitchFamily="18" charset="0"/>
                        </a:rPr>
                        <a:t>30,2</a:t>
                      </a:r>
                    </a:p>
                  </a:txBody>
                  <a:tcPr marL="9526" marR="9526" marT="9526" marB="0" anchor="ctr" anchorCtr="1">
                    <a:lnL w="12700" cmpd="sng">
                      <a:noFill/>
                    </a:lnL>
                    <a:lnR w="6350" cap="flat" cmpd="sng" algn="ctr">
                      <a:solidFill>
                        <a:schemeClr val="bg1">
                          <a:lumMod val="50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244537">
                <a:tc>
                  <a:txBody>
                    <a:bodyPr/>
                    <a:lstStyle/>
                    <a:p>
                      <a:pPr algn="l" fontAlgn="b"/>
                      <a:r>
                        <a:rPr lang="it-IT" sz="1400" b="0" u="none" strike="noStrike" dirty="0">
                          <a:solidFill>
                            <a:schemeClr val="tx1"/>
                          </a:solidFill>
                          <a:effectLst/>
                          <a:latin typeface="Garamond" panose="02020404030301010803" pitchFamily="18" charset="0"/>
                        </a:rPr>
                        <a:t>Torino</a:t>
                      </a:r>
                      <a:endParaRPr lang="it-IT" sz="1400" b="0" i="0" u="none" strike="noStrike" dirty="0">
                        <a:solidFill>
                          <a:schemeClr val="tx1"/>
                        </a:solidFill>
                        <a:effectLst/>
                        <a:latin typeface="Garamond" panose="02020404030301010803" pitchFamily="18" charset="0"/>
                      </a:endParaRPr>
                    </a:p>
                  </a:txBody>
                  <a:tcPr marL="9526" marR="9526" marT="95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27,6</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72,7</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34,3</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28,1</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30,1</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i="0" u="none" strike="noStrike" dirty="0">
                          <a:solidFill>
                            <a:schemeClr val="tx1"/>
                          </a:solidFill>
                          <a:effectLst/>
                          <a:latin typeface="Garamond" panose="02020404030301010803" pitchFamily="18" charset="0"/>
                        </a:rPr>
                        <a:t>31,7</a:t>
                      </a:r>
                    </a:p>
                  </a:txBody>
                  <a:tcPr marL="9526" marR="9526" marT="9526" marB="0" anchor="ctr" anchorCtr="1">
                    <a:lnL w="12700" cmpd="sng">
                      <a:noFill/>
                    </a:lnL>
                    <a:lnR w="6350" cap="flat" cmpd="sng" algn="ctr">
                      <a:solidFill>
                        <a:schemeClr val="bg1">
                          <a:lumMod val="50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244537">
                <a:tc>
                  <a:txBody>
                    <a:bodyPr/>
                    <a:lstStyle/>
                    <a:p>
                      <a:pPr algn="l" fontAlgn="b"/>
                      <a:r>
                        <a:rPr lang="it-IT" sz="1400" b="0" i="0" u="none" strike="noStrike" dirty="0">
                          <a:solidFill>
                            <a:schemeClr val="tx1"/>
                          </a:solidFill>
                          <a:effectLst/>
                          <a:latin typeface="Garamond" panose="02020404030301010803" pitchFamily="18" charset="0"/>
                        </a:rPr>
                        <a:t>V-C-O</a:t>
                      </a:r>
                    </a:p>
                  </a:txBody>
                  <a:tcPr marL="9526" marR="9526" marT="95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23,4</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70,8</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35,5</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21,3</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26,1</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i="0" u="none" strike="noStrike" dirty="0">
                          <a:solidFill>
                            <a:schemeClr val="tx1"/>
                          </a:solidFill>
                          <a:effectLst/>
                          <a:latin typeface="Garamond" panose="02020404030301010803" pitchFamily="18" charset="0"/>
                        </a:rPr>
                        <a:t>27,3</a:t>
                      </a:r>
                    </a:p>
                  </a:txBody>
                  <a:tcPr marL="9526" marR="9526" marT="9526" marB="0" anchor="ctr" anchorCtr="1">
                    <a:lnL w="12700" cmpd="sng">
                      <a:noFill/>
                    </a:lnL>
                    <a:lnR w="6350" cap="flat" cmpd="sng" algn="ctr">
                      <a:solidFill>
                        <a:schemeClr val="bg1">
                          <a:lumMod val="50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r h="244537">
                <a:tc>
                  <a:txBody>
                    <a:bodyPr/>
                    <a:lstStyle/>
                    <a:p>
                      <a:pPr algn="l" fontAlgn="b"/>
                      <a:r>
                        <a:rPr lang="it-IT" sz="1400" b="0" u="none" strike="noStrike" dirty="0">
                          <a:solidFill>
                            <a:schemeClr val="tx1"/>
                          </a:solidFill>
                          <a:effectLst/>
                          <a:latin typeface="Garamond" panose="02020404030301010803" pitchFamily="18" charset="0"/>
                        </a:rPr>
                        <a:t>Vercelli</a:t>
                      </a:r>
                      <a:endParaRPr lang="it-IT" sz="1400" b="0" i="0" u="none" strike="noStrike" dirty="0">
                        <a:solidFill>
                          <a:schemeClr val="tx1"/>
                        </a:solidFill>
                        <a:effectLst/>
                        <a:latin typeface="Garamond" panose="02020404030301010803" pitchFamily="18" charset="0"/>
                      </a:endParaRPr>
                    </a:p>
                  </a:txBody>
                  <a:tcPr marL="9526" marR="9526" marT="9526"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25,0</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72,2</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33,5</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27,0</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29,3</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635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it-IT" sz="1400" b="0" i="0" u="none" strike="noStrike" dirty="0">
                          <a:solidFill>
                            <a:schemeClr val="tx1"/>
                          </a:solidFill>
                          <a:effectLst/>
                          <a:latin typeface="Garamond" panose="02020404030301010803" pitchFamily="18" charset="0"/>
                        </a:rPr>
                        <a:t>31,4</a:t>
                      </a:r>
                    </a:p>
                  </a:txBody>
                  <a:tcPr marL="9526" marR="9526" marT="9526" marB="0" anchor="ctr" anchorCtr="1">
                    <a:lnL w="12700" cmpd="sng">
                      <a:noFill/>
                    </a:lnL>
                    <a:lnR w="6350" cap="flat" cmpd="sng" algn="ctr">
                      <a:solidFill>
                        <a:schemeClr val="bg1">
                          <a:lumMod val="50000"/>
                        </a:schemeClr>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9"/>
                  </a:ext>
                </a:extLst>
              </a:tr>
              <a:tr h="244537">
                <a:tc>
                  <a:txBody>
                    <a:bodyPr/>
                    <a:lstStyle/>
                    <a:p>
                      <a:pPr algn="l" fontAlgn="b"/>
                      <a:r>
                        <a:rPr lang="it-IT" sz="1400" b="0" i="0" u="none" strike="noStrike" dirty="0">
                          <a:solidFill>
                            <a:schemeClr val="tx1"/>
                          </a:solidFill>
                          <a:effectLst/>
                          <a:latin typeface="Garamond" panose="02020404030301010803" pitchFamily="18" charset="0"/>
                        </a:rPr>
                        <a:t>Piemonte</a:t>
                      </a:r>
                    </a:p>
                  </a:txBody>
                  <a:tcPr marL="9526" marR="9526" marT="9526"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26,6</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70,3</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34,2</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27,0</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u="none" strike="noStrike" dirty="0">
                          <a:solidFill>
                            <a:schemeClr val="tx1"/>
                          </a:solidFill>
                          <a:effectLst/>
                          <a:latin typeface="Garamond" panose="02020404030301010803" pitchFamily="18" charset="0"/>
                        </a:rPr>
                        <a:t>29,5</a:t>
                      </a:r>
                      <a:endParaRPr lang="it-IT" sz="1400" b="0" i="0" u="none" strike="noStrike" dirty="0">
                        <a:solidFill>
                          <a:schemeClr val="tx1"/>
                        </a:solidFill>
                        <a:effectLst/>
                        <a:latin typeface="Garamond" panose="02020404030301010803" pitchFamily="18" charset="0"/>
                      </a:endParaRPr>
                    </a:p>
                  </a:txBody>
                  <a:tcPr marL="9526" marR="9526" marT="9526" marB="0" anchor="ctr" anchorCtr="1">
                    <a:lnL w="12700" cmpd="sng">
                      <a:noFill/>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it-IT" sz="1400" b="0" i="0" u="none" strike="noStrike" dirty="0">
                          <a:solidFill>
                            <a:schemeClr val="tx1"/>
                          </a:solidFill>
                          <a:effectLst/>
                          <a:latin typeface="Garamond" panose="02020404030301010803" pitchFamily="18" charset="0"/>
                        </a:rPr>
                        <a:t>30,5</a:t>
                      </a:r>
                    </a:p>
                  </a:txBody>
                  <a:tcPr marL="9526" marR="9526" marT="9526" marB="0" anchor="ctr" anchorCtr="1">
                    <a:lnL w="12700" cmpd="sng">
                      <a:noFill/>
                    </a:lnL>
                    <a:lnR w="635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0"/>
                  </a:ext>
                </a:extLst>
              </a:tr>
            </a:tbl>
          </a:graphicData>
        </a:graphic>
      </p:graphicFrame>
      <p:sp>
        <p:nvSpPr>
          <p:cNvPr id="8" name="Rettangolo 7">
            <a:extLst>
              <a:ext uri="{FF2B5EF4-FFF2-40B4-BE49-F238E27FC236}">
                <a16:creationId xmlns:a16="http://schemas.microsoft.com/office/drawing/2014/main" id="{5F73D4E8-DE62-4813-A616-81AB2E72766F}"/>
              </a:ext>
            </a:extLst>
          </p:cNvPr>
          <p:cNvSpPr/>
          <p:nvPr/>
        </p:nvSpPr>
        <p:spPr>
          <a:xfrm>
            <a:off x="552450" y="6169035"/>
            <a:ext cx="10801350"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Calibri" panose="020F0502020204030204" pitchFamily="34" charset="0"/>
                <a:cs typeface="Times New Roman" panose="02020603050405020304" pitchFamily="18" charset="0"/>
              </a:rPr>
              <a:t>Fonte: dati Excelsior</a:t>
            </a:r>
          </a:p>
        </p:txBody>
      </p:sp>
      <p:sp>
        <p:nvSpPr>
          <p:cNvPr id="5" name="CasellaDiTesto 4">
            <a:extLst>
              <a:ext uri="{FF2B5EF4-FFF2-40B4-BE49-F238E27FC236}">
                <a16:creationId xmlns:a16="http://schemas.microsoft.com/office/drawing/2014/main" id="{50C3D27B-EFD7-480A-8781-4EFE3E67D3C3}"/>
              </a:ext>
            </a:extLst>
          </p:cNvPr>
          <p:cNvSpPr txBox="1"/>
          <p:nvPr/>
        </p:nvSpPr>
        <p:spPr>
          <a:xfrm>
            <a:off x="1730329" y="2919013"/>
            <a:ext cx="9059592"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Percentuale di imprese che hanno fatto formazione. Anni 2016 e 2017. Piemonte e province.</a:t>
            </a:r>
          </a:p>
        </p:txBody>
      </p:sp>
    </p:spTree>
    <p:extLst>
      <p:ext uri="{BB962C8B-B14F-4D97-AF65-F5344CB8AC3E}">
        <p14:creationId xmlns:p14="http://schemas.microsoft.com/office/powerpoint/2010/main" val="19276041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6CD17B7-D7C7-4912-B493-DA2920A046B4}"/>
              </a:ext>
            </a:extLst>
          </p:cNvPr>
          <p:cNvSpPr>
            <a:spLocks noGrp="1"/>
          </p:cNvSpPr>
          <p:nvPr>
            <p:ph type="title"/>
          </p:nvPr>
        </p:nvSpPr>
        <p:spPr/>
        <p:txBody>
          <a:bodyPr/>
          <a:lstStyle/>
          <a:p>
            <a:r>
              <a:rPr lang="it-IT" dirty="0"/>
              <a:t>Il mancato decollo delle Start Up Innovative: solo 6 registrate ad Asti</a:t>
            </a:r>
          </a:p>
        </p:txBody>
      </p:sp>
      <p:sp>
        <p:nvSpPr>
          <p:cNvPr id="4" name="Segnaposto numero diapositiva 3">
            <a:extLst>
              <a:ext uri="{FF2B5EF4-FFF2-40B4-BE49-F238E27FC236}">
                <a16:creationId xmlns:a16="http://schemas.microsoft.com/office/drawing/2014/main" id="{47FE2F4C-D44A-4CDB-A493-708EA167B6B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125431-285D-4497-A9B8-AFE411CB7C64}" type="slidenum">
              <a:rPr kumimoji="0" lang="it-IT" sz="1400" b="0" i="0" u="none" strike="noStrike" kern="1200" cap="none" spc="0" normalizeH="0" baseline="0" noProof="0" smtClean="0">
                <a:ln>
                  <a:noFill/>
                </a:ln>
                <a:solidFill>
                  <a:prstClr val="black">
                    <a:tint val="75000"/>
                  </a:prstClr>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it-IT" sz="1400" b="0" i="0" u="none" strike="noStrike" kern="1200" cap="none" spc="0" normalizeH="0" baseline="0" noProof="0" dirty="0">
              <a:ln>
                <a:noFill/>
              </a:ln>
              <a:solidFill>
                <a:prstClr val="black">
                  <a:tint val="75000"/>
                </a:prstClr>
              </a:solidFill>
              <a:effectLst/>
              <a:uLnTx/>
              <a:uFillTx/>
              <a:latin typeface="Garamond" panose="02020404030301010803" pitchFamily="18" charset="0"/>
              <a:ea typeface="+mn-ea"/>
              <a:cs typeface="+mn-cs"/>
            </a:endParaRPr>
          </a:p>
        </p:txBody>
      </p:sp>
      <p:sp>
        <p:nvSpPr>
          <p:cNvPr id="9" name="Segnaposto contenuto 2">
            <a:extLst>
              <a:ext uri="{FF2B5EF4-FFF2-40B4-BE49-F238E27FC236}">
                <a16:creationId xmlns:a16="http://schemas.microsoft.com/office/drawing/2014/main" id="{1A0357B0-EECA-48B5-BDB6-CDA26BC20782}"/>
              </a:ext>
            </a:extLst>
          </p:cNvPr>
          <p:cNvSpPr txBox="1">
            <a:spLocks/>
          </p:cNvSpPr>
          <p:nvPr/>
        </p:nvSpPr>
        <p:spPr>
          <a:xfrm>
            <a:off x="334961" y="3958951"/>
            <a:ext cx="3271073" cy="2530749"/>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Clr>
                <a:srgbClr val="FF0000"/>
              </a:buClr>
              <a:buFont typeface="Wingdings" panose="05000000000000000000" pitchFamily="2" charset="2"/>
              <a:buChar char="Ø"/>
              <a:defRPr sz="1400" kern="1200">
                <a:solidFill>
                  <a:schemeClr val="tx2">
                    <a:lumMod val="50000"/>
                  </a:schemeClr>
                </a:solidFill>
                <a:latin typeface="Garamond" panose="02020404030301010803" pitchFamily="18" charset="0"/>
                <a:ea typeface="+mn-ea"/>
                <a:cs typeface="+mn-cs"/>
              </a:defRPr>
            </a:lvl1pPr>
            <a:lvl2pPr marL="685800" indent="-228600" algn="l" defTabSz="914400" rtl="0" eaLnBrk="1" latinLnBrk="0" hangingPunct="1">
              <a:lnSpc>
                <a:spcPct val="100000"/>
              </a:lnSpc>
              <a:spcBef>
                <a:spcPts val="500"/>
              </a:spcBef>
              <a:buClr>
                <a:srgbClr val="FF0000"/>
              </a:buClr>
              <a:buFont typeface="Arial" panose="020B0604020202020204" pitchFamily="34" charset="0"/>
              <a:buChar char="•"/>
              <a:defRPr sz="1300" kern="1200">
                <a:solidFill>
                  <a:schemeClr val="tx2">
                    <a:lumMod val="50000"/>
                  </a:schemeClr>
                </a:solidFill>
                <a:latin typeface="Garamond" panose="02020404030301010803" pitchFamily="18" charset="0"/>
                <a:ea typeface="+mn-ea"/>
                <a:cs typeface="+mn-cs"/>
              </a:defRPr>
            </a:lvl2pPr>
            <a:lvl3pPr marL="1143000" indent="-228600" algn="l" defTabSz="914400" rtl="0" eaLnBrk="1" latinLnBrk="0" hangingPunct="1">
              <a:lnSpc>
                <a:spcPct val="100000"/>
              </a:lnSpc>
              <a:spcBef>
                <a:spcPts val="500"/>
              </a:spcBef>
              <a:buClr>
                <a:srgbClr val="FF0000"/>
              </a:buClr>
              <a:buFont typeface="Courier New" panose="02070309020205020404" pitchFamily="49" charset="0"/>
              <a:buChar char="o"/>
              <a:defRPr sz="1300" kern="1200">
                <a:solidFill>
                  <a:schemeClr val="tx2">
                    <a:lumMod val="50000"/>
                  </a:schemeClr>
                </a:solidFill>
                <a:latin typeface="Garamond" panose="02020404030301010803" pitchFamily="18"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300" kern="1200">
                <a:solidFill>
                  <a:schemeClr val="tx1"/>
                </a:solidFill>
                <a:latin typeface="Garamond" panose="02020404030301010803" pitchFamily="18"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300" kern="1200">
                <a:solidFill>
                  <a:schemeClr val="tx1"/>
                </a:solidFill>
                <a:latin typeface="Garamond" panose="020204040303010108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1000"/>
              </a:spcBef>
              <a:spcAft>
                <a:spcPts val="0"/>
              </a:spcAft>
              <a:buClr>
                <a:srgbClr val="FF0000"/>
              </a:buClr>
              <a:buSzTx/>
              <a:buFont typeface="Wingdings" panose="05000000000000000000" pitchFamily="2" charset="2"/>
              <a:buNone/>
              <a:tabLst/>
              <a:defRPr/>
            </a:pPr>
            <a:endParaRPr kumimoji="0" lang="it-IT" sz="1400" b="0" i="0" u="none" strike="noStrike" kern="1200" cap="none" spc="0" normalizeH="0" baseline="0" noProof="0" dirty="0">
              <a:ln>
                <a:noFill/>
              </a:ln>
              <a:solidFill>
                <a:srgbClr val="44546A">
                  <a:lumMod val="50000"/>
                </a:srgbClr>
              </a:solidFill>
              <a:effectLst/>
              <a:uLnTx/>
              <a:uFillTx/>
              <a:latin typeface="Garamond" panose="02020404030301010803" pitchFamily="18" charset="0"/>
              <a:ea typeface="+mn-ea"/>
              <a:cs typeface="+mn-cs"/>
            </a:endParaRPr>
          </a:p>
        </p:txBody>
      </p:sp>
      <p:sp>
        <p:nvSpPr>
          <p:cNvPr id="13" name="Segnaposto contenuto 2">
            <a:extLst>
              <a:ext uri="{FF2B5EF4-FFF2-40B4-BE49-F238E27FC236}">
                <a16:creationId xmlns:a16="http://schemas.microsoft.com/office/drawing/2014/main" id="{644D1561-4431-4552-8678-1D1D511CB122}"/>
              </a:ext>
            </a:extLst>
          </p:cNvPr>
          <p:cNvSpPr>
            <a:spLocks noGrp="1"/>
          </p:cNvSpPr>
          <p:nvPr>
            <p:ph idx="1"/>
          </p:nvPr>
        </p:nvSpPr>
        <p:spPr>
          <a:xfrm>
            <a:off x="695325" y="417627"/>
            <a:ext cx="10801350" cy="2002016"/>
          </a:xfrm>
        </p:spPr>
        <p:txBody>
          <a:bodyPr>
            <a:noAutofit/>
          </a:bodyPr>
          <a:lstStyle/>
          <a:p>
            <a:pPr algn="just">
              <a:lnSpc>
                <a:spcPct val="120000"/>
              </a:lnSpc>
              <a:spcBef>
                <a:spcPts val="0"/>
              </a:spcBef>
              <a:spcAft>
                <a:spcPts val="600"/>
              </a:spcAft>
              <a:buClr>
                <a:schemeClr val="tx1"/>
              </a:buClr>
            </a:pPr>
            <a:r>
              <a:rPr lang="it-IT" b="1" dirty="0">
                <a:solidFill>
                  <a:schemeClr val="tx1"/>
                </a:solidFill>
              </a:rPr>
              <a:t>I</a:t>
            </a:r>
            <a:r>
              <a:rPr lang="it-IT" dirty="0">
                <a:solidFill>
                  <a:schemeClr val="tx1"/>
                </a:solidFill>
              </a:rPr>
              <a:t>n valori assoluti il Piemonte è la 6° regione d’Italia per numero di Start Up Innovative (502, al primo trimestre del 2018) ma, considerando la loro «densità» (il numero di SUI in rapporto alla popolazione residente di 23-55 anni), si posiziona soltanto al 13° posto. L’indice di densità piemontese è pari a 1,8, mentre il Lazio ha un indice di 20, l’Emilia-Romagna e la Basilicata di 19, la Lombardia di 15. Solo a Torino e Novara la loro diffusione è in linea con la media nazionale. Le SUI piemontesi si caratterizzano inoltre per una bassa redditività: i ricavi, la posizione finanziaria netta («debiti finanziari»  - [«attività finanziarie a breve» + «disp. Liquide»]) e il ROI (rapporto tra utile netto esercizio e capitale proprio) forniscono una panoramica sull’incerta fruttuosità dell’investimento nelle SUI e sulle potenziali difficoltà a stabilizzare/incrementare il proprio business. Il loro valore aggiunto netto mediano è poco meno della metà di quello dell’Emilia-Romagna e 1/3 di quello veneto.</a:t>
            </a:r>
          </a:p>
          <a:p>
            <a:pPr algn="just">
              <a:lnSpc>
                <a:spcPct val="120000"/>
              </a:lnSpc>
              <a:spcBef>
                <a:spcPts val="0"/>
              </a:spcBef>
              <a:spcAft>
                <a:spcPts val="600"/>
              </a:spcAft>
              <a:buClr>
                <a:schemeClr val="tx1"/>
              </a:buClr>
            </a:pPr>
            <a:r>
              <a:rPr lang="it-IT" dirty="0">
                <a:solidFill>
                  <a:schemeClr val="tx1"/>
                </a:solidFill>
              </a:rPr>
              <a:t>Asti, con 0,4 SUI ogni 1.000 imprese, era nel 2018 la provincia con la minor diffusione dopo Vercelli. Delle 502 start up innovative piemontesi, solo 6 sono localizzate nella nostra provincia: una operante nelle attività professionali, scientifiche e tecniche, una nella ricerca e sviluppo, una nella produzione di software e consulenza informatica, una nella fabbricazione di autoveicoli e due nella fabbricazione di macchinari.</a:t>
            </a:r>
          </a:p>
        </p:txBody>
      </p:sp>
      <p:graphicFrame>
        <p:nvGraphicFramePr>
          <p:cNvPr id="10" name="Grafico 9">
            <a:extLst>
              <a:ext uri="{FF2B5EF4-FFF2-40B4-BE49-F238E27FC236}">
                <a16:creationId xmlns:a16="http://schemas.microsoft.com/office/drawing/2014/main" id="{E362CD0C-D390-4FF6-9EA1-8691C8E3A249}"/>
              </a:ext>
            </a:extLst>
          </p:cNvPr>
          <p:cNvGraphicFramePr>
            <a:graphicFrameLocks/>
          </p:cNvGraphicFramePr>
          <p:nvPr/>
        </p:nvGraphicFramePr>
        <p:xfrm>
          <a:off x="2316464" y="3631251"/>
          <a:ext cx="7390244"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5" name="CasellaDiTesto 4">
            <a:extLst>
              <a:ext uri="{FF2B5EF4-FFF2-40B4-BE49-F238E27FC236}">
                <a16:creationId xmlns:a16="http://schemas.microsoft.com/office/drawing/2014/main" id="{0D4E4E97-C3BC-41CD-AB54-EC35917AC203}"/>
              </a:ext>
            </a:extLst>
          </p:cNvPr>
          <p:cNvSpPr txBox="1"/>
          <p:nvPr/>
        </p:nvSpPr>
        <p:spPr>
          <a:xfrm>
            <a:off x="2208620" y="3323474"/>
            <a:ext cx="7605932"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SUI ogni 1.000 imprese. Primo trimestre 2018. Piemonte e province.</a:t>
            </a:r>
          </a:p>
        </p:txBody>
      </p:sp>
      <p:sp>
        <p:nvSpPr>
          <p:cNvPr id="15" name="CasellaDiTesto 14">
            <a:extLst>
              <a:ext uri="{FF2B5EF4-FFF2-40B4-BE49-F238E27FC236}">
                <a16:creationId xmlns:a16="http://schemas.microsoft.com/office/drawing/2014/main" id="{13F63F32-8818-4B14-9706-9EE05DA370EA}"/>
              </a:ext>
            </a:extLst>
          </p:cNvPr>
          <p:cNvSpPr txBox="1"/>
          <p:nvPr/>
        </p:nvSpPr>
        <p:spPr>
          <a:xfrm>
            <a:off x="2316464" y="6361099"/>
            <a:ext cx="760593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Fonte: Elaborazione su dati CCIAA e </a:t>
            </a:r>
            <a:r>
              <a:rPr kumimoji="0" lang="it-IT" sz="1400" b="1" i="0" u="none" strike="noStrike" kern="1200" cap="none" spc="0" normalizeH="0" baseline="0" noProof="0" dirty="0" err="1">
                <a:ln>
                  <a:noFill/>
                </a:ln>
                <a:solidFill>
                  <a:prstClr val="black"/>
                </a:solidFill>
                <a:effectLst/>
                <a:uLnTx/>
                <a:uFillTx/>
                <a:latin typeface="Garamond" panose="02020404030301010803" pitchFamily="18" charset="0"/>
                <a:ea typeface="+mn-ea"/>
                <a:cs typeface="+mn-cs"/>
              </a:rPr>
              <a:t>Movimprese</a:t>
            </a:r>
            <a:endPar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Tree>
    <p:extLst>
      <p:ext uri="{BB962C8B-B14F-4D97-AF65-F5344CB8AC3E}">
        <p14:creationId xmlns:p14="http://schemas.microsoft.com/office/powerpoint/2010/main" val="3228516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DADD494-191B-4755-91B0-DBD09F4B44FD}"/>
              </a:ext>
            </a:extLst>
          </p:cNvPr>
          <p:cNvSpPr>
            <a:spLocks noGrp="1"/>
          </p:cNvSpPr>
          <p:nvPr>
            <p:ph type="title"/>
          </p:nvPr>
        </p:nvSpPr>
        <p:spPr/>
        <p:txBody>
          <a:bodyPr/>
          <a:lstStyle/>
          <a:p>
            <a:r>
              <a:rPr lang="it-IT" dirty="0">
                <a:solidFill>
                  <a:schemeClr val="tx1"/>
                </a:solidFill>
              </a:rPr>
              <a:t>La bassa remunerazione del fattore lavoro</a:t>
            </a:r>
          </a:p>
        </p:txBody>
      </p:sp>
      <p:sp>
        <p:nvSpPr>
          <p:cNvPr id="3" name="Segnaposto contenuto 2">
            <a:extLst>
              <a:ext uri="{FF2B5EF4-FFF2-40B4-BE49-F238E27FC236}">
                <a16:creationId xmlns:a16="http://schemas.microsoft.com/office/drawing/2014/main" id="{60750867-3B0A-46F7-ADF1-DB23857AB33E}"/>
              </a:ext>
            </a:extLst>
          </p:cNvPr>
          <p:cNvSpPr>
            <a:spLocks noGrp="1"/>
          </p:cNvSpPr>
          <p:nvPr>
            <p:ph idx="1"/>
          </p:nvPr>
        </p:nvSpPr>
        <p:spPr>
          <a:xfrm>
            <a:off x="695325" y="489129"/>
            <a:ext cx="10801350" cy="1415871"/>
          </a:xfrm>
        </p:spPr>
        <p:txBody>
          <a:bodyPr>
            <a:noAutofit/>
          </a:bodyPr>
          <a:lstStyle/>
          <a:p>
            <a:pPr algn="just">
              <a:spcBef>
                <a:spcPts val="600"/>
              </a:spcBef>
              <a:buClr>
                <a:schemeClr val="tx1"/>
              </a:buClr>
            </a:pPr>
            <a:r>
              <a:rPr lang="it-IT" sz="1600" dirty="0">
                <a:solidFill>
                  <a:schemeClr val="tx1"/>
                </a:solidFill>
              </a:rPr>
              <a:t>La remunerazione del fattore lavoro (dato relativo al 2015 e riferito a tutti i settori non agricoli) è più bassa nelle province di Cuneo, V-C-O e Asti, mentre presenta valori dell’indice più alti nelle province di Torino e Vercelli. </a:t>
            </a:r>
          </a:p>
          <a:p>
            <a:pPr algn="just">
              <a:spcBef>
                <a:spcPts val="600"/>
              </a:spcBef>
              <a:buClr>
                <a:schemeClr val="tx1"/>
              </a:buClr>
            </a:pPr>
            <a:r>
              <a:rPr lang="it-IT" sz="1600" dirty="0">
                <a:solidFill>
                  <a:schemeClr val="tx1"/>
                </a:solidFill>
              </a:rPr>
              <a:t>Asti è al terzultimo posto in questo indicatore che esprime l’incidenza delle retribuzioni sul valore aggiunto, pari, nel complesso di tutte le attività produttive, al 38,5%. Pertanto, le disparità salariali con le altre province potrebbero dipendere non soltanto dalla bassa produttività ma anche da una più bassa remunerazione del lavoro. Questo risultato è il frutto, in particolare, di un gap retributivo nei settori dei servizi, dove l’indice è inferiore al 35%, mentre nelle industrie risulta pari al 41,3%, più di Cuneo, di Novara e del V-C-O.</a:t>
            </a:r>
          </a:p>
        </p:txBody>
      </p:sp>
      <p:sp>
        <p:nvSpPr>
          <p:cNvPr id="4" name="Segnaposto numero diapositiva 3">
            <a:extLst>
              <a:ext uri="{FF2B5EF4-FFF2-40B4-BE49-F238E27FC236}">
                <a16:creationId xmlns:a16="http://schemas.microsoft.com/office/drawing/2014/main" id="{33A1D2D0-C533-436C-9368-4214E7A551E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125431-285D-4497-A9B8-AFE411CB7C64}" type="slidenum">
              <a:rPr kumimoji="0" lang="it-IT" sz="1400" b="0" i="0" u="none" strike="noStrike" kern="1200" cap="none" spc="0" normalizeH="0" baseline="0" noProof="0" smtClean="0">
                <a:ln>
                  <a:noFill/>
                </a:ln>
                <a:solidFill>
                  <a:prstClr val="black">
                    <a:tint val="75000"/>
                  </a:prstClr>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it-IT" sz="1400" b="0" i="0" u="none" strike="noStrike" kern="1200" cap="none" spc="0" normalizeH="0" baseline="0" noProof="0" dirty="0">
              <a:ln>
                <a:noFill/>
              </a:ln>
              <a:solidFill>
                <a:prstClr val="black">
                  <a:tint val="75000"/>
                </a:prstClr>
              </a:solidFill>
              <a:effectLst/>
              <a:uLnTx/>
              <a:uFillTx/>
              <a:latin typeface="Garamond" panose="02020404030301010803" pitchFamily="18" charset="0"/>
              <a:ea typeface="+mn-ea"/>
              <a:cs typeface="+mn-cs"/>
            </a:endParaRPr>
          </a:p>
        </p:txBody>
      </p:sp>
      <p:graphicFrame>
        <p:nvGraphicFramePr>
          <p:cNvPr id="8" name="Grafico 7">
            <a:extLst>
              <a:ext uri="{FF2B5EF4-FFF2-40B4-BE49-F238E27FC236}">
                <a16:creationId xmlns:a16="http://schemas.microsoft.com/office/drawing/2014/main" id="{30F00584-E134-4EC3-A829-2693E57CE8A9}"/>
              </a:ext>
            </a:extLst>
          </p:cNvPr>
          <p:cNvGraphicFramePr>
            <a:graphicFrameLocks/>
          </p:cNvGraphicFramePr>
          <p:nvPr/>
        </p:nvGraphicFramePr>
        <p:xfrm>
          <a:off x="334963" y="2966982"/>
          <a:ext cx="11522074" cy="3401889"/>
        </p:xfrm>
        <a:graphic>
          <a:graphicData uri="http://schemas.openxmlformats.org/drawingml/2006/chart">
            <c:chart xmlns:c="http://schemas.openxmlformats.org/drawingml/2006/chart" xmlns:r="http://schemas.openxmlformats.org/officeDocument/2006/relationships" r:id="rId2"/>
          </a:graphicData>
        </a:graphic>
      </p:graphicFrame>
      <p:sp>
        <p:nvSpPr>
          <p:cNvPr id="9" name="CasellaDiTesto 5">
            <a:extLst>
              <a:ext uri="{FF2B5EF4-FFF2-40B4-BE49-F238E27FC236}">
                <a16:creationId xmlns:a16="http://schemas.microsoft.com/office/drawing/2014/main" id="{6B76693F-2A2E-4FDF-BE90-C119FBA9ACFA}"/>
              </a:ext>
            </a:extLst>
          </p:cNvPr>
          <p:cNvSpPr txBox="1">
            <a:spLocks noChangeArrowheads="1"/>
          </p:cNvSpPr>
          <p:nvPr/>
        </p:nvSpPr>
        <p:spPr bwMode="auto">
          <a:xfrm>
            <a:off x="919316" y="2656047"/>
            <a:ext cx="103533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Indice di remunerazione del fattore lavoro nei servizi e nell’industria (incidenza delle retribuzioni sul valore aggiunto). Anno 2015. Piemonte e province piemontesi.</a:t>
            </a:r>
          </a:p>
        </p:txBody>
      </p:sp>
      <p:sp>
        <p:nvSpPr>
          <p:cNvPr id="10" name="Rettangolo 9">
            <a:extLst>
              <a:ext uri="{FF2B5EF4-FFF2-40B4-BE49-F238E27FC236}">
                <a16:creationId xmlns:a16="http://schemas.microsoft.com/office/drawing/2014/main" id="{16513D82-B191-43A6-B868-A982DEC7E592}"/>
              </a:ext>
            </a:extLst>
          </p:cNvPr>
          <p:cNvSpPr/>
          <p:nvPr/>
        </p:nvSpPr>
        <p:spPr>
          <a:xfrm>
            <a:off x="695325" y="6314711"/>
            <a:ext cx="10239829"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Calibri" panose="020F0502020204030204" pitchFamily="34" charset="0"/>
                <a:cs typeface="Times New Roman" panose="02020603050405020304" pitchFamily="18" charset="0"/>
              </a:rPr>
              <a:t>Fonte: elaborazione su dati ISTAT</a:t>
            </a:r>
          </a:p>
        </p:txBody>
      </p:sp>
    </p:spTree>
    <p:extLst>
      <p:ext uri="{BB962C8B-B14F-4D97-AF65-F5344CB8AC3E}">
        <p14:creationId xmlns:p14="http://schemas.microsoft.com/office/powerpoint/2010/main" val="37708054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D36DE6E-BC5C-4757-AEA4-8586A68AA6E1}"/>
              </a:ext>
            </a:extLst>
          </p:cNvPr>
          <p:cNvSpPr>
            <a:spLocks noGrp="1"/>
          </p:cNvSpPr>
          <p:nvPr>
            <p:ph type="title"/>
          </p:nvPr>
        </p:nvSpPr>
        <p:spPr/>
        <p:txBody>
          <a:bodyPr/>
          <a:lstStyle/>
          <a:p>
            <a:r>
              <a:rPr lang="it-IT" dirty="0">
                <a:solidFill>
                  <a:schemeClr val="tx1"/>
                </a:solidFill>
              </a:rPr>
              <a:t>Il mercato del lavoro: la debole ripresa dell’occupazione, le difficoltà della forza lavoro più giovane</a:t>
            </a:r>
          </a:p>
        </p:txBody>
      </p:sp>
      <p:sp>
        <p:nvSpPr>
          <p:cNvPr id="3" name="Segnaposto contenuto 2">
            <a:extLst>
              <a:ext uri="{FF2B5EF4-FFF2-40B4-BE49-F238E27FC236}">
                <a16:creationId xmlns:a16="http://schemas.microsoft.com/office/drawing/2014/main" id="{D39E294B-5B7D-49F5-AB4B-EC431874E544}"/>
              </a:ext>
            </a:extLst>
          </p:cNvPr>
          <p:cNvSpPr>
            <a:spLocks noGrp="1"/>
          </p:cNvSpPr>
          <p:nvPr>
            <p:ph idx="1"/>
          </p:nvPr>
        </p:nvSpPr>
        <p:spPr/>
        <p:txBody>
          <a:bodyPr>
            <a:noAutofit/>
          </a:bodyPr>
          <a:lstStyle/>
          <a:p>
            <a:pPr marL="0" indent="0" algn="just">
              <a:buNone/>
            </a:pPr>
            <a:r>
              <a:rPr lang="it-IT" sz="1350" dirty="0"/>
              <a:t>In una fase di ripresa dell’occupazione che ha interessato la maggior parte delle aree del Centro-Nord (compreso il Piemonte) grazie all’accresciuta partecipazione femminile e all’aumento delle posizioni di lavoro dipendente, il mercato del lavoro di Asti si contraddistingue per il perdurare di alcuni storici fattori di debolezza. Infatti, la nostra provincia si distingue con il V-C-O per una complessiva immobilità dell’offerta di lavoro, se valutata su base decennale. Rispetto al 2008, il suo tasso di attività (dato dal rapporto tra forze di lavoro e popolazione residente), considerando soltanto gli individui tra 15 e 64 anni, è rimasto quasi immobile (+0,4 punti percentuali) a fronte di una crescita regionale di 3,2 punti. Il suo tasso di occupazione, inoltre, è diminuito di 2,5 punti percentuali, collocandosi al 64% nell’ultimo anno di rilevazione, ovvero nella posizione più bassa tra le province piemontesi. Il calo è spiegato interamente dalla dinamica del tasso femminile, in grave ritardo rispetto alla media regionale (-4 punti percentuali) e persino in calo dal 2008, mentre in tutti i paesi europei (Italia compresa) fornisce il maggior contributo alla crescita dell’occupazione. La disoccupazione non si è ridotta in misura significativa nemmeno rispetto al 2013, quando gli effetti della Grande Recessione colpivano più duramente il Paese, ed è preoccupante la sostanziale immobilità del tasso di disoccupazione giovanile, pari al 23,1%. In tutte le altre aree del Piemonte questo indicatore, seppure si mantenga molto al di sopra degli standard europei, ha invece intrapreso un percorso di discesa. Considerando le aree in maggiore difficoltà, il tasso di disoccupazione giovanile è sceso in cinque anni di 5,6 punti percentuali ad Alessandria, di 7,4 punti a Biella e di 8,7 punti a Torino. Il miglioramento più sensibile è stato registrato a Vercelli, dove è sceso di quasi 20 punti.</a:t>
            </a:r>
          </a:p>
        </p:txBody>
      </p:sp>
      <p:sp>
        <p:nvSpPr>
          <p:cNvPr id="4" name="Segnaposto numero diapositiva 3">
            <a:extLst>
              <a:ext uri="{FF2B5EF4-FFF2-40B4-BE49-F238E27FC236}">
                <a16:creationId xmlns:a16="http://schemas.microsoft.com/office/drawing/2014/main" id="{79342ECA-B963-4F3C-B65D-3450109A88F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125431-285D-4497-A9B8-AFE411CB7C64}" type="slidenum">
              <a:rPr kumimoji="0" lang="it-IT" sz="1400" b="0" i="0" u="none" strike="noStrike" kern="1200" cap="none" spc="0" normalizeH="0" baseline="0" noProof="0" smtClean="0">
                <a:ln>
                  <a:noFill/>
                </a:ln>
                <a:solidFill>
                  <a:prstClr val="black">
                    <a:tint val="75000"/>
                  </a:prstClr>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it-IT" sz="1400" b="0" i="0" u="none" strike="noStrike" kern="1200" cap="none" spc="0" normalizeH="0" baseline="0" noProof="0" dirty="0">
              <a:ln>
                <a:noFill/>
              </a:ln>
              <a:solidFill>
                <a:prstClr val="black">
                  <a:tint val="75000"/>
                </a:prstClr>
              </a:solidFill>
              <a:effectLst/>
              <a:uLnTx/>
              <a:uFillTx/>
              <a:latin typeface="Garamond" panose="02020404030301010803" pitchFamily="18" charset="0"/>
              <a:ea typeface="+mn-ea"/>
              <a:cs typeface="+mn-cs"/>
            </a:endParaRPr>
          </a:p>
        </p:txBody>
      </p:sp>
      <p:graphicFrame>
        <p:nvGraphicFramePr>
          <p:cNvPr id="6" name="Tabella 5">
            <a:extLst>
              <a:ext uri="{FF2B5EF4-FFF2-40B4-BE49-F238E27FC236}">
                <a16:creationId xmlns:a16="http://schemas.microsoft.com/office/drawing/2014/main" id="{E19AAA8A-2750-4D97-A4A3-E05F2989391D}"/>
              </a:ext>
            </a:extLst>
          </p:cNvPr>
          <p:cNvGraphicFramePr>
            <a:graphicFrameLocks noGrp="1"/>
          </p:cNvGraphicFramePr>
          <p:nvPr/>
        </p:nvGraphicFramePr>
        <p:xfrm>
          <a:off x="733109" y="3228981"/>
          <a:ext cx="10477816" cy="3101340"/>
        </p:xfrm>
        <a:graphic>
          <a:graphicData uri="http://schemas.openxmlformats.org/drawingml/2006/table">
            <a:tbl>
              <a:tblPr>
                <a:tableStyleId>{5C22544A-7EE6-4342-B048-85BDC9FD1C3A}</a:tableStyleId>
              </a:tblPr>
              <a:tblGrid>
                <a:gridCol w="1845166">
                  <a:extLst>
                    <a:ext uri="{9D8B030D-6E8A-4147-A177-3AD203B41FA5}">
                      <a16:colId xmlns:a16="http://schemas.microsoft.com/office/drawing/2014/main" val="1632774753"/>
                    </a:ext>
                  </a:extLst>
                </a:gridCol>
                <a:gridCol w="575510">
                  <a:extLst>
                    <a:ext uri="{9D8B030D-6E8A-4147-A177-3AD203B41FA5}">
                      <a16:colId xmlns:a16="http://schemas.microsoft.com/office/drawing/2014/main" val="1503202942"/>
                    </a:ext>
                  </a:extLst>
                </a:gridCol>
                <a:gridCol w="575510">
                  <a:extLst>
                    <a:ext uri="{9D8B030D-6E8A-4147-A177-3AD203B41FA5}">
                      <a16:colId xmlns:a16="http://schemas.microsoft.com/office/drawing/2014/main" val="249870457"/>
                    </a:ext>
                  </a:extLst>
                </a:gridCol>
                <a:gridCol w="575510">
                  <a:extLst>
                    <a:ext uri="{9D8B030D-6E8A-4147-A177-3AD203B41FA5}">
                      <a16:colId xmlns:a16="http://schemas.microsoft.com/office/drawing/2014/main" val="150382795"/>
                    </a:ext>
                  </a:extLst>
                </a:gridCol>
                <a:gridCol w="575510">
                  <a:extLst>
                    <a:ext uri="{9D8B030D-6E8A-4147-A177-3AD203B41FA5}">
                      <a16:colId xmlns:a16="http://schemas.microsoft.com/office/drawing/2014/main" val="2536965333"/>
                    </a:ext>
                  </a:extLst>
                </a:gridCol>
                <a:gridCol w="575510">
                  <a:extLst>
                    <a:ext uri="{9D8B030D-6E8A-4147-A177-3AD203B41FA5}">
                      <a16:colId xmlns:a16="http://schemas.microsoft.com/office/drawing/2014/main" val="1418841761"/>
                    </a:ext>
                  </a:extLst>
                </a:gridCol>
                <a:gridCol w="575510">
                  <a:extLst>
                    <a:ext uri="{9D8B030D-6E8A-4147-A177-3AD203B41FA5}">
                      <a16:colId xmlns:a16="http://schemas.microsoft.com/office/drawing/2014/main" val="1628592544"/>
                    </a:ext>
                  </a:extLst>
                </a:gridCol>
                <a:gridCol w="575510">
                  <a:extLst>
                    <a:ext uri="{9D8B030D-6E8A-4147-A177-3AD203B41FA5}">
                      <a16:colId xmlns:a16="http://schemas.microsoft.com/office/drawing/2014/main" val="1979793627"/>
                    </a:ext>
                  </a:extLst>
                </a:gridCol>
                <a:gridCol w="575510">
                  <a:extLst>
                    <a:ext uri="{9D8B030D-6E8A-4147-A177-3AD203B41FA5}">
                      <a16:colId xmlns:a16="http://schemas.microsoft.com/office/drawing/2014/main" val="3551722952"/>
                    </a:ext>
                  </a:extLst>
                </a:gridCol>
                <a:gridCol w="575510">
                  <a:extLst>
                    <a:ext uri="{9D8B030D-6E8A-4147-A177-3AD203B41FA5}">
                      <a16:colId xmlns:a16="http://schemas.microsoft.com/office/drawing/2014/main" val="1910975552"/>
                    </a:ext>
                  </a:extLst>
                </a:gridCol>
                <a:gridCol w="575510">
                  <a:extLst>
                    <a:ext uri="{9D8B030D-6E8A-4147-A177-3AD203B41FA5}">
                      <a16:colId xmlns:a16="http://schemas.microsoft.com/office/drawing/2014/main" val="3172249441"/>
                    </a:ext>
                  </a:extLst>
                </a:gridCol>
                <a:gridCol w="575510">
                  <a:extLst>
                    <a:ext uri="{9D8B030D-6E8A-4147-A177-3AD203B41FA5}">
                      <a16:colId xmlns:a16="http://schemas.microsoft.com/office/drawing/2014/main" val="202413035"/>
                    </a:ext>
                  </a:extLst>
                </a:gridCol>
                <a:gridCol w="575510">
                  <a:extLst>
                    <a:ext uri="{9D8B030D-6E8A-4147-A177-3AD203B41FA5}">
                      <a16:colId xmlns:a16="http://schemas.microsoft.com/office/drawing/2014/main" val="1301601531"/>
                    </a:ext>
                  </a:extLst>
                </a:gridCol>
                <a:gridCol w="575510">
                  <a:extLst>
                    <a:ext uri="{9D8B030D-6E8A-4147-A177-3AD203B41FA5}">
                      <a16:colId xmlns:a16="http://schemas.microsoft.com/office/drawing/2014/main" val="2888568319"/>
                    </a:ext>
                  </a:extLst>
                </a:gridCol>
                <a:gridCol w="575510">
                  <a:extLst>
                    <a:ext uri="{9D8B030D-6E8A-4147-A177-3AD203B41FA5}">
                      <a16:colId xmlns:a16="http://schemas.microsoft.com/office/drawing/2014/main" val="2934836365"/>
                    </a:ext>
                  </a:extLst>
                </a:gridCol>
                <a:gridCol w="575510">
                  <a:extLst>
                    <a:ext uri="{9D8B030D-6E8A-4147-A177-3AD203B41FA5}">
                      <a16:colId xmlns:a16="http://schemas.microsoft.com/office/drawing/2014/main" val="1986154349"/>
                    </a:ext>
                  </a:extLst>
                </a:gridCol>
              </a:tblGrid>
              <a:tr h="190500">
                <a:tc>
                  <a:txBody>
                    <a:bodyPr/>
                    <a:lstStyle/>
                    <a:p>
                      <a:pPr algn="l" fontAlgn="b"/>
                      <a:endParaRPr lang="it-IT" sz="1400" b="0" i="0" u="none" strike="noStrike" dirty="0">
                        <a:solidFill>
                          <a:srgbClr val="000000"/>
                        </a:solidFill>
                        <a:effectLst/>
                        <a:latin typeface="Garamond" panose="02020404030301010803" pitchFamily="18" charset="0"/>
                      </a:endParaRPr>
                    </a:p>
                  </a:txBody>
                  <a:tcPr marL="9525" marR="9525" marT="9525" marB="0" anchor="b">
                    <a:noFill/>
                  </a:tcPr>
                </a:tc>
                <a:tc gridSpan="3">
                  <a:txBody>
                    <a:bodyPr/>
                    <a:lstStyle/>
                    <a:p>
                      <a:pPr algn="ctr" fontAlgn="b"/>
                      <a:r>
                        <a:rPr lang="it-IT" sz="1400" b="1" i="0" u="none" strike="noStrike" dirty="0">
                          <a:solidFill>
                            <a:schemeClr val="tx1"/>
                          </a:solidFill>
                          <a:effectLst/>
                          <a:latin typeface="Garamond" panose="02020404030301010803" pitchFamily="18" charset="0"/>
                        </a:rPr>
                        <a:t>Tasso di attività (15-64)</a:t>
                      </a:r>
                    </a:p>
                  </a:txBody>
                  <a:tcPr marL="9525" marR="9525" marT="9525" marB="0" anchor="ctr">
                    <a:lnB w="12700" cap="flat" cmpd="sng" algn="ctr">
                      <a:solidFill>
                        <a:schemeClr val="tx1"/>
                      </a:solidFill>
                      <a:prstDash val="solid"/>
                      <a:round/>
                      <a:headEnd type="none" w="med" len="med"/>
                      <a:tailEnd type="none" w="med" len="med"/>
                    </a:lnB>
                    <a:noFill/>
                  </a:tcPr>
                </a:tc>
                <a:tc hMerge="1">
                  <a:txBody>
                    <a:bodyPr/>
                    <a:lstStyle/>
                    <a:p>
                      <a:pPr algn="ctr" fontAlgn="b"/>
                      <a:endParaRPr lang="it-IT" sz="1400" b="0" i="0" u="none" strike="noStrike" dirty="0">
                        <a:solidFill>
                          <a:srgbClr val="000000"/>
                        </a:solidFill>
                        <a:effectLst/>
                        <a:latin typeface="Garamond" panose="02020404030301010803" pitchFamily="18" charset="0"/>
                      </a:endParaRPr>
                    </a:p>
                  </a:txBody>
                  <a:tcPr marL="9525" marR="9525" marT="9525" marB="0" anchor="ctr"/>
                </a:tc>
                <a:tc hMerge="1">
                  <a:txBody>
                    <a:bodyPr/>
                    <a:lstStyle/>
                    <a:p>
                      <a:pPr algn="ctr" fontAlgn="b"/>
                      <a:endParaRPr lang="it-IT" sz="1400" b="0" i="0" u="none" strike="noStrike" dirty="0">
                        <a:solidFill>
                          <a:srgbClr val="000000"/>
                        </a:solidFill>
                        <a:effectLst/>
                        <a:latin typeface="Garamond" panose="02020404030301010803" pitchFamily="18" charset="0"/>
                      </a:endParaRPr>
                    </a:p>
                  </a:txBody>
                  <a:tcPr marL="9525" marR="9525" marT="9525" marB="0" anchor="ctr"/>
                </a:tc>
                <a:tc gridSpan="3">
                  <a:txBody>
                    <a:bodyPr/>
                    <a:lstStyle/>
                    <a:p>
                      <a:pPr algn="ctr" fontAlgn="b"/>
                      <a:r>
                        <a:rPr lang="it-IT" sz="1400" b="1" i="0" u="none" strike="noStrike" dirty="0">
                          <a:solidFill>
                            <a:schemeClr val="tx1"/>
                          </a:solidFill>
                          <a:effectLst/>
                          <a:latin typeface="Garamond" panose="02020404030301010803" pitchFamily="18" charset="0"/>
                        </a:rPr>
                        <a:t>Tasso di occupazione (15-64)</a:t>
                      </a:r>
                    </a:p>
                  </a:txBody>
                  <a:tcPr marL="9525" marR="9525" marT="9525" marB="0" anchor="ctr">
                    <a:lnB w="12700" cap="flat" cmpd="sng" algn="ctr">
                      <a:solidFill>
                        <a:schemeClr val="tx1"/>
                      </a:solidFill>
                      <a:prstDash val="solid"/>
                      <a:round/>
                      <a:headEnd type="none" w="med" len="med"/>
                      <a:tailEnd type="none" w="med" len="med"/>
                    </a:lnB>
                    <a:noFill/>
                  </a:tcPr>
                </a:tc>
                <a:tc hMerge="1">
                  <a:txBody>
                    <a:bodyPr/>
                    <a:lstStyle/>
                    <a:p>
                      <a:pPr algn="ctr" fontAlgn="b"/>
                      <a:endParaRPr lang="it-IT" sz="1400" b="0" i="0" u="none" strike="noStrike" dirty="0">
                        <a:solidFill>
                          <a:srgbClr val="000000"/>
                        </a:solidFill>
                        <a:effectLst/>
                        <a:latin typeface="Garamond" panose="02020404030301010803" pitchFamily="18" charset="0"/>
                      </a:endParaRPr>
                    </a:p>
                  </a:txBody>
                  <a:tcPr marL="9525" marR="9525" marT="9525" marB="0" anchor="ctr"/>
                </a:tc>
                <a:tc hMerge="1">
                  <a:txBody>
                    <a:bodyPr/>
                    <a:lstStyle/>
                    <a:p>
                      <a:pPr algn="ctr" fontAlgn="b"/>
                      <a:endParaRPr lang="it-IT" sz="1400" b="0" i="0" u="none" strike="noStrike" dirty="0">
                        <a:solidFill>
                          <a:srgbClr val="000000"/>
                        </a:solidFill>
                        <a:effectLst/>
                        <a:latin typeface="Garamond" panose="02020404030301010803" pitchFamily="18" charset="0"/>
                      </a:endParaRPr>
                    </a:p>
                  </a:txBody>
                  <a:tcPr marL="9525" marR="9525" marT="9525" marB="0" anchor="ctr"/>
                </a:tc>
                <a:tc gridSpan="3">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Tasso di occupazione femminile (15-64)</a:t>
                      </a:r>
                    </a:p>
                  </a:txBody>
                  <a:tcPr marL="9525" marR="9525" marT="9525" marB="0" anchor="ctr">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noFill/>
                  </a:tcPr>
                </a:tc>
                <a:tc gridSpan="3">
                  <a:txBody>
                    <a:bodyPr/>
                    <a:lstStyle/>
                    <a:p>
                      <a:pPr algn="ctr" fontAlgn="b"/>
                      <a:r>
                        <a:rPr lang="it-IT" sz="1400" b="1" i="0" u="none" strike="noStrike" dirty="0">
                          <a:solidFill>
                            <a:schemeClr val="tx1"/>
                          </a:solidFill>
                          <a:effectLst/>
                          <a:latin typeface="Garamond" panose="02020404030301010803" pitchFamily="18" charset="0"/>
                        </a:rPr>
                        <a:t>Tasso di disoccupazione (15 e oltre)</a:t>
                      </a:r>
                    </a:p>
                  </a:txBody>
                  <a:tcPr marL="9525" marR="9525" marT="9525" marB="0" anchor="ctr">
                    <a:lnB w="12700" cap="flat" cmpd="sng" algn="ctr">
                      <a:solidFill>
                        <a:schemeClr val="tx1"/>
                      </a:solidFill>
                      <a:prstDash val="solid"/>
                      <a:round/>
                      <a:headEnd type="none" w="med" len="med"/>
                      <a:tailEnd type="none" w="med" len="med"/>
                    </a:lnB>
                    <a:noFill/>
                  </a:tcPr>
                </a:tc>
                <a:tc hMerge="1">
                  <a:txBody>
                    <a:bodyPr/>
                    <a:lstStyle/>
                    <a:p>
                      <a:pPr algn="ctr" fontAlgn="b"/>
                      <a:endParaRPr lang="it-IT" sz="1400" b="0" i="0" u="none" strike="noStrike" dirty="0">
                        <a:solidFill>
                          <a:srgbClr val="000000"/>
                        </a:solidFill>
                        <a:effectLst/>
                        <a:latin typeface="Garamond" panose="02020404030301010803" pitchFamily="18" charset="0"/>
                      </a:endParaRPr>
                    </a:p>
                  </a:txBody>
                  <a:tcPr marL="9525" marR="9525" marT="9525" marB="0" anchor="ctr"/>
                </a:tc>
                <a:tc hMerge="1">
                  <a:txBody>
                    <a:bodyPr/>
                    <a:lstStyle/>
                    <a:p>
                      <a:pPr algn="ctr" fontAlgn="b"/>
                      <a:endParaRPr lang="it-IT" sz="1400" b="0" i="0" u="none" strike="noStrike" dirty="0">
                        <a:solidFill>
                          <a:srgbClr val="000000"/>
                        </a:solidFill>
                        <a:effectLst/>
                        <a:latin typeface="Garamond" panose="02020404030301010803" pitchFamily="18" charset="0"/>
                      </a:endParaRPr>
                    </a:p>
                  </a:txBody>
                  <a:tcPr marL="9525" marR="9525" marT="9525" marB="0" anchor="ctr"/>
                </a:tc>
                <a:tc gridSpan="3">
                  <a:txBody>
                    <a:bodyPr/>
                    <a:lstStyle/>
                    <a:p>
                      <a:pPr algn="ctr" fontAlgn="b"/>
                      <a:r>
                        <a:rPr lang="it-IT" sz="1400" b="1" i="0" u="none" strike="noStrike" dirty="0">
                          <a:solidFill>
                            <a:schemeClr val="tx1"/>
                          </a:solidFill>
                          <a:effectLst/>
                          <a:latin typeface="Garamond" panose="02020404030301010803" pitchFamily="18" charset="0"/>
                        </a:rPr>
                        <a:t>Tasso di disoccupazione giovanile (15-29)</a:t>
                      </a:r>
                    </a:p>
                  </a:txBody>
                  <a:tcPr marL="9525" marR="9525" marT="9525" marB="0" anchor="ctr">
                    <a:lnB w="12700" cap="flat" cmpd="sng" algn="ctr">
                      <a:solidFill>
                        <a:schemeClr val="tx1"/>
                      </a:solidFill>
                      <a:prstDash val="solid"/>
                      <a:round/>
                      <a:headEnd type="none" w="med" len="med"/>
                      <a:tailEnd type="none" w="med" len="med"/>
                    </a:lnB>
                    <a:noFill/>
                  </a:tcPr>
                </a:tc>
                <a:tc hMerge="1">
                  <a:txBody>
                    <a:bodyPr/>
                    <a:lstStyle/>
                    <a:p>
                      <a:pPr algn="ctr" fontAlgn="b"/>
                      <a:endParaRPr lang="it-IT" sz="1400" b="0" i="0" u="none" strike="noStrike" dirty="0">
                        <a:solidFill>
                          <a:srgbClr val="000000"/>
                        </a:solidFill>
                        <a:effectLst/>
                        <a:latin typeface="Garamond" panose="02020404030301010803" pitchFamily="18" charset="0"/>
                      </a:endParaRPr>
                    </a:p>
                  </a:txBody>
                  <a:tcPr marL="9525" marR="9525" marT="9525" marB="0" anchor="ctr">
                    <a:lnB w="12700" cap="flat" cmpd="sng" algn="ctr">
                      <a:solidFill>
                        <a:schemeClr val="tx1"/>
                      </a:solidFill>
                      <a:prstDash val="solid"/>
                      <a:round/>
                      <a:headEnd type="none" w="med" len="med"/>
                      <a:tailEnd type="none" w="med" len="med"/>
                    </a:lnB>
                    <a:noFill/>
                  </a:tcPr>
                </a:tc>
                <a:tc hMerge="1">
                  <a:txBody>
                    <a:bodyPr/>
                    <a:lstStyle/>
                    <a:p>
                      <a:pPr algn="ctr" fontAlgn="b"/>
                      <a:endParaRPr lang="it-IT" sz="1400" b="0" i="0" u="none" strike="noStrike" dirty="0">
                        <a:solidFill>
                          <a:srgbClr val="000000"/>
                        </a:solidFill>
                        <a:effectLst/>
                        <a:latin typeface="Garamond" panose="02020404030301010803" pitchFamily="18" charset="0"/>
                      </a:endParaRPr>
                    </a:p>
                  </a:txBody>
                  <a:tcPr marL="9525" marR="9525" marT="9525" marB="0"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3304031"/>
                  </a:ext>
                </a:extLst>
              </a:tr>
              <a:tr h="190500">
                <a:tc>
                  <a:txBody>
                    <a:bodyPr/>
                    <a:lstStyle/>
                    <a:p>
                      <a:pPr algn="l" fontAlgn="b"/>
                      <a:endParaRPr lang="it-IT" sz="1400" b="0" i="0" u="none" strike="noStrike" dirty="0">
                        <a:solidFill>
                          <a:srgbClr val="000000"/>
                        </a:solidFill>
                        <a:effectLst/>
                        <a:latin typeface="Garamond" panose="02020404030301010803" pitchFamily="18" charset="0"/>
                      </a:endParaRP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it-IT" sz="1400" b="1" u="none" strike="noStrike" dirty="0">
                          <a:solidFill>
                            <a:schemeClr val="tx1"/>
                          </a:solidFill>
                          <a:effectLst/>
                          <a:latin typeface="Garamond" panose="02020404030301010803" pitchFamily="18" charset="0"/>
                        </a:rPr>
                        <a:t>2008</a:t>
                      </a:r>
                      <a:endParaRPr lang="it-IT" sz="1400" b="1" i="0" u="none" strike="noStrike" dirty="0">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b="1" u="none" strike="noStrike">
                          <a:solidFill>
                            <a:schemeClr val="tx1"/>
                          </a:solidFill>
                          <a:effectLst/>
                          <a:latin typeface="Garamond" panose="02020404030301010803" pitchFamily="18" charset="0"/>
                        </a:rPr>
                        <a:t>2013</a:t>
                      </a:r>
                      <a:endParaRPr lang="it-IT" sz="1400" b="1" i="0" u="none" strike="noStrike">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b="1" u="none" strike="noStrike" dirty="0">
                          <a:solidFill>
                            <a:schemeClr val="tx1"/>
                          </a:solidFill>
                          <a:effectLst/>
                          <a:latin typeface="Garamond" panose="02020404030301010803" pitchFamily="18" charset="0"/>
                        </a:rPr>
                        <a:t>2018</a:t>
                      </a:r>
                      <a:endParaRPr lang="it-IT" sz="1400" b="1" i="0" u="none" strike="noStrike" dirty="0">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b="1" u="none" strike="noStrike" dirty="0">
                          <a:solidFill>
                            <a:schemeClr val="tx1"/>
                          </a:solidFill>
                          <a:effectLst/>
                          <a:latin typeface="Garamond" panose="02020404030301010803" pitchFamily="18" charset="0"/>
                        </a:rPr>
                        <a:t>2008</a:t>
                      </a:r>
                      <a:endParaRPr lang="it-IT" sz="1400" b="1" i="0" u="none" strike="noStrike" dirty="0">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b="1" u="none" strike="noStrike" dirty="0">
                          <a:solidFill>
                            <a:schemeClr val="tx1"/>
                          </a:solidFill>
                          <a:effectLst/>
                          <a:latin typeface="Garamond" panose="02020404030301010803" pitchFamily="18" charset="0"/>
                        </a:rPr>
                        <a:t>2013</a:t>
                      </a:r>
                      <a:endParaRPr lang="it-IT" sz="1400" b="1" i="0" u="none" strike="noStrike" dirty="0">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b="1" u="none" strike="noStrike" dirty="0">
                          <a:solidFill>
                            <a:schemeClr val="tx1"/>
                          </a:solidFill>
                          <a:effectLst/>
                          <a:latin typeface="Garamond" panose="02020404030301010803" pitchFamily="18" charset="0"/>
                        </a:rPr>
                        <a:t>2018</a:t>
                      </a:r>
                      <a:endParaRPr lang="it-IT" sz="1400" b="1" i="0" u="none" strike="noStrike" dirty="0">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b="1" u="none" strike="noStrike" dirty="0">
                          <a:solidFill>
                            <a:schemeClr val="tx1"/>
                          </a:solidFill>
                          <a:effectLst/>
                          <a:latin typeface="Garamond" panose="02020404030301010803" pitchFamily="18" charset="0"/>
                        </a:rPr>
                        <a:t>2008</a:t>
                      </a:r>
                      <a:endParaRPr lang="it-IT" sz="1400" b="1" i="0" u="none" strike="noStrike" dirty="0">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b="1" u="none" strike="noStrike" dirty="0">
                          <a:solidFill>
                            <a:schemeClr val="tx1"/>
                          </a:solidFill>
                          <a:effectLst/>
                          <a:latin typeface="Garamond" panose="02020404030301010803" pitchFamily="18" charset="0"/>
                        </a:rPr>
                        <a:t>2013</a:t>
                      </a:r>
                      <a:endParaRPr lang="it-IT" sz="1400" b="1" i="0" u="none" strike="noStrike" dirty="0">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b="1" u="none" strike="noStrike" dirty="0">
                          <a:solidFill>
                            <a:schemeClr val="tx1"/>
                          </a:solidFill>
                          <a:effectLst/>
                          <a:latin typeface="Garamond" panose="02020404030301010803" pitchFamily="18" charset="0"/>
                        </a:rPr>
                        <a:t>2018</a:t>
                      </a:r>
                      <a:endParaRPr lang="it-IT" sz="1400" b="1" i="0" u="none" strike="noStrike" dirty="0">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b="1" u="none" strike="noStrike" dirty="0">
                          <a:solidFill>
                            <a:schemeClr val="tx1"/>
                          </a:solidFill>
                          <a:effectLst/>
                          <a:latin typeface="Garamond" panose="02020404030301010803" pitchFamily="18" charset="0"/>
                        </a:rPr>
                        <a:t>2008</a:t>
                      </a:r>
                      <a:endParaRPr lang="it-IT" sz="1400" b="1" i="0" u="none" strike="noStrike" dirty="0">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b="1" u="none" strike="noStrike" dirty="0">
                          <a:solidFill>
                            <a:schemeClr val="tx1"/>
                          </a:solidFill>
                          <a:effectLst/>
                          <a:latin typeface="Garamond" panose="02020404030301010803" pitchFamily="18" charset="0"/>
                        </a:rPr>
                        <a:t>2013</a:t>
                      </a:r>
                      <a:endParaRPr lang="it-IT" sz="1400" b="1" i="0" u="none" strike="noStrike" dirty="0">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b="1" u="none" strike="noStrike" dirty="0">
                          <a:solidFill>
                            <a:schemeClr val="tx1"/>
                          </a:solidFill>
                          <a:effectLst/>
                          <a:latin typeface="Garamond" panose="02020404030301010803" pitchFamily="18" charset="0"/>
                        </a:rPr>
                        <a:t>2018</a:t>
                      </a:r>
                      <a:endParaRPr lang="it-IT" sz="1400" b="1" i="0" u="none" strike="noStrike" dirty="0">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b="1" u="none" strike="noStrike" dirty="0">
                          <a:solidFill>
                            <a:schemeClr val="tx1"/>
                          </a:solidFill>
                          <a:effectLst/>
                          <a:latin typeface="Garamond" panose="02020404030301010803" pitchFamily="18" charset="0"/>
                        </a:rPr>
                        <a:t>2008</a:t>
                      </a:r>
                      <a:endParaRPr lang="it-IT" sz="1400" b="1" i="0" u="none" strike="noStrike" dirty="0">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b="1" u="none" strike="noStrike" dirty="0">
                          <a:solidFill>
                            <a:schemeClr val="tx1"/>
                          </a:solidFill>
                          <a:effectLst/>
                          <a:latin typeface="Garamond" panose="02020404030301010803" pitchFamily="18" charset="0"/>
                        </a:rPr>
                        <a:t>2013</a:t>
                      </a:r>
                      <a:endParaRPr lang="it-IT" sz="1400" b="1" i="0" u="none" strike="noStrike" dirty="0">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b="1" u="none" strike="noStrike" dirty="0">
                          <a:solidFill>
                            <a:schemeClr val="tx1"/>
                          </a:solidFill>
                          <a:effectLst/>
                          <a:latin typeface="Garamond" panose="02020404030301010803" pitchFamily="18" charset="0"/>
                        </a:rPr>
                        <a:t>2018</a:t>
                      </a:r>
                      <a:endParaRPr lang="it-IT" sz="1400" b="1" i="0" u="none" strike="noStrike" dirty="0">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95163843"/>
                  </a:ext>
                </a:extLst>
              </a:tr>
              <a:tr h="190500">
                <a:tc>
                  <a:txBody>
                    <a:bodyPr/>
                    <a:lstStyle/>
                    <a:p>
                      <a:pPr algn="l" fontAlgn="b"/>
                      <a:r>
                        <a:rPr lang="it-IT" sz="1400" u="none" strike="noStrike">
                          <a:effectLst/>
                          <a:latin typeface="Garamond" panose="02020404030301010803" pitchFamily="18" charset="0"/>
                        </a:rPr>
                        <a:t>Alessandria</a:t>
                      </a:r>
                      <a:endParaRPr lang="it-IT" sz="1400" b="0" i="0" u="none" strike="noStrike">
                        <a:solidFill>
                          <a:srgbClr val="000000"/>
                        </a:solidFill>
                        <a:effectLst/>
                        <a:latin typeface="Garamond" panose="02020404030301010803" pitchFamily="18" charset="0"/>
                      </a:endParaRPr>
                    </a:p>
                  </a:txBody>
                  <a:tcPr marL="9525" marR="9525" marT="9525" marB="0" anchor="b">
                    <a:lnT w="12700" cap="flat" cmpd="sng" algn="ctr">
                      <a:solidFill>
                        <a:schemeClr val="tx1"/>
                      </a:solidFill>
                      <a:prstDash val="solid"/>
                      <a:round/>
                      <a:headEnd type="none" w="med" len="med"/>
                      <a:tailEnd type="none" w="med" len="med"/>
                    </a:lnT>
                    <a:noFill/>
                  </a:tcPr>
                </a:tc>
                <a:tc>
                  <a:txBody>
                    <a:bodyPr/>
                    <a:lstStyle/>
                    <a:p>
                      <a:pPr algn="ctr" fontAlgn="b"/>
                      <a:r>
                        <a:rPr lang="it-IT" sz="1400" u="none" strike="noStrike" dirty="0">
                          <a:solidFill>
                            <a:schemeClr val="tx1"/>
                          </a:solidFill>
                          <a:effectLst/>
                          <a:latin typeface="Garamond" panose="02020404030301010803" pitchFamily="18" charset="0"/>
                        </a:rPr>
                        <a:t>65,1 </a:t>
                      </a:r>
                      <a:endParaRPr lang="it-IT" sz="1400" b="0" i="0" u="none" strike="noStrike" dirty="0">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it-IT" sz="1400" u="none" strike="noStrike">
                          <a:solidFill>
                            <a:schemeClr val="tx1"/>
                          </a:solidFill>
                          <a:effectLst/>
                          <a:latin typeface="Garamond" panose="02020404030301010803" pitchFamily="18" charset="0"/>
                        </a:rPr>
                        <a:t>69,6 </a:t>
                      </a:r>
                      <a:endParaRPr lang="it-IT" sz="1400" b="0" i="0" u="none" strike="noStrike">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it-IT" sz="1400" u="none" strike="noStrike">
                          <a:solidFill>
                            <a:schemeClr val="tx1"/>
                          </a:solidFill>
                          <a:effectLst/>
                          <a:latin typeface="Garamond" panose="02020404030301010803" pitchFamily="18" charset="0"/>
                        </a:rPr>
                        <a:t>71,9 </a:t>
                      </a:r>
                      <a:endParaRPr lang="it-IT" sz="1400" b="0" i="0" u="none" strike="noStrike">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it-IT" sz="1400" u="none" strike="noStrike" dirty="0">
                          <a:solidFill>
                            <a:schemeClr val="tx1"/>
                          </a:solidFill>
                          <a:effectLst/>
                          <a:latin typeface="Garamond" panose="02020404030301010803" pitchFamily="18" charset="0"/>
                        </a:rPr>
                        <a:t>61,9 </a:t>
                      </a:r>
                      <a:endParaRPr lang="it-IT" sz="1400" b="0" i="0" u="none" strike="noStrike" dirty="0">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it-IT" sz="1400" u="none" strike="noStrike">
                          <a:solidFill>
                            <a:schemeClr val="tx1"/>
                          </a:solidFill>
                          <a:effectLst/>
                          <a:latin typeface="Garamond" panose="02020404030301010803" pitchFamily="18" charset="0"/>
                        </a:rPr>
                        <a:t>61,2 </a:t>
                      </a:r>
                      <a:endParaRPr lang="it-IT" sz="1400" b="0" i="0" u="none" strike="noStrike">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it-IT" sz="1400" u="none" strike="noStrike">
                          <a:solidFill>
                            <a:schemeClr val="tx1"/>
                          </a:solidFill>
                          <a:effectLst/>
                          <a:latin typeface="Garamond" panose="02020404030301010803" pitchFamily="18" charset="0"/>
                        </a:rPr>
                        <a:t>64,6 </a:t>
                      </a:r>
                      <a:endParaRPr lang="it-IT" sz="1400" b="0" i="0" u="none" strike="noStrike">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it-IT" sz="1400" b="0" i="0" u="none" strike="noStrike">
                          <a:effectLst/>
                          <a:latin typeface="Garamond" panose="02020404030301010803" pitchFamily="18" charset="0"/>
                        </a:rPr>
                        <a:t>53,7 </a:t>
                      </a: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it-IT" sz="1400" b="0" i="0" u="none" strike="noStrike">
                          <a:effectLst/>
                          <a:latin typeface="Garamond" panose="02020404030301010803" pitchFamily="18" charset="0"/>
                        </a:rPr>
                        <a:t>53,2 </a:t>
                      </a: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it-IT" sz="1400" b="0" i="0" u="none" strike="noStrike">
                          <a:effectLst/>
                          <a:latin typeface="Garamond" panose="02020404030301010803" pitchFamily="18" charset="0"/>
                        </a:rPr>
                        <a:t>57,8 </a:t>
                      </a: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it-IT" sz="1400" u="none" strike="noStrike">
                          <a:solidFill>
                            <a:schemeClr val="tx1"/>
                          </a:solidFill>
                          <a:effectLst/>
                          <a:latin typeface="Garamond" panose="02020404030301010803" pitchFamily="18" charset="0"/>
                        </a:rPr>
                        <a:t>4,8 </a:t>
                      </a:r>
                      <a:endParaRPr lang="it-IT" sz="1400" b="0" i="0" u="none" strike="noStrike">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it-IT" sz="1400" u="none" strike="noStrike">
                          <a:solidFill>
                            <a:schemeClr val="tx1"/>
                          </a:solidFill>
                          <a:effectLst/>
                          <a:latin typeface="Garamond" panose="02020404030301010803" pitchFamily="18" charset="0"/>
                        </a:rPr>
                        <a:t>11,7 </a:t>
                      </a:r>
                      <a:endParaRPr lang="it-IT" sz="1400" b="0" i="0" u="none" strike="noStrike">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it-IT" sz="1400" u="none" strike="noStrike">
                          <a:solidFill>
                            <a:schemeClr val="tx1"/>
                          </a:solidFill>
                          <a:effectLst/>
                          <a:latin typeface="Garamond" panose="02020404030301010803" pitchFamily="18" charset="0"/>
                        </a:rPr>
                        <a:t>10,0 </a:t>
                      </a:r>
                      <a:endParaRPr lang="it-IT" sz="1400" b="0" i="0" u="none" strike="noStrike">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it-IT" sz="1400" b="0" i="0" u="none" strike="noStrike" dirty="0">
                          <a:solidFill>
                            <a:schemeClr val="tx1"/>
                          </a:solidFill>
                          <a:effectLst/>
                          <a:latin typeface="Garamond" panose="02020404030301010803" pitchFamily="18" charset="0"/>
                        </a:rPr>
                        <a:t>9,7</a:t>
                      </a:r>
                    </a:p>
                  </a:txBody>
                  <a:tcPr marL="9525" marR="9525" marT="9525" marB="0" anchor="b">
                    <a:lnT w="12700" cap="flat" cmpd="sng" algn="ctr">
                      <a:solidFill>
                        <a:schemeClr val="tx1"/>
                      </a:solidFill>
                      <a:prstDash val="solid"/>
                      <a:round/>
                      <a:headEnd type="none" w="med" len="med"/>
                      <a:tailEnd type="none" w="med" len="med"/>
                    </a:lnT>
                    <a:noFill/>
                  </a:tcPr>
                </a:tc>
                <a:tc>
                  <a:txBody>
                    <a:bodyPr/>
                    <a:lstStyle/>
                    <a:p>
                      <a:pPr algn="ctr" fontAlgn="b"/>
                      <a:r>
                        <a:rPr lang="it-IT" sz="1400" b="0" i="0" u="none" strike="noStrike">
                          <a:solidFill>
                            <a:schemeClr val="tx1"/>
                          </a:solidFill>
                          <a:effectLst/>
                          <a:latin typeface="Garamond" panose="02020404030301010803" pitchFamily="18" charset="0"/>
                        </a:rPr>
                        <a:t>27,1</a:t>
                      </a:r>
                    </a:p>
                  </a:txBody>
                  <a:tcPr marL="9525" marR="9525" marT="9525" marB="0" anchor="b">
                    <a:lnT w="12700" cap="flat" cmpd="sng" algn="ctr">
                      <a:solidFill>
                        <a:schemeClr val="tx1"/>
                      </a:solidFill>
                      <a:prstDash val="solid"/>
                      <a:round/>
                      <a:headEnd type="none" w="med" len="med"/>
                      <a:tailEnd type="none" w="med" len="med"/>
                    </a:lnT>
                    <a:noFill/>
                  </a:tcPr>
                </a:tc>
                <a:tc>
                  <a:txBody>
                    <a:bodyPr/>
                    <a:lstStyle/>
                    <a:p>
                      <a:pPr algn="ctr" fontAlgn="b"/>
                      <a:r>
                        <a:rPr lang="it-IT" sz="1400" b="0" i="0" u="none" strike="noStrike">
                          <a:solidFill>
                            <a:schemeClr val="tx1"/>
                          </a:solidFill>
                          <a:effectLst/>
                          <a:latin typeface="Garamond" panose="02020404030301010803" pitchFamily="18" charset="0"/>
                        </a:rPr>
                        <a:t>21,5</a:t>
                      </a:r>
                    </a:p>
                  </a:txBody>
                  <a:tcPr marL="9525" marR="9525" marT="9525" marB="0" anchor="b">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187299472"/>
                  </a:ext>
                </a:extLst>
              </a:tr>
              <a:tr h="190500">
                <a:tc>
                  <a:txBody>
                    <a:bodyPr/>
                    <a:lstStyle/>
                    <a:p>
                      <a:pPr algn="l" fontAlgn="b"/>
                      <a:r>
                        <a:rPr lang="it-IT" sz="1400" b="1" u="none" strike="noStrike" dirty="0">
                          <a:effectLst/>
                          <a:latin typeface="Garamond" panose="02020404030301010803" pitchFamily="18" charset="0"/>
                        </a:rPr>
                        <a:t>Asti</a:t>
                      </a:r>
                      <a:endParaRPr lang="it-IT" sz="1400" b="1" i="0" u="none" strike="noStrike" dirty="0">
                        <a:solidFill>
                          <a:srgbClr val="000000"/>
                        </a:solidFill>
                        <a:effectLst/>
                        <a:latin typeface="Garamond" panose="02020404030301010803" pitchFamily="18" charset="0"/>
                      </a:endParaRPr>
                    </a:p>
                  </a:txBody>
                  <a:tcPr marL="9525" marR="9525" marT="9525" marB="0" anchor="b">
                    <a:noFill/>
                  </a:tcPr>
                </a:tc>
                <a:tc>
                  <a:txBody>
                    <a:bodyPr/>
                    <a:lstStyle/>
                    <a:p>
                      <a:pPr algn="ctr" fontAlgn="b"/>
                      <a:r>
                        <a:rPr lang="it-IT" sz="1400" b="1" u="none" strike="noStrike" dirty="0">
                          <a:solidFill>
                            <a:schemeClr val="tx1"/>
                          </a:solidFill>
                          <a:effectLst/>
                          <a:latin typeface="Garamond" panose="02020404030301010803" pitchFamily="18" charset="0"/>
                        </a:rPr>
                        <a:t>69,5 </a:t>
                      </a:r>
                      <a:endParaRPr lang="it-IT" sz="1400" b="1" i="0" u="none" strike="noStrike" dirty="0">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b="1" u="none" strike="noStrike" dirty="0">
                          <a:solidFill>
                            <a:schemeClr val="tx1"/>
                          </a:solidFill>
                          <a:effectLst/>
                          <a:latin typeface="Garamond" panose="02020404030301010803" pitchFamily="18" charset="0"/>
                        </a:rPr>
                        <a:t>69,0 </a:t>
                      </a:r>
                      <a:endParaRPr lang="it-IT" sz="1400" b="1" i="0" u="none" strike="noStrike" dirty="0">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b="1" u="none" strike="noStrike" dirty="0">
                          <a:solidFill>
                            <a:schemeClr val="tx1"/>
                          </a:solidFill>
                          <a:effectLst/>
                          <a:latin typeface="Garamond" panose="02020404030301010803" pitchFamily="18" charset="0"/>
                        </a:rPr>
                        <a:t>69,9 </a:t>
                      </a:r>
                      <a:endParaRPr lang="it-IT" sz="1400" b="1" i="0" u="none" strike="noStrike" dirty="0">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b="1" u="none" strike="noStrike" dirty="0">
                          <a:solidFill>
                            <a:schemeClr val="tx1"/>
                          </a:solidFill>
                          <a:effectLst/>
                          <a:latin typeface="Garamond" panose="02020404030301010803" pitchFamily="18" charset="0"/>
                        </a:rPr>
                        <a:t>66,5 </a:t>
                      </a:r>
                      <a:endParaRPr lang="it-IT" sz="1400" b="1" i="0" u="none" strike="noStrike" dirty="0">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b="1" u="none" strike="noStrike">
                          <a:solidFill>
                            <a:schemeClr val="tx1"/>
                          </a:solidFill>
                          <a:effectLst/>
                          <a:latin typeface="Garamond" panose="02020404030301010803" pitchFamily="18" charset="0"/>
                        </a:rPr>
                        <a:t>62,3 </a:t>
                      </a:r>
                      <a:endParaRPr lang="it-IT" sz="1400" b="1"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b="1" u="none" strike="noStrike" dirty="0">
                          <a:solidFill>
                            <a:schemeClr val="tx1"/>
                          </a:solidFill>
                          <a:effectLst/>
                          <a:latin typeface="Garamond" panose="02020404030301010803" pitchFamily="18" charset="0"/>
                        </a:rPr>
                        <a:t>64,0 </a:t>
                      </a:r>
                      <a:endParaRPr lang="it-IT" sz="1400" b="1" i="0" u="none" strike="noStrike" dirty="0">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b="1" i="0" u="none" strike="noStrike" dirty="0">
                          <a:effectLst/>
                          <a:latin typeface="Garamond" panose="02020404030301010803" pitchFamily="18" charset="0"/>
                        </a:rPr>
                        <a:t>57,6 </a:t>
                      </a:r>
                    </a:p>
                  </a:txBody>
                  <a:tcPr marL="9525" marR="9525" marT="9525" marB="0" anchor="ctr">
                    <a:noFill/>
                  </a:tcPr>
                </a:tc>
                <a:tc>
                  <a:txBody>
                    <a:bodyPr/>
                    <a:lstStyle/>
                    <a:p>
                      <a:pPr algn="ctr" fontAlgn="b"/>
                      <a:r>
                        <a:rPr lang="it-IT" sz="1400" b="1" i="0" u="none" strike="noStrike" dirty="0">
                          <a:effectLst/>
                          <a:latin typeface="Garamond" panose="02020404030301010803" pitchFamily="18" charset="0"/>
                        </a:rPr>
                        <a:t>55,0 </a:t>
                      </a:r>
                    </a:p>
                  </a:txBody>
                  <a:tcPr marL="9525" marR="9525" marT="9525" marB="0" anchor="ctr">
                    <a:noFill/>
                  </a:tcPr>
                </a:tc>
                <a:tc>
                  <a:txBody>
                    <a:bodyPr/>
                    <a:lstStyle/>
                    <a:p>
                      <a:pPr algn="ctr" fontAlgn="b"/>
                      <a:r>
                        <a:rPr lang="it-IT" sz="1400" b="1" i="0" u="none" strike="noStrike" dirty="0">
                          <a:effectLst/>
                          <a:latin typeface="Garamond" panose="02020404030301010803" pitchFamily="18" charset="0"/>
                        </a:rPr>
                        <a:t>54,8 </a:t>
                      </a:r>
                    </a:p>
                  </a:txBody>
                  <a:tcPr marL="9525" marR="9525" marT="9525" marB="0" anchor="ctr">
                    <a:noFill/>
                  </a:tcPr>
                </a:tc>
                <a:tc>
                  <a:txBody>
                    <a:bodyPr/>
                    <a:lstStyle/>
                    <a:p>
                      <a:pPr algn="ctr" fontAlgn="b"/>
                      <a:r>
                        <a:rPr lang="it-IT" sz="1400" b="1" u="none" strike="noStrike" dirty="0">
                          <a:solidFill>
                            <a:schemeClr val="tx1"/>
                          </a:solidFill>
                          <a:effectLst/>
                          <a:latin typeface="Garamond" panose="02020404030301010803" pitchFamily="18" charset="0"/>
                        </a:rPr>
                        <a:t>4,2 </a:t>
                      </a:r>
                      <a:endParaRPr lang="it-IT" sz="1400" b="1" i="0" u="none" strike="noStrike" dirty="0">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b="1" u="none" strike="noStrike" dirty="0">
                          <a:solidFill>
                            <a:schemeClr val="tx1"/>
                          </a:solidFill>
                          <a:effectLst/>
                          <a:latin typeface="Garamond" panose="02020404030301010803" pitchFamily="18" charset="0"/>
                        </a:rPr>
                        <a:t>9,6 </a:t>
                      </a:r>
                      <a:endParaRPr lang="it-IT" sz="1400" b="1" i="0" u="none" strike="noStrike" dirty="0">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b="1" u="none" strike="noStrike" dirty="0">
                          <a:solidFill>
                            <a:schemeClr val="tx1"/>
                          </a:solidFill>
                          <a:effectLst/>
                          <a:latin typeface="Garamond" panose="02020404030301010803" pitchFamily="18" charset="0"/>
                        </a:rPr>
                        <a:t>8,4 </a:t>
                      </a:r>
                      <a:endParaRPr lang="it-IT" sz="1400" b="1" i="0" u="none" strike="noStrike" dirty="0">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b="1" i="0" u="none" strike="noStrike" dirty="0">
                          <a:solidFill>
                            <a:schemeClr val="tx1"/>
                          </a:solidFill>
                          <a:effectLst/>
                          <a:latin typeface="Garamond" panose="02020404030301010803" pitchFamily="18" charset="0"/>
                        </a:rPr>
                        <a:t>9,6</a:t>
                      </a:r>
                    </a:p>
                  </a:txBody>
                  <a:tcPr marL="9525" marR="9525" marT="9525" marB="0" anchor="b">
                    <a:noFill/>
                  </a:tcPr>
                </a:tc>
                <a:tc>
                  <a:txBody>
                    <a:bodyPr/>
                    <a:lstStyle/>
                    <a:p>
                      <a:pPr algn="ctr" fontAlgn="b"/>
                      <a:r>
                        <a:rPr lang="it-IT" sz="1400" b="1" i="0" u="none" strike="noStrike" dirty="0">
                          <a:solidFill>
                            <a:schemeClr val="tx1"/>
                          </a:solidFill>
                          <a:effectLst/>
                          <a:latin typeface="Garamond" panose="02020404030301010803" pitchFamily="18" charset="0"/>
                        </a:rPr>
                        <a:t>23,8</a:t>
                      </a:r>
                    </a:p>
                  </a:txBody>
                  <a:tcPr marL="9525" marR="9525" marT="9525" marB="0" anchor="b">
                    <a:noFill/>
                  </a:tcPr>
                </a:tc>
                <a:tc>
                  <a:txBody>
                    <a:bodyPr/>
                    <a:lstStyle/>
                    <a:p>
                      <a:pPr algn="ctr" fontAlgn="b"/>
                      <a:r>
                        <a:rPr lang="it-IT" sz="1400" b="1" i="0" u="none" strike="noStrike" dirty="0">
                          <a:solidFill>
                            <a:schemeClr val="tx1"/>
                          </a:solidFill>
                          <a:effectLst/>
                          <a:latin typeface="Garamond" panose="02020404030301010803" pitchFamily="18" charset="0"/>
                        </a:rPr>
                        <a:t>23,1</a:t>
                      </a:r>
                    </a:p>
                  </a:txBody>
                  <a:tcPr marL="9525" marR="9525" marT="9525" marB="0" anchor="b">
                    <a:noFill/>
                  </a:tcPr>
                </a:tc>
                <a:extLst>
                  <a:ext uri="{0D108BD9-81ED-4DB2-BD59-A6C34878D82A}">
                    <a16:rowId xmlns:a16="http://schemas.microsoft.com/office/drawing/2014/main" val="396865419"/>
                  </a:ext>
                </a:extLst>
              </a:tr>
              <a:tr h="190500">
                <a:tc>
                  <a:txBody>
                    <a:bodyPr/>
                    <a:lstStyle/>
                    <a:p>
                      <a:pPr algn="l" fontAlgn="b"/>
                      <a:r>
                        <a:rPr lang="it-IT" sz="1400" u="none" strike="noStrike">
                          <a:effectLst/>
                          <a:latin typeface="Garamond" panose="02020404030301010803" pitchFamily="18" charset="0"/>
                        </a:rPr>
                        <a:t>Biella</a:t>
                      </a:r>
                      <a:endParaRPr lang="it-IT" sz="1400" b="0" i="0" u="none" strike="noStrike">
                        <a:solidFill>
                          <a:srgbClr val="000000"/>
                        </a:solidFill>
                        <a:effectLst/>
                        <a:latin typeface="Garamond" panose="02020404030301010803" pitchFamily="18" charset="0"/>
                      </a:endParaRPr>
                    </a:p>
                  </a:txBody>
                  <a:tcPr marL="9525" marR="9525" marT="9525" marB="0" anchor="b">
                    <a:noFill/>
                  </a:tcPr>
                </a:tc>
                <a:tc>
                  <a:txBody>
                    <a:bodyPr/>
                    <a:lstStyle/>
                    <a:p>
                      <a:pPr algn="ctr" fontAlgn="b"/>
                      <a:r>
                        <a:rPr lang="it-IT" sz="1400" u="none" strike="noStrike" dirty="0">
                          <a:solidFill>
                            <a:schemeClr val="tx1"/>
                          </a:solidFill>
                          <a:effectLst/>
                          <a:latin typeface="Garamond" panose="02020404030301010803" pitchFamily="18" charset="0"/>
                        </a:rPr>
                        <a:t>70,8 </a:t>
                      </a:r>
                      <a:endParaRPr lang="it-IT" sz="1400" b="0" i="0" u="none" strike="noStrike" dirty="0">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70,3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73,3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67,4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63,4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68,4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b="0" i="0" u="none" strike="noStrike">
                          <a:effectLst/>
                          <a:latin typeface="Garamond" panose="02020404030301010803" pitchFamily="18" charset="0"/>
                        </a:rPr>
                        <a:t>60,6 </a:t>
                      </a:r>
                    </a:p>
                  </a:txBody>
                  <a:tcPr marL="9525" marR="9525" marT="9525" marB="0" anchor="ctr">
                    <a:noFill/>
                  </a:tcPr>
                </a:tc>
                <a:tc>
                  <a:txBody>
                    <a:bodyPr/>
                    <a:lstStyle/>
                    <a:p>
                      <a:pPr algn="ctr" fontAlgn="b"/>
                      <a:r>
                        <a:rPr lang="it-IT" sz="1400" b="0" i="0" u="none" strike="noStrike" dirty="0">
                          <a:effectLst/>
                          <a:latin typeface="Garamond" panose="02020404030301010803" pitchFamily="18" charset="0"/>
                        </a:rPr>
                        <a:t>58,5 </a:t>
                      </a:r>
                    </a:p>
                  </a:txBody>
                  <a:tcPr marL="9525" marR="9525" marT="9525" marB="0" anchor="ctr">
                    <a:noFill/>
                  </a:tcPr>
                </a:tc>
                <a:tc>
                  <a:txBody>
                    <a:bodyPr/>
                    <a:lstStyle/>
                    <a:p>
                      <a:pPr algn="ctr" fontAlgn="b"/>
                      <a:r>
                        <a:rPr lang="it-IT" sz="1400" b="0" i="0" u="none" strike="noStrike">
                          <a:effectLst/>
                          <a:latin typeface="Garamond" panose="02020404030301010803" pitchFamily="18" charset="0"/>
                        </a:rPr>
                        <a:t>64,1 </a:t>
                      </a:r>
                    </a:p>
                  </a:txBody>
                  <a:tcPr marL="9525" marR="9525" marT="9525" marB="0" anchor="ctr">
                    <a:noFill/>
                  </a:tcPr>
                </a:tc>
                <a:tc>
                  <a:txBody>
                    <a:bodyPr/>
                    <a:lstStyle/>
                    <a:p>
                      <a:pPr algn="ctr" fontAlgn="b"/>
                      <a:r>
                        <a:rPr lang="it-IT" sz="1400" u="none" strike="noStrike" dirty="0">
                          <a:solidFill>
                            <a:schemeClr val="tx1"/>
                          </a:solidFill>
                          <a:effectLst/>
                          <a:latin typeface="Garamond" panose="02020404030301010803" pitchFamily="18" charset="0"/>
                        </a:rPr>
                        <a:t>4,8 </a:t>
                      </a:r>
                      <a:endParaRPr lang="it-IT" sz="1400" b="0" i="0" u="none" strike="noStrike" dirty="0">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dirty="0">
                          <a:solidFill>
                            <a:schemeClr val="tx1"/>
                          </a:solidFill>
                          <a:effectLst/>
                          <a:latin typeface="Garamond" panose="02020404030301010803" pitchFamily="18" charset="0"/>
                        </a:rPr>
                        <a:t>9,6 </a:t>
                      </a:r>
                      <a:endParaRPr lang="it-IT" sz="1400" b="0" i="0" u="none" strike="noStrike" dirty="0">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6,5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b="0" i="0" u="none" strike="noStrike">
                          <a:solidFill>
                            <a:schemeClr val="tx1"/>
                          </a:solidFill>
                          <a:effectLst/>
                          <a:latin typeface="Garamond" panose="02020404030301010803" pitchFamily="18" charset="0"/>
                        </a:rPr>
                        <a:t>10,2</a:t>
                      </a:r>
                    </a:p>
                  </a:txBody>
                  <a:tcPr marL="9525" marR="9525" marT="9525" marB="0" anchor="b">
                    <a:noFill/>
                  </a:tcPr>
                </a:tc>
                <a:tc>
                  <a:txBody>
                    <a:bodyPr/>
                    <a:lstStyle/>
                    <a:p>
                      <a:pPr algn="ctr" fontAlgn="b"/>
                      <a:r>
                        <a:rPr lang="it-IT" sz="1400" b="0" i="0" u="none" strike="noStrike">
                          <a:solidFill>
                            <a:schemeClr val="tx1"/>
                          </a:solidFill>
                          <a:effectLst/>
                          <a:latin typeface="Garamond" panose="02020404030301010803" pitchFamily="18" charset="0"/>
                        </a:rPr>
                        <a:t>31,0</a:t>
                      </a:r>
                    </a:p>
                  </a:txBody>
                  <a:tcPr marL="9525" marR="9525" marT="9525" marB="0" anchor="b">
                    <a:noFill/>
                  </a:tcPr>
                </a:tc>
                <a:tc>
                  <a:txBody>
                    <a:bodyPr/>
                    <a:lstStyle/>
                    <a:p>
                      <a:pPr algn="ctr" fontAlgn="b"/>
                      <a:r>
                        <a:rPr lang="it-IT" sz="1400" b="0" i="0" u="none" strike="noStrike" dirty="0">
                          <a:solidFill>
                            <a:schemeClr val="tx1"/>
                          </a:solidFill>
                          <a:effectLst/>
                          <a:latin typeface="Garamond" panose="02020404030301010803" pitchFamily="18" charset="0"/>
                        </a:rPr>
                        <a:t>22,6</a:t>
                      </a:r>
                    </a:p>
                  </a:txBody>
                  <a:tcPr marL="9525" marR="9525" marT="9525" marB="0" anchor="b">
                    <a:noFill/>
                  </a:tcPr>
                </a:tc>
                <a:extLst>
                  <a:ext uri="{0D108BD9-81ED-4DB2-BD59-A6C34878D82A}">
                    <a16:rowId xmlns:a16="http://schemas.microsoft.com/office/drawing/2014/main" val="623395862"/>
                  </a:ext>
                </a:extLst>
              </a:tr>
              <a:tr h="190500">
                <a:tc>
                  <a:txBody>
                    <a:bodyPr/>
                    <a:lstStyle/>
                    <a:p>
                      <a:pPr algn="l" fontAlgn="b"/>
                      <a:r>
                        <a:rPr lang="it-IT" sz="1400" u="none" strike="noStrike">
                          <a:effectLst/>
                          <a:latin typeface="Garamond" panose="02020404030301010803" pitchFamily="18" charset="0"/>
                        </a:rPr>
                        <a:t>Cuneo</a:t>
                      </a:r>
                      <a:endParaRPr lang="it-IT" sz="1400" b="0" i="0" u="none" strike="noStrike">
                        <a:solidFill>
                          <a:srgbClr val="000000"/>
                        </a:solidFill>
                        <a:effectLst/>
                        <a:latin typeface="Garamond" panose="02020404030301010803" pitchFamily="18" charset="0"/>
                      </a:endParaRPr>
                    </a:p>
                  </a:txBody>
                  <a:tcPr marL="9525" marR="9525" marT="9525" marB="0" anchor="b">
                    <a:noFill/>
                  </a:tcPr>
                </a:tc>
                <a:tc>
                  <a:txBody>
                    <a:bodyPr/>
                    <a:lstStyle/>
                    <a:p>
                      <a:pPr algn="ctr" fontAlgn="b"/>
                      <a:r>
                        <a:rPr lang="it-IT" sz="1400" u="none" strike="noStrike">
                          <a:solidFill>
                            <a:schemeClr val="tx1"/>
                          </a:solidFill>
                          <a:effectLst/>
                          <a:latin typeface="Garamond" panose="02020404030301010803" pitchFamily="18" charset="0"/>
                        </a:rPr>
                        <a:t>71,0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70,2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71,8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68,5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65,3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68,6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b="0" i="0" u="none" strike="noStrike">
                          <a:effectLst/>
                          <a:latin typeface="Garamond" panose="02020404030301010803" pitchFamily="18" charset="0"/>
                        </a:rPr>
                        <a:t>59,7 </a:t>
                      </a:r>
                    </a:p>
                  </a:txBody>
                  <a:tcPr marL="9525" marR="9525" marT="9525" marB="0" anchor="ctr">
                    <a:noFill/>
                  </a:tcPr>
                </a:tc>
                <a:tc>
                  <a:txBody>
                    <a:bodyPr/>
                    <a:lstStyle/>
                    <a:p>
                      <a:pPr algn="ctr" fontAlgn="b"/>
                      <a:r>
                        <a:rPr lang="it-IT" sz="1400" b="0" i="0" u="none" strike="noStrike">
                          <a:effectLst/>
                          <a:latin typeface="Garamond" panose="02020404030301010803" pitchFamily="18" charset="0"/>
                        </a:rPr>
                        <a:t>57,6 </a:t>
                      </a:r>
                    </a:p>
                  </a:txBody>
                  <a:tcPr marL="9525" marR="9525" marT="9525" marB="0" anchor="ctr">
                    <a:noFill/>
                  </a:tcPr>
                </a:tc>
                <a:tc>
                  <a:txBody>
                    <a:bodyPr/>
                    <a:lstStyle/>
                    <a:p>
                      <a:pPr algn="ctr" fontAlgn="b"/>
                      <a:r>
                        <a:rPr lang="it-IT" sz="1400" b="0" i="0" u="none" strike="noStrike">
                          <a:effectLst/>
                          <a:latin typeface="Garamond" panose="02020404030301010803" pitchFamily="18" charset="0"/>
                        </a:rPr>
                        <a:t>59,8 </a:t>
                      </a: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3,5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6,8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4,3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b="0" i="0" u="none" strike="noStrike">
                          <a:solidFill>
                            <a:schemeClr val="tx1"/>
                          </a:solidFill>
                          <a:effectLst/>
                          <a:latin typeface="Garamond" panose="02020404030301010803" pitchFamily="18" charset="0"/>
                        </a:rPr>
                        <a:t>5,4</a:t>
                      </a:r>
                    </a:p>
                  </a:txBody>
                  <a:tcPr marL="9525" marR="9525" marT="9525" marB="0" anchor="b">
                    <a:noFill/>
                  </a:tcPr>
                </a:tc>
                <a:tc>
                  <a:txBody>
                    <a:bodyPr/>
                    <a:lstStyle/>
                    <a:p>
                      <a:pPr algn="ctr" fontAlgn="b"/>
                      <a:r>
                        <a:rPr lang="it-IT" sz="1400" b="0" i="0" u="none" strike="noStrike">
                          <a:solidFill>
                            <a:schemeClr val="tx1"/>
                          </a:solidFill>
                          <a:effectLst/>
                          <a:latin typeface="Garamond" panose="02020404030301010803" pitchFamily="18" charset="0"/>
                        </a:rPr>
                        <a:t>19,2</a:t>
                      </a:r>
                    </a:p>
                  </a:txBody>
                  <a:tcPr marL="9525" marR="9525" marT="9525" marB="0" anchor="b">
                    <a:noFill/>
                  </a:tcPr>
                </a:tc>
                <a:tc>
                  <a:txBody>
                    <a:bodyPr/>
                    <a:lstStyle/>
                    <a:p>
                      <a:pPr algn="ctr" fontAlgn="b"/>
                      <a:r>
                        <a:rPr lang="it-IT" sz="1400" b="0" i="0" u="none" strike="noStrike">
                          <a:solidFill>
                            <a:schemeClr val="tx1"/>
                          </a:solidFill>
                          <a:effectLst/>
                          <a:latin typeface="Garamond" panose="02020404030301010803" pitchFamily="18" charset="0"/>
                        </a:rPr>
                        <a:t>11,8</a:t>
                      </a:r>
                    </a:p>
                  </a:txBody>
                  <a:tcPr marL="9525" marR="9525" marT="9525" marB="0" anchor="b">
                    <a:noFill/>
                  </a:tcPr>
                </a:tc>
                <a:extLst>
                  <a:ext uri="{0D108BD9-81ED-4DB2-BD59-A6C34878D82A}">
                    <a16:rowId xmlns:a16="http://schemas.microsoft.com/office/drawing/2014/main" val="3449156554"/>
                  </a:ext>
                </a:extLst>
              </a:tr>
              <a:tr h="190500">
                <a:tc>
                  <a:txBody>
                    <a:bodyPr/>
                    <a:lstStyle/>
                    <a:p>
                      <a:pPr algn="l" fontAlgn="b"/>
                      <a:r>
                        <a:rPr lang="it-IT" sz="1400" u="none" strike="noStrike">
                          <a:effectLst/>
                          <a:latin typeface="Garamond" panose="02020404030301010803" pitchFamily="18" charset="0"/>
                        </a:rPr>
                        <a:t>Novara</a:t>
                      </a:r>
                      <a:endParaRPr lang="it-IT" sz="1400" b="0" i="0" u="none" strike="noStrike">
                        <a:solidFill>
                          <a:srgbClr val="000000"/>
                        </a:solidFill>
                        <a:effectLst/>
                        <a:latin typeface="Garamond" panose="02020404030301010803" pitchFamily="18" charset="0"/>
                      </a:endParaRPr>
                    </a:p>
                  </a:txBody>
                  <a:tcPr marL="9525" marR="9525" marT="9525" marB="0" anchor="b">
                    <a:noFill/>
                  </a:tcPr>
                </a:tc>
                <a:tc>
                  <a:txBody>
                    <a:bodyPr/>
                    <a:lstStyle/>
                    <a:p>
                      <a:pPr algn="ctr" fontAlgn="b"/>
                      <a:r>
                        <a:rPr lang="it-IT" sz="1400" u="none" strike="noStrike">
                          <a:solidFill>
                            <a:schemeClr val="tx1"/>
                          </a:solidFill>
                          <a:effectLst/>
                          <a:latin typeface="Garamond" panose="02020404030301010803" pitchFamily="18" charset="0"/>
                        </a:rPr>
                        <a:t>69,1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dirty="0">
                          <a:solidFill>
                            <a:schemeClr val="tx1"/>
                          </a:solidFill>
                          <a:effectLst/>
                          <a:latin typeface="Garamond" panose="02020404030301010803" pitchFamily="18" charset="0"/>
                        </a:rPr>
                        <a:t>69,4 </a:t>
                      </a:r>
                      <a:endParaRPr lang="it-IT" sz="1400" b="0" i="0" u="none" strike="noStrike" dirty="0">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70,5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65,2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60,8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64,3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b="0" i="0" u="none" strike="noStrike">
                          <a:effectLst/>
                          <a:latin typeface="Garamond" panose="02020404030301010803" pitchFamily="18" charset="0"/>
                        </a:rPr>
                        <a:t>54,6 </a:t>
                      </a:r>
                    </a:p>
                  </a:txBody>
                  <a:tcPr marL="9525" marR="9525" marT="9525" marB="0" anchor="ctr">
                    <a:noFill/>
                  </a:tcPr>
                </a:tc>
                <a:tc>
                  <a:txBody>
                    <a:bodyPr/>
                    <a:lstStyle/>
                    <a:p>
                      <a:pPr algn="ctr" fontAlgn="b"/>
                      <a:r>
                        <a:rPr lang="it-IT" sz="1400" b="0" i="0" u="none" strike="noStrike">
                          <a:effectLst/>
                          <a:latin typeface="Garamond" panose="02020404030301010803" pitchFamily="18" charset="0"/>
                        </a:rPr>
                        <a:t>53,4 </a:t>
                      </a:r>
                    </a:p>
                  </a:txBody>
                  <a:tcPr marL="9525" marR="9525" marT="9525" marB="0" anchor="ctr">
                    <a:noFill/>
                  </a:tcPr>
                </a:tc>
                <a:tc>
                  <a:txBody>
                    <a:bodyPr/>
                    <a:lstStyle/>
                    <a:p>
                      <a:pPr algn="ctr" fontAlgn="b"/>
                      <a:r>
                        <a:rPr lang="it-IT" sz="1400" b="0" i="0" u="none" strike="noStrike">
                          <a:effectLst/>
                          <a:latin typeface="Garamond" panose="02020404030301010803" pitchFamily="18" charset="0"/>
                        </a:rPr>
                        <a:t>55,6 </a:t>
                      </a:r>
                    </a:p>
                  </a:txBody>
                  <a:tcPr marL="9525" marR="9525" marT="9525" marB="0" anchor="ctr">
                    <a:noFill/>
                  </a:tcPr>
                </a:tc>
                <a:tc>
                  <a:txBody>
                    <a:bodyPr/>
                    <a:lstStyle/>
                    <a:p>
                      <a:pPr algn="ctr" fontAlgn="b"/>
                      <a:r>
                        <a:rPr lang="it-IT" sz="1400" u="none" strike="noStrike" dirty="0">
                          <a:solidFill>
                            <a:schemeClr val="tx1"/>
                          </a:solidFill>
                          <a:effectLst/>
                          <a:latin typeface="Garamond" panose="02020404030301010803" pitchFamily="18" charset="0"/>
                        </a:rPr>
                        <a:t>5,5 </a:t>
                      </a:r>
                      <a:endParaRPr lang="it-IT" sz="1400" b="0" i="0" u="none" strike="noStrike" dirty="0">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dirty="0">
                          <a:solidFill>
                            <a:schemeClr val="tx1"/>
                          </a:solidFill>
                          <a:effectLst/>
                          <a:latin typeface="Garamond" panose="02020404030301010803" pitchFamily="18" charset="0"/>
                        </a:rPr>
                        <a:t>12,3 </a:t>
                      </a:r>
                      <a:endParaRPr lang="it-IT" sz="1400" b="0" i="0" u="none" strike="noStrike" dirty="0">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8,5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b="0" i="0" u="none" strike="noStrike">
                          <a:solidFill>
                            <a:schemeClr val="tx1"/>
                          </a:solidFill>
                          <a:effectLst/>
                          <a:latin typeface="Garamond" panose="02020404030301010803" pitchFamily="18" charset="0"/>
                        </a:rPr>
                        <a:t>14,0</a:t>
                      </a:r>
                    </a:p>
                  </a:txBody>
                  <a:tcPr marL="9525" marR="9525" marT="9525" marB="0" anchor="b">
                    <a:noFill/>
                  </a:tcPr>
                </a:tc>
                <a:tc>
                  <a:txBody>
                    <a:bodyPr/>
                    <a:lstStyle/>
                    <a:p>
                      <a:pPr algn="ctr" fontAlgn="b"/>
                      <a:r>
                        <a:rPr lang="it-IT" sz="1400" b="0" i="0" u="none" strike="noStrike">
                          <a:solidFill>
                            <a:schemeClr val="tx1"/>
                          </a:solidFill>
                          <a:effectLst/>
                          <a:latin typeface="Garamond" panose="02020404030301010803" pitchFamily="18" charset="0"/>
                        </a:rPr>
                        <a:t>31,7</a:t>
                      </a:r>
                    </a:p>
                  </a:txBody>
                  <a:tcPr marL="9525" marR="9525" marT="9525" marB="0" anchor="b">
                    <a:noFill/>
                  </a:tcPr>
                </a:tc>
                <a:tc>
                  <a:txBody>
                    <a:bodyPr/>
                    <a:lstStyle/>
                    <a:p>
                      <a:pPr algn="ctr" fontAlgn="b"/>
                      <a:r>
                        <a:rPr lang="it-IT" sz="1400" b="0" i="0" u="none" strike="noStrike">
                          <a:solidFill>
                            <a:schemeClr val="tx1"/>
                          </a:solidFill>
                          <a:effectLst/>
                          <a:latin typeface="Garamond" panose="02020404030301010803" pitchFamily="18" charset="0"/>
                        </a:rPr>
                        <a:t>18,6</a:t>
                      </a:r>
                    </a:p>
                  </a:txBody>
                  <a:tcPr marL="9525" marR="9525" marT="9525" marB="0" anchor="b">
                    <a:noFill/>
                  </a:tcPr>
                </a:tc>
                <a:extLst>
                  <a:ext uri="{0D108BD9-81ED-4DB2-BD59-A6C34878D82A}">
                    <a16:rowId xmlns:a16="http://schemas.microsoft.com/office/drawing/2014/main" val="2074335200"/>
                  </a:ext>
                </a:extLst>
              </a:tr>
              <a:tr h="190500">
                <a:tc>
                  <a:txBody>
                    <a:bodyPr/>
                    <a:lstStyle/>
                    <a:p>
                      <a:pPr algn="l" fontAlgn="b"/>
                      <a:r>
                        <a:rPr lang="it-IT" sz="1400" u="none" strike="noStrike">
                          <a:effectLst/>
                          <a:latin typeface="Garamond" panose="02020404030301010803" pitchFamily="18" charset="0"/>
                        </a:rPr>
                        <a:t>Torino</a:t>
                      </a:r>
                      <a:endParaRPr lang="it-IT" sz="1400" b="0" i="0" u="none" strike="noStrike">
                        <a:solidFill>
                          <a:srgbClr val="000000"/>
                        </a:solidFill>
                        <a:effectLst/>
                        <a:latin typeface="Garamond" panose="02020404030301010803" pitchFamily="18" charset="0"/>
                      </a:endParaRPr>
                    </a:p>
                  </a:txBody>
                  <a:tcPr marL="9525" marR="9525" marT="9525" marB="0" anchor="b">
                    <a:noFill/>
                  </a:tcPr>
                </a:tc>
                <a:tc>
                  <a:txBody>
                    <a:bodyPr/>
                    <a:lstStyle/>
                    <a:p>
                      <a:pPr algn="ctr" fontAlgn="b"/>
                      <a:r>
                        <a:rPr lang="it-IT" sz="1400" u="none" strike="noStrike">
                          <a:solidFill>
                            <a:schemeClr val="tx1"/>
                          </a:solidFill>
                          <a:effectLst/>
                          <a:latin typeface="Garamond" panose="02020404030301010803" pitchFamily="18" charset="0"/>
                        </a:rPr>
                        <a:t>68,6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69,6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72,6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64,7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61,6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dirty="0">
                          <a:solidFill>
                            <a:schemeClr val="tx1"/>
                          </a:solidFill>
                          <a:effectLst/>
                          <a:latin typeface="Garamond" panose="02020404030301010803" pitchFamily="18" charset="0"/>
                        </a:rPr>
                        <a:t>65,8 </a:t>
                      </a:r>
                      <a:endParaRPr lang="it-IT" sz="1400" b="0" i="0" u="none" strike="noStrike" dirty="0">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b="0" i="0" u="none" strike="noStrike">
                          <a:effectLst/>
                          <a:latin typeface="Garamond" panose="02020404030301010803" pitchFamily="18" charset="0"/>
                        </a:rPr>
                        <a:t>57,4 </a:t>
                      </a:r>
                    </a:p>
                  </a:txBody>
                  <a:tcPr marL="9525" marR="9525" marT="9525" marB="0" anchor="ctr">
                    <a:noFill/>
                  </a:tcPr>
                </a:tc>
                <a:tc>
                  <a:txBody>
                    <a:bodyPr/>
                    <a:lstStyle/>
                    <a:p>
                      <a:pPr algn="ctr" fontAlgn="b"/>
                      <a:r>
                        <a:rPr lang="it-IT" sz="1400" b="0" i="0" u="none" strike="noStrike" dirty="0">
                          <a:effectLst/>
                          <a:latin typeface="Garamond" panose="02020404030301010803" pitchFamily="18" charset="0"/>
                        </a:rPr>
                        <a:t>55,7 </a:t>
                      </a:r>
                    </a:p>
                  </a:txBody>
                  <a:tcPr marL="9525" marR="9525" marT="9525" marB="0" anchor="ctr">
                    <a:noFill/>
                  </a:tcPr>
                </a:tc>
                <a:tc>
                  <a:txBody>
                    <a:bodyPr/>
                    <a:lstStyle/>
                    <a:p>
                      <a:pPr algn="ctr" fontAlgn="b"/>
                      <a:r>
                        <a:rPr lang="it-IT" sz="1400" b="0" i="0" u="none" strike="noStrike" dirty="0">
                          <a:effectLst/>
                          <a:latin typeface="Garamond" panose="02020404030301010803" pitchFamily="18" charset="0"/>
                        </a:rPr>
                        <a:t>59,8 </a:t>
                      </a: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5,6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11,3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9,2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b="0" i="0" u="none" strike="noStrike">
                          <a:solidFill>
                            <a:schemeClr val="tx1"/>
                          </a:solidFill>
                          <a:effectLst/>
                          <a:latin typeface="Garamond" panose="02020404030301010803" pitchFamily="18" charset="0"/>
                        </a:rPr>
                        <a:t>12,2</a:t>
                      </a:r>
                    </a:p>
                  </a:txBody>
                  <a:tcPr marL="9525" marR="9525" marT="9525" marB="0" anchor="b">
                    <a:noFill/>
                  </a:tcPr>
                </a:tc>
                <a:tc>
                  <a:txBody>
                    <a:bodyPr/>
                    <a:lstStyle/>
                    <a:p>
                      <a:pPr algn="ctr" fontAlgn="b"/>
                      <a:r>
                        <a:rPr lang="it-IT" sz="1400" b="0" i="0" u="none" strike="noStrike">
                          <a:solidFill>
                            <a:schemeClr val="tx1"/>
                          </a:solidFill>
                          <a:effectLst/>
                          <a:latin typeface="Garamond" panose="02020404030301010803" pitchFamily="18" charset="0"/>
                        </a:rPr>
                        <a:t>31,3</a:t>
                      </a:r>
                    </a:p>
                  </a:txBody>
                  <a:tcPr marL="9525" marR="9525" marT="9525" marB="0" anchor="b">
                    <a:noFill/>
                  </a:tcPr>
                </a:tc>
                <a:tc>
                  <a:txBody>
                    <a:bodyPr/>
                    <a:lstStyle/>
                    <a:p>
                      <a:pPr algn="ctr" fontAlgn="b"/>
                      <a:r>
                        <a:rPr lang="it-IT" sz="1400" b="0" i="0" u="none" strike="noStrike">
                          <a:solidFill>
                            <a:schemeClr val="tx1"/>
                          </a:solidFill>
                          <a:effectLst/>
                          <a:latin typeface="Garamond" panose="02020404030301010803" pitchFamily="18" charset="0"/>
                        </a:rPr>
                        <a:t>22,6</a:t>
                      </a:r>
                    </a:p>
                  </a:txBody>
                  <a:tcPr marL="9525" marR="9525" marT="9525" marB="0" anchor="b">
                    <a:noFill/>
                  </a:tcPr>
                </a:tc>
                <a:extLst>
                  <a:ext uri="{0D108BD9-81ED-4DB2-BD59-A6C34878D82A}">
                    <a16:rowId xmlns:a16="http://schemas.microsoft.com/office/drawing/2014/main" val="3478705323"/>
                  </a:ext>
                </a:extLst>
              </a:tr>
              <a:tr h="190500">
                <a:tc>
                  <a:txBody>
                    <a:bodyPr/>
                    <a:lstStyle/>
                    <a:p>
                      <a:pPr algn="l" fontAlgn="b"/>
                      <a:r>
                        <a:rPr lang="it-IT" sz="1400" u="none" strike="noStrike">
                          <a:effectLst/>
                          <a:latin typeface="Garamond" panose="02020404030301010803" pitchFamily="18" charset="0"/>
                        </a:rPr>
                        <a:t>Verbano-Cusio-Ossola</a:t>
                      </a:r>
                      <a:endParaRPr lang="it-IT" sz="1400" b="0" i="0" u="none" strike="noStrike">
                        <a:solidFill>
                          <a:srgbClr val="000000"/>
                        </a:solidFill>
                        <a:effectLst/>
                        <a:latin typeface="Garamond" panose="02020404030301010803" pitchFamily="18" charset="0"/>
                      </a:endParaRPr>
                    </a:p>
                  </a:txBody>
                  <a:tcPr marL="9525" marR="9525" marT="9525" marB="0" anchor="b">
                    <a:noFill/>
                  </a:tcPr>
                </a:tc>
                <a:tc>
                  <a:txBody>
                    <a:bodyPr/>
                    <a:lstStyle/>
                    <a:p>
                      <a:pPr algn="ctr" fontAlgn="b"/>
                      <a:r>
                        <a:rPr lang="it-IT" sz="1400" u="none" strike="noStrike">
                          <a:solidFill>
                            <a:schemeClr val="tx1"/>
                          </a:solidFill>
                          <a:effectLst/>
                          <a:latin typeface="Garamond" panose="02020404030301010803" pitchFamily="18" charset="0"/>
                        </a:rPr>
                        <a:t>69,1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dirty="0">
                          <a:solidFill>
                            <a:schemeClr val="tx1"/>
                          </a:solidFill>
                          <a:effectLst/>
                          <a:latin typeface="Garamond" panose="02020404030301010803" pitchFamily="18" charset="0"/>
                        </a:rPr>
                        <a:t>67,7 </a:t>
                      </a:r>
                      <a:endParaRPr lang="it-IT" sz="1400" b="0" i="0" u="none" strike="noStrike" dirty="0">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dirty="0">
                          <a:solidFill>
                            <a:schemeClr val="tx1"/>
                          </a:solidFill>
                          <a:effectLst/>
                          <a:latin typeface="Garamond" panose="02020404030301010803" pitchFamily="18" charset="0"/>
                        </a:rPr>
                        <a:t>68,3 </a:t>
                      </a:r>
                      <a:endParaRPr lang="it-IT" sz="1400" b="0" i="0" u="none" strike="noStrike" dirty="0">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65,6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62,7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64,3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b="0" i="0" u="none" strike="noStrike">
                          <a:effectLst/>
                          <a:latin typeface="Garamond" panose="02020404030301010803" pitchFamily="18" charset="0"/>
                        </a:rPr>
                        <a:t>56,4 </a:t>
                      </a:r>
                    </a:p>
                  </a:txBody>
                  <a:tcPr marL="9525" marR="9525" marT="9525" marB="0" anchor="ctr">
                    <a:noFill/>
                  </a:tcPr>
                </a:tc>
                <a:tc>
                  <a:txBody>
                    <a:bodyPr/>
                    <a:lstStyle/>
                    <a:p>
                      <a:pPr algn="ctr" fontAlgn="b"/>
                      <a:r>
                        <a:rPr lang="it-IT" sz="1400" b="0" i="0" u="none" strike="noStrike">
                          <a:effectLst/>
                          <a:latin typeface="Garamond" panose="02020404030301010803" pitchFamily="18" charset="0"/>
                        </a:rPr>
                        <a:t>55,0 </a:t>
                      </a:r>
                    </a:p>
                  </a:txBody>
                  <a:tcPr marL="9525" marR="9525" marT="9525" marB="0" anchor="ctr">
                    <a:noFill/>
                  </a:tcPr>
                </a:tc>
                <a:tc>
                  <a:txBody>
                    <a:bodyPr/>
                    <a:lstStyle/>
                    <a:p>
                      <a:pPr algn="ctr" fontAlgn="b"/>
                      <a:r>
                        <a:rPr lang="it-IT" sz="1400" b="0" i="0" u="none" strike="noStrike">
                          <a:effectLst/>
                          <a:latin typeface="Garamond" panose="02020404030301010803" pitchFamily="18" charset="0"/>
                        </a:rPr>
                        <a:t>55,1 </a:t>
                      </a: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5,0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dirty="0">
                          <a:solidFill>
                            <a:schemeClr val="tx1"/>
                          </a:solidFill>
                          <a:effectLst/>
                          <a:latin typeface="Garamond" panose="02020404030301010803" pitchFamily="18" charset="0"/>
                        </a:rPr>
                        <a:t>7,3 </a:t>
                      </a:r>
                      <a:endParaRPr lang="it-IT" sz="1400" b="0" i="0" u="none" strike="noStrike" dirty="0">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5,7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b="0" i="0" u="none" strike="noStrike">
                          <a:solidFill>
                            <a:schemeClr val="tx1"/>
                          </a:solidFill>
                          <a:effectLst/>
                          <a:latin typeface="Garamond" panose="02020404030301010803" pitchFamily="18" charset="0"/>
                        </a:rPr>
                        <a:t>7,2</a:t>
                      </a:r>
                    </a:p>
                  </a:txBody>
                  <a:tcPr marL="9525" marR="9525" marT="9525" marB="0" anchor="b">
                    <a:noFill/>
                  </a:tcPr>
                </a:tc>
                <a:tc>
                  <a:txBody>
                    <a:bodyPr/>
                    <a:lstStyle/>
                    <a:p>
                      <a:pPr algn="ctr" fontAlgn="b"/>
                      <a:r>
                        <a:rPr lang="it-IT" sz="1400" b="0" i="0" u="none" strike="noStrike">
                          <a:solidFill>
                            <a:schemeClr val="tx1"/>
                          </a:solidFill>
                          <a:effectLst/>
                          <a:latin typeface="Garamond" panose="02020404030301010803" pitchFamily="18" charset="0"/>
                        </a:rPr>
                        <a:t>17,4</a:t>
                      </a:r>
                    </a:p>
                  </a:txBody>
                  <a:tcPr marL="9525" marR="9525" marT="9525" marB="0" anchor="b">
                    <a:noFill/>
                  </a:tcPr>
                </a:tc>
                <a:tc>
                  <a:txBody>
                    <a:bodyPr/>
                    <a:lstStyle/>
                    <a:p>
                      <a:pPr algn="ctr" fontAlgn="b"/>
                      <a:r>
                        <a:rPr lang="it-IT" sz="1400" b="0" i="0" u="none" strike="noStrike">
                          <a:solidFill>
                            <a:schemeClr val="tx1"/>
                          </a:solidFill>
                          <a:effectLst/>
                          <a:latin typeface="Garamond" panose="02020404030301010803" pitchFamily="18" charset="0"/>
                        </a:rPr>
                        <a:t>10,7</a:t>
                      </a:r>
                    </a:p>
                  </a:txBody>
                  <a:tcPr marL="9525" marR="9525" marT="9525" marB="0" anchor="b">
                    <a:noFill/>
                  </a:tcPr>
                </a:tc>
                <a:extLst>
                  <a:ext uri="{0D108BD9-81ED-4DB2-BD59-A6C34878D82A}">
                    <a16:rowId xmlns:a16="http://schemas.microsoft.com/office/drawing/2014/main" val="1619642250"/>
                  </a:ext>
                </a:extLst>
              </a:tr>
              <a:tr h="190500">
                <a:tc>
                  <a:txBody>
                    <a:bodyPr/>
                    <a:lstStyle/>
                    <a:p>
                      <a:pPr algn="l" fontAlgn="b"/>
                      <a:r>
                        <a:rPr lang="it-IT" sz="1400" u="none" strike="noStrike" dirty="0">
                          <a:effectLst/>
                          <a:latin typeface="Garamond" panose="02020404030301010803" pitchFamily="18" charset="0"/>
                        </a:rPr>
                        <a:t>Vercelli</a:t>
                      </a:r>
                      <a:endParaRPr lang="it-IT" sz="1400" b="0" i="0" u="none" strike="noStrike" dirty="0">
                        <a:solidFill>
                          <a:srgbClr val="000000"/>
                        </a:solidFill>
                        <a:effectLst/>
                        <a:latin typeface="Garamond" panose="02020404030301010803" pitchFamily="18" charset="0"/>
                      </a:endParaRP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a:solidFill>
                            <a:schemeClr val="tx1"/>
                          </a:solidFill>
                          <a:effectLst/>
                          <a:latin typeface="Garamond" panose="02020404030301010803" pitchFamily="18" charset="0"/>
                        </a:rPr>
                        <a:t>67,5 </a:t>
                      </a:r>
                      <a:endParaRPr lang="it-IT" sz="1400" b="0" i="0" u="none" strike="noStrike">
                        <a:solidFill>
                          <a:schemeClr val="tx1"/>
                        </a:solidFill>
                        <a:effectLst/>
                        <a:latin typeface="Garamond" panose="02020404030301010803" pitchFamily="18" charset="0"/>
                      </a:endParaRPr>
                    </a:p>
                  </a:txBody>
                  <a:tcPr marL="9525" marR="9525" marT="9525" marB="0" anchor="ctr">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a:solidFill>
                            <a:schemeClr val="tx1"/>
                          </a:solidFill>
                          <a:effectLst/>
                          <a:latin typeface="Garamond" panose="02020404030301010803" pitchFamily="18" charset="0"/>
                        </a:rPr>
                        <a:t>71,3 </a:t>
                      </a:r>
                      <a:endParaRPr lang="it-IT" sz="1400" b="0" i="0" u="none" strike="noStrike">
                        <a:solidFill>
                          <a:schemeClr val="tx1"/>
                        </a:solidFill>
                        <a:effectLst/>
                        <a:latin typeface="Garamond" panose="02020404030301010803" pitchFamily="18" charset="0"/>
                      </a:endParaRPr>
                    </a:p>
                  </a:txBody>
                  <a:tcPr marL="9525" marR="9525" marT="9525" marB="0" anchor="ctr">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a:solidFill>
                            <a:schemeClr val="tx1"/>
                          </a:solidFill>
                          <a:effectLst/>
                          <a:latin typeface="Garamond" panose="02020404030301010803" pitchFamily="18" charset="0"/>
                        </a:rPr>
                        <a:t>71,7 </a:t>
                      </a:r>
                      <a:endParaRPr lang="it-IT" sz="1400" b="0" i="0" u="none" strike="noStrike">
                        <a:solidFill>
                          <a:schemeClr val="tx1"/>
                        </a:solidFill>
                        <a:effectLst/>
                        <a:latin typeface="Garamond" panose="02020404030301010803" pitchFamily="18" charset="0"/>
                      </a:endParaRPr>
                    </a:p>
                  </a:txBody>
                  <a:tcPr marL="9525" marR="9525" marT="9525" marB="0" anchor="ctr">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a:solidFill>
                            <a:schemeClr val="tx1"/>
                          </a:solidFill>
                          <a:effectLst/>
                          <a:latin typeface="Garamond" panose="02020404030301010803" pitchFamily="18" charset="0"/>
                        </a:rPr>
                        <a:t>64,5 </a:t>
                      </a:r>
                      <a:endParaRPr lang="it-IT" sz="1400" b="0" i="0" u="none" strike="noStrike">
                        <a:solidFill>
                          <a:schemeClr val="tx1"/>
                        </a:solidFill>
                        <a:effectLst/>
                        <a:latin typeface="Garamond" panose="02020404030301010803" pitchFamily="18" charset="0"/>
                      </a:endParaRPr>
                    </a:p>
                  </a:txBody>
                  <a:tcPr marL="9525" marR="9525" marT="9525" marB="0" anchor="ctr">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a:solidFill>
                            <a:schemeClr val="tx1"/>
                          </a:solidFill>
                          <a:effectLst/>
                          <a:latin typeface="Garamond" panose="02020404030301010803" pitchFamily="18" charset="0"/>
                        </a:rPr>
                        <a:t>62,7 </a:t>
                      </a:r>
                      <a:endParaRPr lang="it-IT" sz="1400" b="0" i="0" u="none" strike="noStrike">
                        <a:solidFill>
                          <a:schemeClr val="tx1"/>
                        </a:solidFill>
                        <a:effectLst/>
                        <a:latin typeface="Garamond" panose="02020404030301010803" pitchFamily="18" charset="0"/>
                      </a:endParaRPr>
                    </a:p>
                  </a:txBody>
                  <a:tcPr marL="9525" marR="9525" marT="9525" marB="0" anchor="ctr">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a:solidFill>
                            <a:schemeClr val="tx1"/>
                          </a:solidFill>
                          <a:effectLst/>
                          <a:latin typeface="Garamond" panose="02020404030301010803" pitchFamily="18" charset="0"/>
                        </a:rPr>
                        <a:t>66,4 </a:t>
                      </a:r>
                      <a:endParaRPr lang="it-IT" sz="1400" b="0" i="0" u="none" strike="noStrike">
                        <a:solidFill>
                          <a:schemeClr val="tx1"/>
                        </a:solidFill>
                        <a:effectLst/>
                        <a:latin typeface="Garamond" panose="02020404030301010803" pitchFamily="18" charset="0"/>
                      </a:endParaRPr>
                    </a:p>
                  </a:txBody>
                  <a:tcPr marL="9525" marR="9525" marT="9525" marB="0" anchor="ctr">
                    <a:lnB w="12700" cap="flat" cmpd="sng" algn="ctr">
                      <a:solidFill>
                        <a:schemeClr val="tx1"/>
                      </a:solidFill>
                      <a:prstDash val="solid"/>
                      <a:round/>
                      <a:headEnd type="none" w="med" len="med"/>
                      <a:tailEnd type="none" w="med" len="med"/>
                    </a:lnB>
                    <a:noFill/>
                  </a:tcPr>
                </a:tc>
                <a:tc>
                  <a:txBody>
                    <a:bodyPr/>
                    <a:lstStyle/>
                    <a:p>
                      <a:pPr algn="ctr" fontAlgn="b"/>
                      <a:r>
                        <a:rPr lang="it-IT" sz="1400" b="0" i="0" u="none" strike="noStrike">
                          <a:effectLst/>
                          <a:latin typeface="Garamond" panose="02020404030301010803" pitchFamily="18" charset="0"/>
                        </a:rPr>
                        <a:t>54,7 </a:t>
                      </a:r>
                    </a:p>
                  </a:txBody>
                  <a:tcPr marL="9525" marR="9525" marT="9525" marB="0" anchor="ctr">
                    <a:lnB w="12700" cap="flat" cmpd="sng" algn="ctr">
                      <a:solidFill>
                        <a:schemeClr val="tx1"/>
                      </a:solidFill>
                      <a:prstDash val="solid"/>
                      <a:round/>
                      <a:headEnd type="none" w="med" len="med"/>
                      <a:tailEnd type="none" w="med" len="med"/>
                    </a:lnB>
                    <a:noFill/>
                  </a:tcPr>
                </a:tc>
                <a:tc>
                  <a:txBody>
                    <a:bodyPr/>
                    <a:lstStyle/>
                    <a:p>
                      <a:pPr algn="ctr" fontAlgn="b"/>
                      <a:r>
                        <a:rPr lang="it-IT" sz="1400" b="0" i="0" u="none" strike="noStrike">
                          <a:effectLst/>
                          <a:latin typeface="Garamond" panose="02020404030301010803" pitchFamily="18" charset="0"/>
                        </a:rPr>
                        <a:t>56,2 </a:t>
                      </a:r>
                    </a:p>
                  </a:txBody>
                  <a:tcPr marL="9525" marR="9525" marT="9525" marB="0" anchor="ctr">
                    <a:lnB w="12700" cap="flat" cmpd="sng" algn="ctr">
                      <a:solidFill>
                        <a:schemeClr val="tx1"/>
                      </a:solidFill>
                      <a:prstDash val="solid"/>
                      <a:round/>
                      <a:headEnd type="none" w="med" len="med"/>
                      <a:tailEnd type="none" w="med" len="med"/>
                    </a:lnB>
                    <a:noFill/>
                  </a:tcPr>
                </a:tc>
                <a:tc>
                  <a:txBody>
                    <a:bodyPr/>
                    <a:lstStyle/>
                    <a:p>
                      <a:pPr algn="ctr" fontAlgn="b"/>
                      <a:r>
                        <a:rPr lang="it-IT" sz="1400" b="0" i="0" u="none" strike="noStrike" dirty="0">
                          <a:effectLst/>
                          <a:latin typeface="Garamond" panose="02020404030301010803" pitchFamily="18" charset="0"/>
                        </a:rPr>
                        <a:t>57,0 </a:t>
                      </a:r>
                    </a:p>
                  </a:txBody>
                  <a:tcPr marL="9525" marR="9525" marT="9525" marB="0" anchor="ctr">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solidFill>
                            <a:schemeClr val="tx1"/>
                          </a:solidFill>
                          <a:effectLst/>
                          <a:latin typeface="Garamond" panose="02020404030301010803" pitchFamily="18" charset="0"/>
                        </a:rPr>
                        <a:t>4,4 </a:t>
                      </a:r>
                      <a:endParaRPr lang="it-IT" sz="1400" b="0" i="0" u="none" strike="noStrike" dirty="0">
                        <a:solidFill>
                          <a:schemeClr val="tx1"/>
                        </a:solidFill>
                        <a:effectLst/>
                        <a:latin typeface="Garamond" panose="02020404030301010803" pitchFamily="18" charset="0"/>
                      </a:endParaRPr>
                    </a:p>
                  </a:txBody>
                  <a:tcPr marL="9525" marR="9525" marT="9525" marB="0" anchor="ctr">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solidFill>
                            <a:schemeClr val="tx1"/>
                          </a:solidFill>
                          <a:effectLst/>
                          <a:latin typeface="Garamond" panose="02020404030301010803" pitchFamily="18" charset="0"/>
                        </a:rPr>
                        <a:t>11,9 </a:t>
                      </a:r>
                      <a:endParaRPr lang="it-IT" sz="1400" b="0" i="0" u="none" strike="noStrike" dirty="0">
                        <a:solidFill>
                          <a:schemeClr val="tx1"/>
                        </a:solidFill>
                        <a:effectLst/>
                        <a:latin typeface="Garamond" panose="02020404030301010803" pitchFamily="18" charset="0"/>
                      </a:endParaRPr>
                    </a:p>
                  </a:txBody>
                  <a:tcPr marL="9525" marR="9525" marT="9525" marB="0" anchor="ctr">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solidFill>
                            <a:schemeClr val="tx1"/>
                          </a:solidFill>
                          <a:effectLst/>
                          <a:latin typeface="Garamond" panose="02020404030301010803" pitchFamily="18" charset="0"/>
                        </a:rPr>
                        <a:t>7,2 </a:t>
                      </a:r>
                      <a:endParaRPr lang="it-IT" sz="1400" b="0" i="0" u="none" strike="noStrike" dirty="0">
                        <a:solidFill>
                          <a:schemeClr val="tx1"/>
                        </a:solidFill>
                        <a:effectLst/>
                        <a:latin typeface="Garamond" panose="02020404030301010803" pitchFamily="18" charset="0"/>
                      </a:endParaRPr>
                    </a:p>
                  </a:txBody>
                  <a:tcPr marL="9525" marR="9525" marT="9525" marB="0" anchor="ctr">
                    <a:lnB w="12700" cap="flat" cmpd="sng" algn="ctr">
                      <a:solidFill>
                        <a:schemeClr val="tx1"/>
                      </a:solidFill>
                      <a:prstDash val="solid"/>
                      <a:round/>
                      <a:headEnd type="none" w="med" len="med"/>
                      <a:tailEnd type="none" w="med" len="med"/>
                    </a:lnB>
                    <a:noFill/>
                  </a:tcPr>
                </a:tc>
                <a:tc>
                  <a:txBody>
                    <a:bodyPr/>
                    <a:lstStyle/>
                    <a:p>
                      <a:pPr algn="ctr" fontAlgn="b"/>
                      <a:r>
                        <a:rPr lang="it-IT" sz="1400" b="0" i="0" u="none" strike="noStrike" dirty="0">
                          <a:solidFill>
                            <a:schemeClr val="tx1"/>
                          </a:solidFill>
                          <a:effectLst/>
                          <a:latin typeface="Garamond" panose="02020404030301010803" pitchFamily="18" charset="0"/>
                        </a:rPr>
                        <a:t>10,2</a:t>
                      </a: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it-IT" sz="1400" b="0" i="0" u="none" strike="noStrike">
                          <a:solidFill>
                            <a:schemeClr val="tx1"/>
                          </a:solidFill>
                          <a:effectLst/>
                          <a:latin typeface="Garamond" panose="02020404030301010803" pitchFamily="18" charset="0"/>
                        </a:rPr>
                        <a:t>37,5</a:t>
                      </a: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it-IT" sz="1400" b="0" i="0" u="none" strike="noStrike">
                          <a:solidFill>
                            <a:schemeClr val="tx1"/>
                          </a:solidFill>
                          <a:effectLst/>
                          <a:latin typeface="Garamond" panose="02020404030301010803" pitchFamily="18" charset="0"/>
                        </a:rPr>
                        <a:t>17,7</a:t>
                      </a:r>
                    </a:p>
                  </a:txBody>
                  <a:tcPr marL="9525" marR="9525" marT="9525" marB="0" anchor="b">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74545806"/>
                  </a:ext>
                </a:extLst>
              </a:tr>
              <a:tr h="190500">
                <a:tc>
                  <a:txBody>
                    <a:bodyPr/>
                    <a:lstStyle/>
                    <a:p>
                      <a:pPr algn="l" fontAlgn="b"/>
                      <a:r>
                        <a:rPr lang="it-IT" sz="1400" u="none" strike="noStrike">
                          <a:effectLst/>
                          <a:latin typeface="Garamond" panose="02020404030301010803" pitchFamily="18" charset="0"/>
                        </a:rPr>
                        <a:t>Piemonte</a:t>
                      </a:r>
                      <a:endParaRPr lang="it-IT" sz="1400" b="0" i="0" u="none" strike="noStrike">
                        <a:solidFill>
                          <a:srgbClr val="000000"/>
                        </a:solidFill>
                        <a:effectLst/>
                        <a:latin typeface="Garamond" panose="02020404030301010803" pitchFamily="18" charset="0"/>
                      </a:endParaRPr>
                    </a:p>
                  </a:txBody>
                  <a:tcPr marL="9525" marR="9525" marT="9525" marB="0" anchor="b">
                    <a:lnT w="12700" cap="flat" cmpd="sng" algn="ctr">
                      <a:solidFill>
                        <a:schemeClr val="tx1"/>
                      </a:solidFill>
                      <a:prstDash val="solid"/>
                      <a:round/>
                      <a:headEnd type="none" w="med" len="med"/>
                      <a:tailEnd type="none" w="med" len="med"/>
                    </a:lnT>
                    <a:noFill/>
                  </a:tcPr>
                </a:tc>
                <a:tc>
                  <a:txBody>
                    <a:bodyPr/>
                    <a:lstStyle/>
                    <a:p>
                      <a:pPr algn="ctr" fontAlgn="b"/>
                      <a:r>
                        <a:rPr lang="it-IT" sz="1400" u="none" strike="noStrike">
                          <a:solidFill>
                            <a:schemeClr val="tx1"/>
                          </a:solidFill>
                          <a:effectLst/>
                          <a:latin typeface="Garamond" panose="02020404030301010803" pitchFamily="18" charset="0"/>
                        </a:rPr>
                        <a:t>68,7 </a:t>
                      </a:r>
                      <a:endParaRPr lang="it-IT" sz="1400" b="0" i="0" u="none" strike="noStrike">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it-IT" sz="1400" u="none" strike="noStrike">
                          <a:solidFill>
                            <a:schemeClr val="tx1"/>
                          </a:solidFill>
                          <a:effectLst/>
                          <a:latin typeface="Garamond" panose="02020404030301010803" pitchFamily="18" charset="0"/>
                        </a:rPr>
                        <a:t>69,6 </a:t>
                      </a:r>
                      <a:endParaRPr lang="it-IT" sz="1400" b="0" i="0" u="none" strike="noStrike">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it-IT" sz="1400" u="none" strike="noStrike">
                          <a:solidFill>
                            <a:schemeClr val="tx1"/>
                          </a:solidFill>
                          <a:effectLst/>
                          <a:latin typeface="Garamond" panose="02020404030301010803" pitchFamily="18" charset="0"/>
                        </a:rPr>
                        <a:t>71,9 </a:t>
                      </a:r>
                      <a:endParaRPr lang="it-IT" sz="1400" b="0" i="0" u="none" strike="noStrike">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it-IT" sz="1400" u="none" strike="noStrike" dirty="0">
                          <a:solidFill>
                            <a:schemeClr val="tx1"/>
                          </a:solidFill>
                          <a:effectLst/>
                          <a:latin typeface="Garamond" panose="02020404030301010803" pitchFamily="18" charset="0"/>
                        </a:rPr>
                        <a:t>65,2 </a:t>
                      </a:r>
                      <a:endParaRPr lang="it-IT" sz="1400" b="0" i="0" u="none" strike="noStrike" dirty="0">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it-IT" sz="1400" u="none" strike="noStrike">
                          <a:solidFill>
                            <a:schemeClr val="tx1"/>
                          </a:solidFill>
                          <a:effectLst/>
                          <a:latin typeface="Garamond" panose="02020404030301010803" pitchFamily="18" charset="0"/>
                        </a:rPr>
                        <a:t>62,2 </a:t>
                      </a:r>
                      <a:endParaRPr lang="it-IT" sz="1400" b="0" i="0" u="none" strike="noStrike">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it-IT" sz="1400" u="none" strike="noStrike" dirty="0">
                          <a:solidFill>
                            <a:schemeClr val="tx1"/>
                          </a:solidFill>
                          <a:effectLst/>
                          <a:latin typeface="Garamond" panose="02020404030301010803" pitchFamily="18" charset="0"/>
                        </a:rPr>
                        <a:t>65,9 </a:t>
                      </a:r>
                      <a:endParaRPr lang="it-IT" sz="1400" b="0" i="0" u="none" strike="noStrike" dirty="0">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it-IT" sz="1400" b="0" i="0" u="none" strike="noStrike">
                          <a:effectLst/>
                          <a:latin typeface="Garamond" panose="02020404030301010803" pitchFamily="18" charset="0"/>
                        </a:rPr>
                        <a:t>57,1 </a:t>
                      </a: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it-IT" sz="1400" b="0" i="0" u="none" strike="noStrike">
                          <a:effectLst/>
                          <a:latin typeface="Garamond" panose="02020404030301010803" pitchFamily="18" charset="0"/>
                        </a:rPr>
                        <a:t>55,6 </a:t>
                      </a: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it-IT" sz="1400" b="0" i="0" u="none" strike="noStrike" dirty="0">
                          <a:effectLst/>
                          <a:latin typeface="Garamond" panose="02020404030301010803" pitchFamily="18" charset="0"/>
                        </a:rPr>
                        <a:t>58,9 </a:t>
                      </a: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it-IT" sz="1400" u="none" strike="noStrike">
                          <a:solidFill>
                            <a:schemeClr val="tx1"/>
                          </a:solidFill>
                          <a:effectLst/>
                          <a:latin typeface="Garamond" panose="02020404030301010803" pitchFamily="18" charset="0"/>
                        </a:rPr>
                        <a:t>5,1 </a:t>
                      </a:r>
                      <a:endParaRPr lang="it-IT" sz="1400" b="0" i="0" u="none" strike="noStrike">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it-IT" sz="1400" u="none" strike="noStrike" dirty="0">
                          <a:solidFill>
                            <a:schemeClr val="tx1"/>
                          </a:solidFill>
                          <a:effectLst/>
                          <a:latin typeface="Garamond" panose="02020404030301010803" pitchFamily="18" charset="0"/>
                        </a:rPr>
                        <a:t>10,5 </a:t>
                      </a:r>
                      <a:endParaRPr lang="it-IT" sz="1400" b="0" i="0" u="none" strike="noStrike" dirty="0">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it-IT" sz="1400" u="none" strike="noStrike" dirty="0">
                          <a:solidFill>
                            <a:schemeClr val="tx1"/>
                          </a:solidFill>
                          <a:effectLst/>
                          <a:latin typeface="Garamond" panose="02020404030301010803" pitchFamily="18" charset="0"/>
                        </a:rPr>
                        <a:t>8,2 </a:t>
                      </a:r>
                      <a:endParaRPr lang="it-IT" sz="1400" b="0" i="0" u="none" strike="noStrike" dirty="0">
                        <a:solidFill>
                          <a:schemeClr val="tx1"/>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it-IT" sz="1400" b="0" i="0" u="none" strike="noStrike">
                          <a:solidFill>
                            <a:schemeClr val="tx1"/>
                          </a:solidFill>
                          <a:effectLst/>
                          <a:latin typeface="Garamond" panose="02020404030301010803" pitchFamily="18" charset="0"/>
                        </a:rPr>
                        <a:t>10,6</a:t>
                      </a:r>
                    </a:p>
                  </a:txBody>
                  <a:tcPr marL="9525" marR="9525" marT="9525" marB="0" anchor="b">
                    <a:lnT w="12700" cap="flat" cmpd="sng" algn="ctr">
                      <a:solidFill>
                        <a:schemeClr val="tx1"/>
                      </a:solidFill>
                      <a:prstDash val="solid"/>
                      <a:round/>
                      <a:headEnd type="none" w="med" len="med"/>
                      <a:tailEnd type="none" w="med" len="med"/>
                    </a:lnT>
                    <a:noFill/>
                  </a:tcPr>
                </a:tc>
                <a:tc>
                  <a:txBody>
                    <a:bodyPr/>
                    <a:lstStyle/>
                    <a:p>
                      <a:pPr algn="ctr" fontAlgn="b"/>
                      <a:r>
                        <a:rPr lang="it-IT" sz="1400" b="0" i="0" u="none" strike="noStrike" dirty="0">
                          <a:solidFill>
                            <a:schemeClr val="tx1"/>
                          </a:solidFill>
                          <a:effectLst/>
                          <a:latin typeface="Garamond" panose="02020404030301010803" pitchFamily="18" charset="0"/>
                        </a:rPr>
                        <a:t>28,4</a:t>
                      </a:r>
                    </a:p>
                  </a:txBody>
                  <a:tcPr marL="9525" marR="9525" marT="9525" marB="0" anchor="b">
                    <a:lnT w="12700" cap="flat" cmpd="sng" algn="ctr">
                      <a:solidFill>
                        <a:schemeClr val="tx1"/>
                      </a:solidFill>
                      <a:prstDash val="solid"/>
                      <a:round/>
                      <a:headEnd type="none" w="med" len="med"/>
                      <a:tailEnd type="none" w="med" len="med"/>
                    </a:lnT>
                    <a:noFill/>
                  </a:tcPr>
                </a:tc>
                <a:tc>
                  <a:txBody>
                    <a:bodyPr/>
                    <a:lstStyle/>
                    <a:p>
                      <a:pPr algn="ctr" fontAlgn="b"/>
                      <a:r>
                        <a:rPr lang="it-IT" sz="1400" b="0" i="0" u="none" strike="noStrike" dirty="0">
                          <a:solidFill>
                            <a:schemeClr val="tx1"/>
                          </a:solidFill>
                          <a:effectLst/>
                          <a:latin typeface="Garamond" panose="02020404030301010803" pitchFamily="18" charset="0"/>
                        </a:rPr>
                        <a:t>19,9</a:t>
                      </a:r>
                    </a:p>
                  </a:txBody>
                  <a:tcPr marL="9525" marR="9525" marT="9525" marB="0" anchor="b">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772442730"/>
                  </a:ext>
                </a:extLst>
              </a:tr>
              <a:tr h="190500">
                <a:tc>
                  <a:txBody>
                    <a:bodyPr/>
                    <a:lstStyle/>
                    <a:p>
                      <a:pPr algn="l" fontAlgn="b"/>
                      <a:r>
                        <a:rPr lang="it-IT" sz="1400" u="none" strike="noStrike">
                          <a:effectLst/>
                          <a:latin typeface="Garamond" panose="02020404030301010803" pitchFamily="18" charset="0"/>
                        </a:rPr>
                        <a:t>Italia</a:t>
                      </a:r>
                      <a:endParaRPr lang="it-IT" sz="1400" b="0" i="0" u="none" strike="noStrike">
                        <a:solidFill>
                          <a:srgbClr val="000000"/>
                        </a:solidFill>
                        <a:effectLst/>
                        <a:latin typeface="Garamond" panose="02020404030301010803" pitchFamily="18" charset="0"/>
                      </a:endParaRPr>
                    </a:p>
                  </a:txBody>
                  <a:tcPr marL="9525" marR="9525" marT="9525" marB="0" anchor="b">
                    <a:noFill/>
                  </a:tcPr>
                </a:tc>
                <a:tc>
                  <a:txBody>
                    <a:bodyPr/>
                    <a:lstStyle/>
                    <a:p>
                      <a:pPr algn="ctr" fontAlgn="b"/>
                      <a:r>
                        <a:rPr lang="it-IT" sz="1400" u="none" strike="noStrike">
                          <a:solidFill>
                            <a:schemeClr val="tx1"/>
                          </a:solidFill>
                          <a:effectLst/>
                          <a:latin typeface="Garamond" panose="02020404030301010803" pitchFamily="18" charset="0"/>
                        </a:rPr>
                        <a:t>62,9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63,4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65,6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58,6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a:solidFill>
                            <a:schemeClr val="tx1"/>
                          </a:solidFill>
                          <a:effectLst/>
                          <a:latin typeface="Garamond" panose="02020404030301010803" pitchFamily="18" charset="0"/>
                        </a:rPr>
                        <a:t>55,5 </a:t>
                      </a:r>
                      <a:endParaRPr lang="it-IT" sz="1400" b="0" i="0" u="none" strike="noStrike">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dirty="0">
                          <a:solidFill>
                            <a:schemeClr val="tx1"/>
                          </a:solidFill>
                          <a:effectLst/>
                          <a:latin typeface="Garamond" panose="02020404030301010803" pitchFamily="18" charset="0"/>
                        </a:rPr>
                        <a:t>58,5 </a:t>
                      </a:r>
                      <a:endParaRPr lang="it-IT" sz="1400" b="0" i="0" u="none" strike="noStrike" dirty="0">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b="0" i="0" u="none" strike="noStrike">
                          <a:effectLst/>
                          <a:latin typeface="Garamond" panose="02020404030301010803" pitchFamily="18" charset="0"/>
                        </a:rPr>
                        <a:t>47,2 </a:t>
                      </a:r>
                    </a:p>
                  </a:txBody>
                  <a:tcPr marL="9525" marR="9525" marT="9525" marB="0" anchor="ctr">
                    <a:noFill/>
                  </a:tcPr>
                </a:tc>
                <a:tc>
                  <a:txBody>
                    <a:bodyPr/>
                    <a:lstStyle/>
                    <a:p>
                      <a:pPr algn="ctr" fontAlgn="b"/>
                      <a:r>
                        <a:rPr lang="it-IT" sz="1400" b="0" i="0" u="none" strike="noStrike">
                          <a:effectLst/>
                          <a:latin typeface="Garamond" panose="02020404030301010803" pitchFamily="18" charset="0"/>
                        </a:rPr>
                        <a:t>46,5 </a:t>
                      </a:r>
                    </a:p>
                  </a:txBody>
                  <a:tcPr marL="9525" marR="9525" marT="9525" marB="0" anchor="ctr">
                    <a:noFill/>
                  </a:tcPr>
                </a:tc>
                <a:tc>
                  <a:txBody>
                    <a:bodyPr/>
                    <a:lstStyle/>
                    <a:p>
                      <a:pPr algn="ctr" fontAlgn="b"/>
                      <a:r>
                        <a:rPr lang="it-IT" sz="1400" b="0" i="0" u="none" strike="noStrike" dirty="0">
                          <a:effectLst/>
                          <a:latin typeface="Garamond" panose="02020404030301010803" pitchFamily="18" charset="0"/>
                        </a:rPr>
                        <a:t>49,5 </a:t>
                      </a:r>
                    </a:p>
                  </a:txBody>
                  <a:tcPr marL="9525" marR="9525" marT="9525" marB="0" anchor="ctr">
                    <a:noFill/>
                  </a:tcPr>
                </a:tc>
                <a:tc>
                  <a:txBody>
                    <a:bodyPr/>
                    <a:lstStyle/>
                    <a:p>
                      <a:pPr algn="ctr" fontAlgn="b"/>
                      <a:r>
                        <a:rPr lang="it-IT" sz="1400" u="none" strike="noStrike" dirty="0">
                          <a:solidFill>
                            <a:schemeClr val="tx1"/>
                          </a:solidFill>
                          <a:effectLst/>
                          <a:latin typeface="Garamond" panose="02020404030301010803" pitchFamily="18" charset="0"/>
                        </a:rPr>
                        <a:t>6,7 </a:t>
                      </a:r>
                      <a:endParaRPr lang="it-IT" sz="1400" b="0" i="0" u="none" strike="noStrike" dirty="0">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dirty="0">
                          <a:solidFill>
                            <a:schemeClr val="tx1"/>
                          </a:solidFill>
                          <a:effectLst/>
                          <a:latin typeface="Garamond" panose="02020404030301010803" pitchFamily="18" charset="0"/>
                        </a:rPr>
                        <a:t>12,1 </a:t>
                      </a:r>
                      <a:endParaRPr lang="it-IT" sz="1400" b="0" i="0" u="none" strike="noStrike" dirty="0">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dirty="0">
                          <a:solidFill>
                            <a:schemeClr val="tx1"/>
                          </a:solidFill>
                          <a:effectLst/>
                          <a:latin typeface="Garamond" panose="02020404030301010803" pitchFamily="18" charset="0"/>
                        </a:rPr>
                        <a:t>10,6 </a:t>
                      </a:r>
                      <a:endParaRPr lang="it-IT" sz="1400" b="0" i="0" u="none" strike="noStrike" dirty="0">
                        <a:solidFill>
                          <a:schemeClr val="tx1"/>
                        </a:solidFill>
                        <a:effectLst/>
                        <a:latin typeface="Garamond" panose="02020404030301010803" pitchFamily="18" charset="0"/>
                      </a:endParaRPr>
                    </a:p>
                  </a:txBody>
                  <a:tcPr marL="9525" marR="9525" marT="9525" marB="0" anchor="ctr">
                    <a:noFill/>
                  </a:tcPr>
                </a:tc>
                <a:tc>
                  <a:txBody>
                    <a:bodyPr/>
                    <a:lstStyle/>
                    <a:p>
                      <a:pPr algn="ctr" fontAlgn="b"/>
                      <a:r>
                        <a:rPr lang="it-IT" sz="1400" b="0" i="0" u="none" strike="noStrike">
                          <a:solidFill>
                            <a:schemeClr val="tx1"/>
                          </a:solidFill>
                          <a:effectLst/>
                          <a:latin typeface="Garamond" panose="02020404030301010803" pitchFamily="18" charset="0"/>
                        </a:rPr>
                        <a:t>15,3</a:t>
                      </a:r>
                    </a:p>
                  </a:txBody>
                  <a:tcPr marL="9525" marR="9525" marT="9525" marB="0" anchor="b">
                    <a:noFill/>
                  </a:tcPr>
                </a:tc>
                <a:tc>
                  <a:txBody>
                    <a:bodyPr/>
                    <a:lstStyle/>
                    <a:p>
                      <a:pPr algn="ctr" fontAlgn="b"/>
                      <a:r>
                        <a:rPr lang="it-IT" sz="1400" b="0" i="0" u="none" strike="noStrike">
                          <a:solidFill>
                            <a:schemeClr val="tx1"/>
                          </a:solidFill>
                          <a:effectLst/>
                          <a:latin typeface="Garamond" panose="02020404030301010803" pitchFamily="18" charset="0"/>
                        </a:rPr>
                        <a:t>29,8</a:t>
                      </a:r>
                    </a:p>
                  </a:txBody>
                  <a:tcPr marL="9525" marR="9525" marT="9525" marB="0" anchor="b">
                    <a:noFill/>
                  </a:tcPr>
                </a:tc>
                <a:tc>
                  <a:txBody>
                    <a:bodyPr/>
                    <a:lstStyle/>
                    <a:p>
                      <a:pPr algn="ctr" fontAlgn="b"/>
                      <a:r>
                        <a:rPr lang="it-IT" sz="1400" b="0" i="0" u="none" strike="noStrike" dirty="0">
                          <a:solidFill>
                            <a:schemeClr val="tx1"/>
                          </a:solidFill>
                          <a:effectLst/>
                          <a:latin typeface="Garamond" panose="02020404030301010803" pitchFamily="18" charset="0"/>
                        </a:rPr>
                        <a:t>24,8</a:t>
                      </a:r>
                    </a:p>
                  </a:txBody>
                  <a:tcPr marL="9525" marR="9525" marT="9525" marB="0" anchor="b">
                    <a:noFill/>
                  </a:tcPr>
                </a:tc>
                <a:extLst>
                  <a:ext uri="{0D108BD9-81ED-4DB2-BD59-A6C34878D82A}">
                    <a16:rowId xmlns:a16="http://schemas.microsoft.com/office/drawing/2014/main" val="3236906631"/>
                  </a:ext>
                </a:extLst>
              </a:tr>
            </a:tbl>
          </a:graphicData>
        </a:graphic>
      </p:graphicFrame>
      <p:sp>
        <p:nvSpPr>
          <p:cNvPr id="7" name="Rettangolo 6">
            <a:extLst>
              <a:ext uri="{FF2B5EF4-FFF2-40B4-BE49-F238E27FC236}">
                <a16:creationId xmlns:a16="http://schemas.microsoft.com/office/drawing/2014/main" id="{43B4C837-089C-477E-8BD6-DC96D1D55068}"/>
              </a:ext>
            </a:extLst>
          </p:cNvPr>
          <p:cNvSpPr/>
          <p:nvPr/>
        </p:nvSpPr>
        <p:spPr>
          <a:xfrm>
            <a:off x="1522095" y="3075092"/>
            <a:ext cx="9147808"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Calibri" panose="020F0502020204030204" pitchFamily="34" charset="0"/>
                <a:cs typeface="Times New Roman" panose="02020603050405020304" pitchFamily="18" charset="0"/>
              </a:rPr>
              <a:t>Principali indicatori del mercato del lavoro. Anni 2008, 2013 e 2018. Italia, Piemonte e province piemontesi</a:t>
            </a:r>
          </a:p>
        </p:txBody>
      </p:sp>
      <p:sp>
        <p:nvSpPr>
          <p:cNvPr id="8" name="Rettangolo 7">
            <a:extLst>
              <a:ext uri="{FF2B5EF4-FFF2-40B4-BE49-F238E27FC236}">
                <a16:creationId xmlns:a16="http://schemas.microsoft.com/office/drawing/2014/main" id="{C8E0817E-7C3D-4956-92C2-9F2A4988BDC2}"/>
              </a:ext>
            </a:extLst>
          </p:cNvPr>
          <p:cNvSpPr/>
          <p:nvPr/>
        </p:nvSpPr>
        <p:spPr>
          <a:xfrm>
            <a:off x="695325" y="6330321"/>
            <a:ext cx="8442957"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Calibri" panose="020F0502020204030204" pitchFamily="34" charset="0"/>
                <a:cs typeface="Times New Roman" panose="02020603050405020304" pitchFamily="18" charset="0"/>
              </a:rPr>
              <a:t>Fonte: Elaborazione su dati ISTAT</a:t>
            </a:r>
          </a:p>
        </p:txBody>
      </p:sp>
    </p:spTree>
    <p:extLst>
      <p:ext uri="{BB962C8B-B14F-4D97-AF65-F5344CB8AC3E}">
        <p14:creationId xmlns:p14="http://schemas.microsoft.com/office/powerpoint/2010/main" val="42457659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0BD75B7-6130-40C3-B127-643C14D38CDB}"/>
              </a:ext>
            </a:extLst>
          </p:cNvPr>
          <p:cNvSpPr>
            <a:spLocks noGrp="1"/>
          </p:cNvSpPr>
          <p:nvPr>
            <p:ph type="title"/>
          </p:nvPr>
        </p:nvSpPr>
        <p:spPr/>
        <p:txBody>
          <a:bodyPr/>
          <a:lstStyle/>
          <a:p>
            <a:r>
              <a:rPr lang="it-IT" dirty="0">
                <a:solidFill>
                  <a:schemeClr val="tx1"/>
                </a:solidFill>
              </a:rPr>
              <a:t>Composizione per età forza lavoro: dopo Biella, Asti ha gli occupati meno giovani</a:t>
            </a:r>
          </a:p>
        </p:txBody>
      </p:sp>
      <p:sp>
        <p:nvSpPr>
          <p:cNvPr id="4" name="Segnaposto numero diapositiva 3">
            <a:extLst>
              <a:ext uri="{FF2B5EF4-FFF2-40B4-BE49-F238E27FC236}">
                <a16:creationId xmlns:a16="http://schemas.microsoft.com/office/drawing/2014/main" id="{085E7B9C-DACD-4B61-8E91-00F9CEF166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125431-285D-4497-A9B8-AFE411CB7C64}" type="slidenum">
              <a:rPr kumimoji="0" lang="it-IT" sz="1400" b="0" i="0" u="none" strike="noStrike" kern="1200" cap="none" spc="0" normalizeH="0" baseline="0" noProof="0" smtClean="0">
                <a:ln>
                  <a:noFill/>
                </a:ln>
                <a:solidFill>
                  <a:prstClr val="black">
                    <a:tint val="75000"/>
                  </a:prstClr>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it-IT" sz="1400" b="0" i="0" u="none" strike="noStrike" kern="1200" cap="none" spc="0" normalizeH="0" baseline="0" noProof="0" dirty="0">
              <a:ln>
                <a:noFill/>
              </a:ln>
              <a:solidFill>
                <a:prstClr val="black">
                  <a:tint val="75000"/>
                </a:prstClr>
              </a:solidFill>
              <a:effectLst/>
              <a:uLnTx/>
              <a:uFillTx/>
              <a:latin typeface="Garamond" panose="02020404030301010803" pitchFamily="18" charset="0"/>
              <a:ea typeface="+mn-ea"/>
              <a:cs typeface="+mn-cs"/>
            </a:endParaRPr>
          </a:p>
        </p:txBody>
      </p:sp>
      <p:graphicFrame>
        <p:nvGraphicFramePr>
          <p:cNvPr id="8" name="Tabella 7">
            <a:extLst>
              <a:ext uri="{FF2B5EF4-FFF2-40B4-BE49-F238E27FC236}">
                <a16:creationId xmlns:a16="http://schemas.microsoft.com/office/drawing/2014/main" id="{033496D8-6152-4307-BFCC-9C02D24E280D}"/>
              </a:ext>
            </a:extLst>
          </p:cNvPr>
          <p:cNvGraphicFramePr>
            <a:graphicFrameLocks noGrp="1"/>
          </p:cNvGraphicFramePr>
          <p:nvPr/>
        </p:nvGraphicFramePr>
        <p:xfrm>
          <a:off x="838197" y="3560119"/>
          <a:ext cx="10515606" cy="2882334"/>
        </p:xfrm>
        <a:graphic>
          <a:graphicData uri="http://schemas.openxmlformats.org/drawingml/2006/table">
            <a:tbl>
              <a:tblPr firstRow="1" firstCol="1" bandRow="1"/>
              <a:tblGrid>
                <a:gridCol w="1905000">
                  <a:extLst>
                    <a:ext uri="{9D8B030D-6E8A-4147-A177-3AD203B41FA5}">
                      <a16:colId xmlns:a16="http://schemas.microsoft.com/office/drawing/2014/main" val="327089088"/>
                    </a:ext>
                  </a:extLst>
                </a:gridCol>
                <a:gridCol w="956734">
                  <a:extLst>
                    <a:ext uri="{9D8B030D-6E8A-4147-A177-3AD203B41FA5}">
                      <a16:colId xmlns:a16="http://schemas.microsoft.com/office/drawing/2014/main" val="1445832753"/>
                    </a:ext>
                  </a:extLst>
                </a:gridCol>
                <a:gridCol w="956734">
                  <a:extLst>
                    <a:ext uri="{9D8B030D-6E8A-4147-A177-3AD203B41FA5}">
                      <a16:colId xmlns:a16="http://schemas.microsoft.com/office/drawing/2014/main" val="3453169852"/>
                    </a:ext>
                  </a:extLst>
                </a:gridCol>
                <a:gridCol w="956734">
                  <a:extLst>
                    <a:ext uri="{9D8B030D-6E8A-4147-A177-3AD203B41FA5}">
                      <a16:colId xmlns:a16="http://schemas.microsoft.com/office/drawing/2014/main" val="1226741272"/>
                    </a:ext>
                  </a:extLst>
                </a:gridCol>
                <a:gridCol w="956734">
                  <a:extLst>
                    <a:ext uri="{9D8B030D-6E8A-4147-A177-3AD203B41FA5}">
                      <a16:colId xmlns:a16="http://schemas.microsoft.com/office/drawing/2014/main" val="104413827"/>
                    </a:ext>
                  </a:extLst>
                </a:gridCol>
                <a:gridCol w="956734">
                  <a:extLst>
                    <a:ext uri="{9D8B030D-6E8A-4147-A177-3AD203B41FA5}">
                      <a16:colId xmlns:a16="http://schemas.microsoft.com/office/drawing/2014/main" val="3889041982"/>
                    </a:ext>
                  </a:extLst>
                </a:gridCol>
                <a:gridCol w="956734">
                  <a:extLst>
                    <a:ext uri="{9D8B030D-6E8A-4147-A177-3AD203B41FA5}">
                      <a16:colId xmlns:a16="http://schemas.microsoft.com/office/drawing/2014/main" val="1105416886"/>
                    </a:ext>
                  </a:extLst>
                </a:gridCol>
                <a:gridCol w="956734">
                  <a:extLst>
                    <a:ext uri="{9D8B030D-6E8A-4147-A177-3AD203B41FA5}">
                      <a16:colId xmlns:a16="http://schemas.microsoft.com/office/drawing/2014/main" val="2092908306"/>
                    </a:ext>
                  </a:extLst>
                </a:gridCol>
                <a:gridCol w="956734">
                  <a:extLst>
                    <a:ext uri="{9D8B030D-6E8A-4147-A177-3AD203B41FA5}">
                      <a16:colId xmlns:a16="http://schemas.microsoft.com/office/drawing/2014/main" val="2285921629"/>
                    </a:ext>
                  </a:extLst>
                </a:gridCol>
                <a:gridCol w="956734">
                  <a:extLst>
                    <a:ext uri="{9D8B030D-6E8A-4147-A177-3AD203B41FA5}">
                      <a16:colId xmlns:a16="http://schemas.microsoft.com/office/drawing/2014/main" val="4055084884"/>
                    </a:ext>
                  </a:extLst>
                </a:gridCol>
              </a:tblGrid>
              <a:tr h="161925">
                <a:tc rowSpan="2">
                  <a:txBody>
                    <a:bodyPr/>
                    <a:lstStyle/>
                    <a:p>
                      <a:pP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 </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gridSpan="3">
                  <a:txBody>
                    <a:bodyPr/>
                    <a:lstStyle/>
                    <a:p>
                      <a:pPr algn="ctr">
                        <a:lnSpc>
                          <a:spcPct val="107000"/>
                        </a:lnSpc>
                        <a:spcAft>
                          <a:spcPts val="0"/>
                        </a:spcAft>
                      </a:pPr>
                      <a:r>
                        <a:rPr lang="it-IT" sz="1400" b="1" dirty="0">
                          <a:effectLst/>
                          <a:latin typeface="Garamond" panose="02020404030301010803" pitchFamily="18" charset="0"/>
                          <a:ea typeface="Times New Roman" panose="02020603050405020304" pitchFamily="18" charset="0"/>
                          <a:cs typeface="Calibri" panose="020F0502020204030204" pitchFamily="34" charset="0"/>
                        </a:rPr>
                        <a:t>2004</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it-IT"/>
                    </a:p>
                  </a:txBody>
                  <a:tcPr/>
                </a:tc>
                <a:tc hMerge="1">
                  <a:txBody>
                    <a:bodyPr/>
                    <a:lstStyle/>
                    <a:p>
                      <a:endParaRPr lang="it-IT"/>
                    </a:p>
                  </a:txBody>
                  <a:tcPr/>
                </a:tc>
                <a:tc gridSpan="3">
                  <a:txBody>
                    <a:bodyPr/>
                    <a:lstStyle/>
                    <a:p>
                      <a:pPr algn="ctr">
                        <a:lnSpc>
                          <a:spcPct val="107000"/>
                        </a:lnSpc>
                        <a:spcAft>
                          <a:spcPts val="0"/>
                        </a:spcAft>
                      </a:pPr>
                      <a:r>
                        <a:rPr lang="it-IT" sz="1400" b="1">
                          <a:effectLst/>
                          <a:latin typeface="Garamond" panose="02020404030301010803" pitchFamily="18" charset="0"/>
                          <a:ea typeface="Times New Roman" panose="02020603050405020304" pitchFamily="18" charset="0"/>
                          <a:cs typeface="Calibri" panose="020F0502020204030204" pitchFamily="34" charset="0"/>
                        </a:rPr>
                        <a:t>2011</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it-IT"/>
                    </a:p>
                  </a:txBody>
                  <a:tcPr/>
                </a:tc>
                <a:tc hMerge="1">
                  <a:txBody>
                    <a:bodyPr/>
                    <a:lstStyle/>
                    <a:p>
                      <a:endParaRPr lang="it-IT"/>
                    </a:p>
                  </a:txBody>
                  <a:tcPr/>
                </a:tc>
                <a:tc gridSpan="3">
                  <a:txBody>
                    <a:bodyPr/>
                    <a:lstStyle/>
                    <a:p>
                      <a:pPr algn="ctr">
                        <a:lnSpc>
                          <a:spcPct val="107000"/>
                        </a:lnSpc>
                        <a:spcAft>
                          <a:spcPts val="0"/>
                        </a:spcAft>
                      </a:pPr>
                      <a:r>
                        <a:rPr lang="it-IT" sz="1400" b="1">
                          <a:effectLst/>
                          <a:latin typeface="Garamond" panose="02020404030301010803" pitchFamily="18" charset="0"/>
                          <a:ea typeface="Times New Roman" panose="02020603050405020304" pitchFamily="18" charset="0"/>
                          <a:cs typeface="Calibri" panose="020F0502020204030204" pitchFamily="34" charset="0"/>
                        </a:rPr>
                        <a:t>2018</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606341832"/>
                  </a:ext>
                </a:extLst>
              </a:tr>
              <a:tr h="171450">
                <a:tc vMerge="1">
                  <a:txBody>
                    <a:bodyPr/>
                    <a:lstStyle/>
                    <a:p>
                      <a:pPr>
                        <a:lnSpc>
                          <a:spcPct val="107000"/>
                        </a:lnSpc>
                      </a:pPr>
                      <a:endParaRPr lang="it-IT" sz="1100" dirty="0">
                        <a:effectLst/>
                        <a:latin typeface="Garamond" panose="02020404030301010803" pitchFamily="18" charset="0"/>
                        <a:cs typeface="Times New Roman" panose="02020603050405020304" pitchFamily="18"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400" b="1">
                          <a:effectLst/>
                          <a:latin typeface="Garamond" panose="02020404030301010803" pitchFamily="18" charset="0"/>
                          <a:ea typeface="Times New Roman" panose="02020603050405020304" pitchFamily="18" charset="0"/>
                          <a:cs typeface="Calibri" panose="020F0502020204030204" pitchFamily="34" charset="0"/>
                        </a:rPr>
                        <a:t>15-29 anni</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400" b="1" dirty="0">
                          <a:effectLst/>
                          <a:latin typeface="Garamond" panose="02020404030301010803" pitchFamily="18" charset="0"/>
                          <a:ea typeface="Times New Roman" panose="02020603050405020304" pitchFamily="18" charset="0"/>
                          <a:cs typeface="Calibri" panose="020F0502020204030204" pitchFamily="34" charset="0"/>
                        </a:rPr>
                        <a:t>30-54 anni</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400" b="1">
                          <a:effectLst/>
                          <a:latin typeface="Garamond" panose="02020404030301010803" pitchFamily="18" charset="0"/>
                          <a:ea typeface="Times New Roman" panose="02020603050405020304" pitchFamily="18" charset="0"/>
                          <a:cs typeface="Calibri" panose="020F0502020204030204" pitchFamily="34" charset="0"/>
                        </a:rPr>
                        <a:t>55 e più anni</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400" b="1">
                          <a:effectLst/>
                          <a:latin typeface="Garamond" panose="02020404030301010803" pitchFamily="18" charset="0"/>
                          <a:ea typeface="Times New Roman" panose="02020603050405020304" pitchFamily="18" charset="0"/>
                          <a:cs typeface="Calibri" panose="020F0502020204030204" pitchFamily="34" charset="0"/>
                        </a:rPr>
                        <a:t>15-29 anni</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400" b="1">
                          <a:effectLst/>
                          <a:latin typeface="Garamond" panose="02020404030301010803" pitchFamily="18" charset="0"/>
                          <a:ea typeface="Times New Roman" panose="02020603050405020304" pitchFamily="18" charset="0"/>
                          <a:cs typeface="Calibri" panose="020F0502020204030204" pitchFamily="34" charset="0"/>
                        </a:rPr>
                        <a:t>30-54 anni</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400" b="1">
                          <a:effectLst/>
                          <a:latin typeface="Garamond" panose="02020404030301010803" pitchFamily="18" charset="0"/>
                          <a:ea typeface="Times New Roman" panose="02020603050405020304" pitchFamily="18" charset="0"/>
                          <a:cs typeface="Calibri" panose="020F0502020204030204" pitchFamily="34" charset="0"/>
                        </a:rPr>
                        <a:t>55 e più anni</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400" b="1">
                          <a:effectLst/>
                          <a:latin typeface="Garamond" panose="02020404030301010803" pitchFamily="18" charset="0"/>
                          <a:ea typeface="Times New Roman" panose="02020603050405020304" pitchFamily="18" charset="0"/>
                          <a:cs typeface="Calibri" panose="020F0502020204030204" pitchFamily="34" charset="0"/>
                        </a:rPr>
                        <a:t>15-29 anni</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400" b="1">
                          <a:effectLst/>
                          <a:latin typeface="Garamond" panose="02020404030301010803" pitchFamily="18" charset="0"/>
                          <a:ea typeface="Times New Roman" panose="02020603050405020304" pitchFamily="18" charset="0"/>
                          <a:cs typeface="Calibri" panose="020F0502020204030204" pitchFamily="34" charset="0"/>
                        </a:rPr>
                        <a:t>30-54 anni</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400" b="1">
                          <a:effectLst/>
                          <a:latin typeface="Garamond" panose="02020404030301010803" pitchFamily="18" charset="0"/>
                          <a:ea typeface="Times New Roman" panose="02020603050405020304" pitchFamily="18" charset="0"/>
                          <a:cs typeface="Calibri" panose="020F0502020204030204" pitchFamily="34" charset="0"/>
                        </a:rPr>
                        <a:t>55 e più anni</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8971174"/>
                  </a:ext>
                </a:extLst>
              </a:tr>
              <a:tr h="161925">
                <a:tc>
                  <a:txBody>
                    <a:bodyPr/>
                    <a:lstStyle/>
                    <a:p>
                      <a:pP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Alessandria</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18,6%</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69,8%</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11,6%</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12,6%</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72,8%</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14,5%</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11,7%</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65,0%</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23,3%</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520795339"/>
                  </a:ext>
                </a:extLst>
              </a:tr>
              <a:tr h="161925">
                <a:tc>
                  <a:txBody>
                    <a:bodyPr/>
                    <a:lstStyle/>
                    <a:p>
                      <a:pP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Asti</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18,4%</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70,5%</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11,1%</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13,8%</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70,7%</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15,5%</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10,9%</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65,7%</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23,4%</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extLst>
                  <a:ext uri="{0D108BD9-81ED-4DB2-BD59-A6C34878D82A}">
                    <a16:rowId xmlns:a16="http://schemas.microsoft.com/office/drawing/2014/main" val="1379636683"/>
                  </a:ext>
                </a:extLst>
              </a:tr>
              <a:tr h="161925">
                <a:tc>
                  <a:txBody>
                    <a:bodyPr/>
                    <a:lstStyle/>
                    <a:p>
                      <a:pP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Biella</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19,8%</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70,6%</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9,6%</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12,5%</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74,7%</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12,8%</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10,4%</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65,6%</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24,0%</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extLst>
                  <a:ext uri="{0D108BD9-81ED-4DB2-BD59-A6C34878D82A}">
                    <a16:rowId xmlns:a16="http://schemas.microsoft.com/office/drawing/2014/main" val="1595088677"/>
                  </a:ext>
                </a:extLst>
              </a:tr>
              <a:tr h="161925">
                <a:tc>
                  <a:txBody>
                    <a:bodyPr/>
                    <a:lstStyle/>
                    <a:p>
                      <a:pP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Cuneo</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20,4%</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67,4%</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12,3%</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17,4%</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69,0%</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13,6%</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14,7%</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64,9%</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20,4%</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extLst>
                  <a:ext uri="{0D108BD9-81ED-4DB2-BD59-A6C34878D82A}">
                    <a16:rowId xmlns:a16="http://schemas.microsoft.com/office/drawing/2014/main" val="2133463242"/>
                  </a:ext>
                </a:extLst>
              </a:tr>
              <a:tr h="161925">
                <a:tc>
                  <a:txBody>
                    <a:bodyPr/>
                    <a:lstStyle/>
                    <a:p>
                      <a:pP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Novara</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19,1%</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72,0%</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8,8%</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13,7%</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73,0%</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13,3%</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11,8%</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69,5%</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18,6%</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extLst>
                  <a:ext uri="{0D108BD9-81ED-4DB2-BD59-A6C34878D82A}">
                    <a16:rowId xmlns:a16="http://schemas.microsoft.com/office/drawing/2014/main" val="683794341"/>
                  </a:ext>
                </a:extLst>
              </a:tr>
              <a:tr h="161925">
                <a:tc>
                  <a:txBody>
                    <a:bodyPr/>
                    <a:lstStyle/>
                    <a:p>
                      <a:pP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Torino</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18,4%</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71,7%</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9,9%</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13,7%</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73,2%</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13,1%</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11,6%</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67,6%</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20,8%</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extLst>
                  <a:ext uri="{0D108BD9-81ED-4DB2-BD59-A6C34878D82A}">
                    <a16:rowId xmlns:a16="http://schemas.microsoft.com/office/drawing/2014/main" val="720273983"/>
                  </a:ext>
                </a:extLst>
              </a:tr>
              <a:tr h="161925">
                <a:tc>
                  <a:txBody>
                    <a:bodyPr/>
                    <a:lstStyle/>
                    <a:p>
                      <a:pP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Verbano-Cusio-Ossola</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20,8%</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71,2%</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8,0%</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13,3%</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73,1%</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13,6%</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13,0%</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65,8%</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21,2%</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extLst>
                  <a:ext uri="{0D108BD9-81ED-4DB2-BD59-A6C34878D82A}">
                    <a16:rowId xmlns:a16="http://schemas.microsoft.com/office/drawing/2014/main" val="1318430196"/>
                  </a:ext>
                </a:extLst>
              </a:tr>
              <a:tr h="161925">
                <a:tc>
                  <a:txBody>
                    <a:bodyPr/>
                    <a:lstStyle/>
                    <a:p>
                      <a:pP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Vercelli</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18,2%</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71,0%</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10,8%</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13,6%</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71,3%</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15,1%</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12,1%</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64,6%</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23,3%</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4742416"/>
                  </a:ext>
                </a:extLst>
              </a:tr>
              <a:tr h="161925">
                <a:tc>
                  <a:txBody>
                    <a:bodyPr/>
                    <a:lstStyle/>
                    <a:p>
                      <a:pP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Piemonte</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18,9%</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70,8%</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10,3%</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14,1%</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72,4%</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13,6%</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12,0%</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66,8%</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21,2%</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336422827"/>
                  </a:ext>
                </a:extLst>
              </a:tr>
              <a:tr h="161925">
                <a:tc>
                  <a:txBody>
                    <a:bodyPr/>
                    <a:lstStyle/>
                    <a:p>
                      <a:pP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Italia</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18,9%</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69,8%</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11,3%</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13,9%</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72,1%</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14,1%</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07000"/>
                        </a:lnSpc>
                        <a:spcAft>
                          <a:spcPts val="0"/>
                        </a:spcAft>
                      </a:pPr>
                      <a:r>
                        <a:rPr lang="it-IT" sz="1400">
                          <a:effectLst/>
                          <a:latin typeface="Garamond" panose="02020404030301010803" pitchFamily="18" charset="0"/>
                          <a:ea typeface="Times New Roman" panose="02020603050405020304" pitchFamily="18" charset="0"/>
                          <a:cs typeface="Calibri" panose="020F0502020204030204" pitchFamily="34" charset="0"/>
                        </a:rPr>
                        <a:t>12,0%</a:t>
                      </a:r>
                      <a:endParaRPr lang="it-IT" sz="140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66,4%</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it-IT" sz="1400" dirty="0">
                          <a:effectLst/>
                          <a:latin typeface="Garamond" panose="02020404030301010803" pitchFamily="18" charset="0"/>
                          <a:ea typeface="Times New Roman" panose="02020603050405020304" pitchFamily="18" charset="0"/>
                          <a:cs typeface="Calibri" panose="020F0502020204030204" pitchFamily="34" charset="0"/>
                        </a:rPr>
                        <a:t>21,5%</a:t>
                      </a:r>
                      <a:endParaRPr lang="it-IT"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4450" marR="44450" marT="0" marB="0" anchor="ctr">
                    <a:lnL>
                      <a:noFill/>
                    </a:lnL>
                    <a:lnR>
                      <a:noFill/>
                    </a:lnR>
                    <a:lnT>
                      <a:noFill/>
                    </a:lnT>
                    <a:lnB>
                      <a:noFill/>
                    </a:lnB>
                  </a:tcPr>
                </a:tc>
                <a:extLst>
                  <a:ext uri="{0D108BD9-81ED-4DB2-BD59-A6C34878D82A}">
                    <a16:rowId xmlns:a16="http://schemas.microsoft.com/office/drawing/2014/main" val="2175958885"/>
                  </a:ext>
                </a:extLst>
              </a:tr>
            </a:tbl>
          </a:graphicData>
        </a:graphic>
      </p:graphicFrame>
      <p:sp>
        <p:nvSpPr>
          <p:cNvPr id="5" name="Rettangolo 4">
            <a:extLst>
              <a:ext uri="{FF2B5EF4-FFF2-40B4-BE49-F238E27FC236}">
                <a16:creationId xmlns:a16="http://schemas.microsoft.com/office/drawing/2014/main" id="{D82E98B1-ED7C-4E85-B198-F0130B26FE2B}"/>
              </a:ext>
            </a:extLst>
          </p:cNvPr>
          <p:cNvSpPr/>
          <p:nvPr/>
        </p:nvSpPr>
        <p:spPr>
          <a:xfrm>
            <a:off x="695325" y="6484209"/>
            <a:ext cx="2932778"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Calibri" panose="020F0502020204030204" pitchFamily="34" charset="0"/>
                <a:cs typeface="Times New Roman" panose="02020603050405020304" pitchFamily="18" charset="0"/>
              </a:rPr>
              <a:t>Fonte: elaborazione su dati ISTAT</a:t>
            </a:r>
          </a:p>
        </p:txBody>
      </p:sp>
      <p:sp>
        <p:nvSpPr>
          <p:cNvPr id="6" name="Segnaposto contenuto 2">
            <a:extLst>
              <a:ext uri="{FF2B5EF4-FFF2-40B4-BE49-F238E27FC236}">
                <a16:creationId xmlns:a16="http://schemas.microsoft.com/office/drawing/2014/main" id="{811BF8C6-B057-4FC4-89E4-4D600F108E0D}"/>
              </a:ext>
            </a:extLst>
          </p:cNvPr>
          <p:cNvSpPr>
            <a:spLocks noGrp="1"/>
          </p:cNvSpPr>
          <p:nvPr>
            <p:ph idx="1"/>
          </p:nvPr>
        </p:nvSpPr>
        <p:spPr>
          <a:xfrm>
            <a:off x="695325" y="443921"/>
            <a:ext cx="10801350" cy="1637549"/>
          </a:xfrm>
        </p:spPr>
        <p:txBody>
          <a:bodyPr>
            <a:noAutofit/>
          </a:bodyPr>
          <a:lstStyle/>
          <a:p>
            <a:pPr marL="0" indent="0" algn="just">
              <a:spcBef>
                <a:spcPts val="600"/>
              </a:spcBef>
              <a:buClr>
                <a:schemeClr val="tx1"/>
              </a:buClr>
              <a:buNone/>
            </a:pPr>
            <a:r>
              <a:rPr lang="it-IT" dirty="0">
                <a:solidFill>
                  <a:schemeClr val="tx1"/>
                </a:solidFill>
              </a:rPr>
              <a:t>La scarsa partecipazione dei giovani al mercato del lavoro è confermata dall’andamento degli indicatori: il tasso di occupazione dei giovani 15-29enni del Piemonte è sceso dal 52,8% del 2004 al 42,8% del 2011 fino al 37,1% rilevato nel 2018. Questo andamento è stato condizionato dalla lunga fase di recessione che ha penalizzato le fasce più giovani rispetto a quelle degli «insider» anziani più tutelati, contribuendo ad accentuare la «</a:t>
            </a:r>
            <a:r>
              <a:rPr lang="it-IT" dirty="0" err="1">
                <a:solidFill>
                  <a:schemeClr val="tx1"/>
                </a:solidFill>
              </a:rPr>
              <a:t>dualizzazione</a:t>
            </a:r>
            <a:r>
              <a:rPr lang="it-IT" dirty="0">
                <a:solidFill>
                  <a:schemeClr val="tx1"/>
                </a:solidFill>
              </a:rPr>
              <a:t>» del mercato del lavoro italiano. Tuttavia risultano cruciali anche i cambiamenti nella piramide demografica, elementi di natura culturale e abitativa, la crescita della partecipazione ai percorsi universitari, l’innalzamento dell’età media del pensionamento, le carenze del sistema scolastico e la scarsa partecipazione ai programmi di formazione professionale, proprio in una stagione di profondi cambiamenti nella struttura demografica che impongono una riflessione sulle necessità di riformare il mondo dell’istruzione e di creare maggiori sinergie con quello dell’impresa. Un altro elemento di rilievo è il blocco del turnover nella Pubblica Amministrazione, dove gli occupati giovani si sono dimezzati nell’arco di dieci anni (ISTAT, 2019). La forza lavoro piemontese (e italiana) è in una fase di senilizzazione critica (che rischia di generare squilibri nell’offerta di capitale umano), solo in parte giustificata dai cambiamenti nella piramide demografica. La percentuale di lavoratori 15-29enni sul totale è passata dal 18,9% del 2004 al 12% del 2018 e, nello stesso lasso di tempo, gli ultrasessantacinquenni sono passati dal 10,3% al 21,2%. Nella nostra provincia gli occupati giovani sono una percentuale ancor più ridotta (10,9%), che supera soltanto quella di Biella, la provincia più anziana del Piemonte.</a:t>
            </a:r>
          </a:p>
        </p:txBody>
      </p:sp>
      <p:sp>
        <p:nvSpPr>
          <p:cNvPr id="7" name="CasellaDiTesto 6">
            <a:extLst>
              <a:ext uri="{FF2B5EF4-FFF2-40B4-BE49-F238E27FC236}">
                <a16:creationId xmlns:a16="http://schemas.microsoft.com/office/drawing/2014/main" id="{CC43DF63-AD10-4D89-A60C-43701F42C5B0}"/>
              </a:ext>
            </a:extLst>
          </p:cNvPr>
          <p:cNvSpPr txBox="1"/>
          <p:nvPr/>
        </p:nvSpPr>
        <p:spPr>
          <a:xfrm>
            <a:off x="1735016" y="3209495"/>
            <a:ext cx="872196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Composizione anagrafica degli occupati. Anni 2004, 2011 e 2018. Piemonte e province piemontesi.</a:t>
            </a:r>
          </a:p>
        </p:txBody>
      </p:sp>
    </p:spTree>
    <p:extLst>
      <p:ext uri="{BB962C8B-B14F-4D97-AF65-F5344CB8AC3E}">
        <p14:creationId xmlns:p14="http://schemas.microsoft.com/office/powerpoint/2010/main" val="26591199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6C6AC20-4A11-4F45-BA26-F2A86A1A7169}"/>
              </a:ext>
            </a:extLst>
          </p:cNvPr>
          <p:cNvSpPr>
            <a:spLocks noGrp="1"/>
          </p:cNvSpPr>
          <p:nvPr>
            <p:ph type="title"/>
          </p:nvPr>
        </p:nvSpPr>
        <p:spPr/>
        <p:txBody>
          <a:bodyPr/>
          <a:lstStyle/>
          <a:p>
            <a:r>
              <a:rPr lang="it-IT" dirty="0">
                <a:solidFill>
                  <a:schemeClr val="tx1"/>
                </a:solidFill>
              </a:rPr>
              <a:t>La composizione degli occupati</a:t>
            </a:r>
          </a:p>
        </p:txBody>
      </p:sp>
      <p:sp>
        <p:nvSpPr>
          <p:cNvPr id="3" name="Segnaposto contenuto 2">
            <a:extLst>
              <a:ext uri="{FF2B5EF4-FFF2-40B4-BE49-F238E27FC236}">
                <a16:creationId xmlns:a16="http://schemas.microsoft.com/office/drawing/2014/main" id="{D85204D1-ED38-4308-89FF-805B8FE62D02}"/>
              </a:ext>
            </a:extLst>
          </p:cNvPr>
          <p:cNvSpPr>
            <a:spLocks noGrp="1"/>
          </p:cNvSpPr>
          <p:nvPr>
            <p:ph idx="1"/>
          </p:nvPr>
        </p:nvSpPr>
        <p:spPr>
          <a:xfrm>
            <a:off x="695325" y="579951"/>
            <a:ext cx="10797980" cy="1797489"/>
          </a:xfrm>
        </p:spPr>
        <p:txBody>
          <a:bodyPr>
            <a:normAutofit/>
          </a:bodyPr>
          <a:lstStyle/>
          <a:p>
            <a:pPr>
              <a:buClr>
                <a:schemeClr val="tx1"/>
              </a:buClr>
            </a:pPr>
            <a:r>
              <a:rPr lang="it-IT" sz="1600" dirty="0">
                <a:solidFill>
                  <a:schemeClr val="tx1"/>
                </a:solidFill>
              </a:rPr>
              <a:t>Il 27,2% degli occupati della Provincia di Asti sono lavoratori indipendenti: una percentuale in forte calo nell’ultimo triennio, all’inizio del quale raggiungeva il 32,4%.</a:t>
            </a:r>
          </a:p>
          <a:p>
            <a:pPr>
              <a:buClr>
                <a:schemeClr val="tx1"/>
              </a:buClr>
            </a:pPr>
            <a:r>
              <a:rPr lang="it-IT" sz="1600" dirty="0">
                <a:solidFill>
                  <a:schemeClr val="tx1"/>
                </a:solidFill>
              </a:rPr>
              <a:t>La forza lavoro locale è impiegata per il 9,3% nel settore agricolo, per il 26% nel settore manifatturiero, per l’8,2% nelle costruzioni e per il 55,6% nei servizi. Rispetto al 2008 l’occupazione astigiana non si è «terziarizzata» come avvenuto nella maggior parte delle aree del paese, ma ha aumentato il proprio peso nei settori dell’agricoltura e delle industrie.</a:t>
            </a:r>
          </a:p>
        </p:txBody>
      </p:sp>
      <p:sp>
        <p:nvSpPr>
          <p:cNvPr id="4" name="Segnaposto numero diapositiva 3">
            <a:extLst>
              <a:ext uri="{FF2B5EF4-FFF2-40B4-BE49-F238E27FC236}">
                <a16:creationId xmlns:a16="http://schemas.microsoft.com/office/drawing/2014/main" id="{D4096825-DFAD-4BB8-94A2-C73D63FD196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125431-285D-4497-A9B8-AFE411CB7C64}" type="slidenum">
              <a:rPr kumimoji="0" lang="it-IT" sz="1400" b="0" i="0" u="none" strike="noStrike" kern="1200" cap="none" spc="0" normalizeH="0" baseline="0" noProof="0" smtClean="0">
                <a:ln>
                  <a:noFill/>
                </a:ln>
                <a:solidFill>
                  <a:prstClr val="black">
                    <a:tint val="75000"/>
                  </a:prstClr>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it-IT" sz="1400" b="0" i="0" u="none" strike="noStrike" kern="1200" cap="none" spc="0" normalizeH="0" baseline="0" noProof="0" dirty="0">
              <a:ln>
                <a:noFill/>
              </a:ln>
              <a:solidFill>
                <a:prstClr val="black">
                  <a:tint val="75000"/>
                </a:prstClr>
              </a:solidFill>
              <a:effectLst/>
              <a:uLnTx/>
              <a:uFillTx/>
              <a:latin typeface="Garamond" panose="02020404030301010803" pitchFamily="18" charset="0"/>
              <a:ea typeface="+mn-ea"/>
              <a:cs typeface="+mn-cs"/>
            </a:endParaRPr>
          </a:p>
        </p:txBody>
      </p:sp>
      <p:graphicFrame>
        <p:nvGraphicFramePr>
          <p:cNvPr id="5" name="Grafico 4">
            <a:extLst>
              <a:ext uri="{FF2B5EF4-FFF2-40B4-BE49-F238E27FC236}">
                <a16:creationId xmlns:a16="http://schemas.microsoft.com/office/drawing/2014/main" id="{F8AAAADF-DB73-468A-AAD5-3DBB351ED43F}"/>
              </a:ext>
            </a:extLst>
          </p:cNvPr>
          <p:cNvGraphicFramePr>
            <a:graphicFrameLocks/>
          </p:cNvGraphicFramePr>
          <p:nvPr/>
        </p:nvGraphicFramePr>
        <p:xfrm>
          <a:off x="1121898" y="2829827"/>
          <a:ext cx="9944833" cy="3560790"/>
        </p:xfrm>
        <a:graphic>
          <a:graphicData uri="http://schemas.openxmlformats.org/drawingml/2006/chart">
            <c:chart xmlns:c="http://schemas.openxmlformats.org/drawingml/2006/chart" xmlns:r="http://schemas.openxmlformats.org/officeDocument/2006/relationships" r:id="rId2"/>
          </a:graphicData>
        </a:graphic>
      </p:graphicFrame>
      <p:sp>
        <p:nvSpPr>
          <p:cNvPr id="6" name="CasellaDiTesto 5">
            <a:extLst>
              <a:ext uri="{FF2B5EF4-FFF2-40B4-BE49-F238E27FC236}">
                <a16:creationId xmlns:a16="http://schemas.microsoft.com/office/drawing/2014/main" id="{7A07FFEB-E85C-444C-91F4-7F0280F7EDB2}"/>
              </a:ext>
            </a:extLst>
          </p:cNvPr>
          <p:cNvSpPr txBox="1"/>
          <p:nvPr/>
        </p:nvSpPr>
        <p:spPr>
          <a:xfrm>
            <a:off x="1189964" y="2183496"/>
            <a:ext cx="980869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Composizione degli occupati per settore di attività economica e incidenza dei lavoratori indipendenti sul totale degli occupati. Periodo 2008-2018. Provincia di Asti.</a:t>
            </a:r>
          </a:p>
        </p:txBody>
      </p:sp>
      <p:sp>
        <p:nvSpPr>
          <p:cNvPr id="7" name="CasellaDiTesto 6">
            <a:extLst>
              <a:ext uri="{FF2B5EF4-FFF2-40B4-BE49-F238E27FC236}">
                <a16:creationId xmlns:a16="http://schemas.microsoft.com/office/drawing/2014/main" id="{D7EC1264-6D0E-4582-B9AD-DE5A8DA0F6DF}"/>
              </a:ext>
            </a:extLst>
          </p:cNvPr>
          <p:cNvSpPr txBox="1"/>
          <p:nvPr/>
        </p:nvSpPr>
        <p:spPr>
          <a:xfrm>
            <a:off x="1121898" y="6390617"/>
            <a:ext cx="458606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Fonte: Elaborazione su dati ISTAT</a:t>
            </a:r>
          </a:p>
        </p:txBody>
      </p:sp>
    </p:spTree>
    <p:extLst>
      <p:ext uri="{BB962C8B-B14F-4D97-AF65-F5344CB8AC3E}">
        <p14:creationId xmlns:p14="http://schemas.microsoft.com/office/powerpoint/2010/main" val="33347465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4CA0976-2212-4C74-AA00-40A7691DBCD8}"/>
              </a:ext>
            </a:extLst>
          </p:cNvPr>
          <p:cNvSpPr>
            <a:spLocks noGrp="1"/>
          </p:cNvSpPr>
          <p:nvPr>
            <p:ph type="title"/>
          </p:nvPr>
        </p:nvSpPr>
        <p:spPr/>
        <p:txBody>
          <a:bodyPr/>
          <a:lstStyle/>
          <a:p>
            <a:r>
              <a:rPr lang="it-IT" dirty="0">
                <a:solidFill>
                  <a:schemeClr val="tx1"/>
                </a:solidFill>
              </a:rPr>
              <a:t>La composizione delle imprese: meno della metà sono attive nei servizi</a:t>
            </a:r>
          </a:p>
        </p:txBody>
      </p:sp>
      <p:sp>
        <p:nvSpPr>
          <p:cNvPr id="3" name="Segnaposto contenuto 2">
            <a:extLst>
              <a:ext uri="{FF2B5EF4-FFF2-40B4-BE49-F238E27FC236}">
                <a16:creationId xmlns:a16="http://schemas.microsoft.com/office/drawing/2014/main" id="{0AFA42E8-5387-4FD3-B503-500ADA816ECE}"/>
              </a:ext>
            </a:extLst>
          </p:cNvPr>
          <p:cNvSpPr>
            <a:spLocks noGrp="1"/>
          </p:cNvSpPr>
          <p:nvPr>
            <p:ph idx="1"/>
          </p:nvPr>
        </p:nvSpPr>
        <p:spPr/>
        <p:txBody>
          <a:bodyPr>
            <a:normAutofit lnSpcReduction="10000"/>
          </a:bodyPr>
          <a:lstStyle/>
          <a:p>
            <a:pPr algn="just">
              <a:buClr>
                <a:schemeClr val="tx1"/>
              </a:buClr>
            </a:pPr>
            <a:r>
              <a:rPr lang="it-IT" sz="1600" dirty="0">
                <a:solidFill>
                  <a:schemeClr val="tx1"/>
                </a:solidFill>
              </a:rPr>
              <a:t>Il tessuto produttivo della nostra provincia mostra, in affinità con quello cuneese, una consistente presenza di imprese agricole, che incidono per il 28,6% sul totale delle imprese astigiane e soltanto per il 13,5% sul totale delle imprese piemontesi. Il complesso del settore industriale (costruzioni, manifattura e altre industrie) comprende il 24% delle imprese attive (un’incidenza leggermente inferiore a quella regionale). Le imprese attive nei servizi sono meno del 50%, mentre la stessa percentuale supera il 60% a Biella, a Novara e nel V-C-O ed è vicina al 70% nella provincia di Torino.</a:t>
            </a:r>
          </a:p>
          <a:p>
            <a:pPr algn="just">
              <a:buClr>
                <a:schemeClr val="tx1"/>
              </a:buClr>
            </a:pPr>
            <a:r>
              <a:rPr lang="it-IT" sz="1600" dirty="0">
                <a:solidFill>
                  <a:schemeClr val="tx1"/>
                </a:solidFill>
              </a:rPr>
              <a:t>Il valore aggiunto prodotto dalle circa 6.000 imprese agricole dell’Astigiano è tuttavia una quota marginale rispetto al totale, essendo pari soltanto al 4,2%. Il settore delle industrie produce il 29,7% del valore aggiunto (il 21,2% se si considera soltanto la manifattura), quello dei servizi il 66,1%.</a:t>
            </a:r>
          </a:p>
        </p:txBody>
      </p:sp>
      <p:sp>
        <p:nvSpPr>
          <p:cNvPr id="4" name="Segnaposto numero diapositiva 3">
            <a:extLst>
              <a:ext uri="{FF2B5EF4-FFF2-40B4-BE49-F238E27FC236}">
                <a16:creationId xmlns:a16="http://schemas.microsoft.com/office/drawing/2014/main" id="{0B999E87-9D31-4199-98BA-2D369F12ECF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125431-285D-4497-A9B8-AFE411CB7C64}" type="slidenum">
              <a:rPr kumimoji="0" lang="it-IT" sz="1400" b="0" i="0" u="none" strike="noStrike" kern="1200" cap="none" spc="0" normalizeH="0" baseline="0" noProof="0" smtClean="0">
                <a:ln>
                  <a:noFill/>
                </a:ln>
                <a:solidFill>
                  <a:prstClr val="black">
                    <a:tint val="75000"/>
                  </a:prstClr>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it-IT" sz="1400" b="0" i="0" u="none" strike="noStrike" kern="1200" cap="none" spc="0" normalizeH="0" baseline="0" noProof="0" dirty="0">
              <a:ln>
                <a:noFill/>
              </a:ln>
              <a:solidFill>
                <a:prstClr val="black">
                  <a:tint val="75000"/>
                </a:prstClr>
              </a:solidFill>
              <a:effectLst/>
              <a:uLnTx/>
              <a:uFillTx/>
              <a:latin typeface="Garamond" panose="02020404030301010803" pitchFamily="18" charset="0"/>
              <a:ea typeface="+mn-ea"/>
              <a:cs typeface="+mn-cs"/>
            </a:endParaRPr>
          </a:p>
        </p:txBody>
      </p:sp>
      <p:graphicFrame>
        <p:nvGraphicFramePr>
          <p:cNvPr id="5" name="Segnaposto contenuto 5">
            <a:extLst>
              <a:ext uri="{FF2B5EF4-FFF2-40B4-BE49-F238E27FC236}">
                <a16:creationId xmlns:a16="http://schemas.microsoft.com/office/drawing/2014/main" id="{AF0E9B05-E66B-41EF-96F3-BB6E5573F0CB}"/>
              </a:ext>
            </a:extLst>
          </p:cNvPr>
          <p:cNvGraphicFramePr>
            <a:graphicFrameLocks/>
          </p:cNvGraphicFramePr>
          <p:nvPr/>
        </p:nvGraphicFramePr>
        <p:xfrm>
          <a:off x="1336429" y="3415155"/>
          <a:ext cx="8989254" cy="2851835"/>
        </p:xfrm>
        <a:graphic>
          <a:graphicData uri="http://schemas.openxmlformats.org/drawingml/2006/table">
            <a:tbl>
              <a:tblPr>
                <a:tableStyleId>{5C22544A-7EE6-4342-B048-85BDC9FD1C3A}</a:tableStyleId>
              </a:tblPr>
              <a:tblGrid>
                <a:gridCol w="1498209">
                  <a:extLst>
                    <a:ext uri="{9D8B030D-6E8A-4147-A177-3AD203B41FA5}">
                      <a16:colId xmlns:a16="http://schemas.microsoft.com/office/drawing/2014/main" val="3293534585"/>
                    </a:ext>
                  </a:extLst>
                </a:gridCol>
                <a:gridCol w="1498209">
                  <a:extLst>
                    <a:ext uri="{9D8B030D-6E8A-4147-A177-3AD203B41FA5}">
                      <a16:colId xmlns:a16="http://schemas.microsoft.com/office/drawing/2014/main" val="2802143819"/>
                    </a:ext>
                  </a:extLst>
                </a:gridCol>
                <a:gridCol w="1498209">
                  <a:extLst>
                    <a:ext uri="{9D8B030D-6E8A-4147-A177-3AD203B41FA5}">
                      <a16:colId xmlns:a16="http://schemas.microsoft.com/office/drawing/2014/main" val="2023277144"/>
                    </a:ext>
                  </a:extLst>
                </a:gridCol>
                <a:gridCol w="1498209">
                  <a:extLst>
                    <a:ext uri="{9D8B030D-6E8A-4147-A177-3AD203B41FA5}">
                      <a16:colId xmlns:a16="http://schemas.microsoft.com/office/drawing/2014/main" val="2790368844"/>
                    </a:ext>
                  </a:extLst>
                </a:gridCol>
                <a:gridCol w="1498209">
                  <a:extLst>
                    <a:ext uri="{9D8B030D-6E8A-4147-A177-3AD203B41FA5}">
                      <a16:colId xmlns:a16="http://schemas.microsoft.com/office/drawing/2014/main" val="1892901420"/>
                    </a:ext>
                  </a:extLst>
                </a:gridCol>
                <a:gridCol w="1498209">
                  <a:extLst>
                    <a:ext uri="{9D8B030D-6E8A-4147-A177-3AD203B41FA5}">
                      <a16:colId xmlns:a16="http://schemas.microsoft.com/office/drawing/2014/main" val="3699346778"/>
                    </a:ext>
                  </a:extLst>
                </a:gridCol>
              </a:tblGrid>
              <a:tr h="556572">
                <a:tc>
                  <a:txBody>
                    <a:bodyPr/>
                    <a:lstStyle/>
                    <a:p>
                      <a:pPr algn="ctr" fontAlgn="b"/>
                      <a:endParaRPr lang="it-IT" sz="1600" b="1" i="0" u="none" strike="noStrike" dirty="0">
                        <a:solidFill>
                          <a:srgbClr val="000000"/>
                        </a:solidFill>
                        <a:effectLst/>
                        <a:latin typeface="Garamond" panose="02020404030301010803" pitchFamily="18" charset="0"/>
                      </a:endParaRPr>
                    </a:p>
                  </a:txBody>
                  <a:tcPr marL="7795" marR="7795" marT="7795" marB="0" anchor="b">
                    <a:lnB w="12700" cap="flat" cmpd="sng" algn="ctr">
                      <a:solidFill>
                        <a:schemeClr val="tx1"/>
                      </a:solidFill>
                      <a:prstDash val="solid"/>
                      <a:round/>
                      <a:headEnd type="none" w="med" len="med"/>
                      <a:tailEnd type="none" w="med" len="med"/>
                    </a:lnB>
                    <a:noFill/>
                  </a:tcPr>
                </a:tc>
                <a:tc>
                  <a:txBody>
                    <a:bodyPr/>
                    <a:lstStyle/>
                    <a:p>
                      <a:pPr algn="ctr" fontAlgn="b"/>
                      <a:r>
                        <a:rPr lang="it-IT" sz="1600" b="1" u="none" strike="noStrike" dirty="0">
                          <a:effectLst/>
                          <a:latin typeface="Garamond" panose="02020404030301010803" pitchFamily="18" charset="0"/>
                        </a:rPr>
                        <a:t>Agricoltura</a:t>
                      </a:r>
                      <a:endParaRPr lang="it-IT" sz="1600" b="1" i="0" u="none" strike="noStrike" dirty="0">
                        <a:solidFill>
                          <a:srgbClr val="000000"/>
                        </a:solidFill>
                        <a:effectLst/>
                        <a:latin typeface="Garamond" panose="02020404030301010803" pitchFamily="18" charset="0"/>
                      </a:endParaRPr>
                    </a:p>
                  </a:txBody>
                  <a:tcPr marL="7795" marR="7795" marT="7795" marB="0" anchor="b">
                    <a:lnB w="12700" cap="flat" cmpd="sng" algn="ctr">
                      <a:solidFill>
                        <a:schemeClr val="tx1"/>
                      </a:solidFill>
                      <a:prstDash val="solid"/>
                      <a:round/>
                      <a:headEnd type="none" w="med" len="med"/>
                      <a:tailEnd type="none" w="med" len="med"/>
                    </a:lnB>
                    <a:noFill/>
                  </a:tcPr>
                </a:tc>
                <a:tc>
                  <a:txBody>
                    <a:bodyPr/>
                    <a:lstStyle/>
                    <a:p>
                      <a:pPr algn="ctr" fontAlgn="b"/>
                      <a:r>
                        <a:rPr lang="it-IT" sz="1600" b="1" u="none" strike="noStrike" dirty="0">
                          <a:effectLst/>
                          <a:latin typeface="Garamond" panose="02020404030301010803" pitchFamily="18" charset="0"/>
                        </a:rPr>
                        <a:t>Costruzioni</a:t>
                      </a:r>
                      <a:endParaRPr lang="it-IT" sz="1600" b="1" i="0" u="none" strike="noStrike" dirty="0">
                        <a:solidFill>
                          <a:srgbClr val="000000"/>
                        </a:solidFill>
                        <a:effectLst/>
                        <a:latin typeface="Garamond" panose="02020404030301010803" pitchFamily="18" charset="0"/>
                      </a:endParaRPr>
                    </a:p>
                  </a:txBody>
                  <a:tcPr marL="7795" marR="7795" marT="7795" marB="0" anchor="b">
                    <a:lnB w="12700" cap="flat" cmpd="sng" algn="ctr">
                      <a:solidFill>
                        <a:schemeClr val="tx1"/>
                      </a:solidFill>
                      <a:prstDash val="solid"/>
                      <a:round/>
                      <a:headEnd type="none" w="med" len="med"/>
                      <a:tailEnd type="none" w="med" len="med"/>
                    </a:lnB>
                    <a:noFill/>
                  </a:tcPr>
                </a:tc>
                <a:tc>
                  <a:txBody>
                    <a:bodyPr/>
                    <a:lstStyle/>
                    <a:p>
                      <a:pPr algn="ctr" fontAlgn="b"/>
                      <a:r>
                        <a:rPr lang="it-IT" sz="1600" b="1" u="none" strike="noStrike" dirty="0">
                          <a:effectLst/>
                          <a:latin typeface="Garamond" panose="02020404030301010803" pitchFamily="18" charset="0"/>
                        </a:rPr>
                        <a:t>Industria escluse le costruzioni</a:t>
                      </a:r>
                      <a:endParaRPr lang="it-IT" sz="1600" b="1" i="0" u="none" strike="noStrike" dirty="0">
                        <a:solidFill>
                          <a:srgbClr val="000000"/>
                        </a:solidFill>
                        <a:effectLst/>
                        <a:latin typeface="Garamond" panose="02020404030301010803" pitchFamily="18" charset="0"/>
                      </a:endParaRPr>
                    </a:p>
                  </a:txBody>
                  <a:tcPr marL="7795" marR="7795" marT="7795" marB="0" anchor="b">
                    <a:lnB w="12700" cap="flat" cmpd="sng" algn="ctr">
                      <a:solidFill>
                        <a:schemeClr val="tx1"/>
                      </a:solidFill>
                      <a:prstDash val="solid"/>
                      <a:round/>
                      <a:headEnd type="none" w="med" len="med"/>
                      <a:tailEnd type="none" w="med" len="med"/>
                    </a:lnB>
                    <a:noFill/>
                  </a:tcPr>
                </a:tc>
                <a:tc>
                  <a:txBody>
                    <a:bodyPr/>
                    <a:lstStyle/>
                    <a:p>
                      <a:pPr algn="ctr" fontAlgn="b"/>
                      <a:r>
                        <a:rPr lang="it-IT" sz="1600" b="1" u="none" strike="noStrike" dirty="0">
                          <a:effectLst/>
                          <a:latin typeface="Garamond" panose="02020404030301010803" pitchFamily="18" charset="0"/>
                        </a:rPr>
                        <a:t>Servizi</a:t>
                      </a:r>
                      <a:endParaRPr lang="it-IT" sz="1600" b="1" i="0" u="none" strike="noStrike" dirty="0">
                        <a:solidFill>
                          <a:srgbClr val="000000"/>
                        </a:solidFill>
                        <a:effectLst/>
                        <a:latin typeface="Garamond" panose="02020404030301010803" pitchFamily="18" charset="0"/>
                      </a:endParaRPr>
                    </a:p>
                  </a:txBody>
                  <a:tcPr marL="7795" marR="7795" marT="7795" marB="0" anchor="b">
                    <a:lnB w="12700" cap="flat" cmpd="sng" algn="ctr">
                      <a:solidFill>
                        <a:schemeClr val="tx1"/>
                      </a:solidFill>
                      <a:prstDash val="solid"/>
                      <a:round/>
                      <a:headEnd type="none" w="med" len="med"/>
                      <a:tailEnd type="none" w="med" len="med"/>
                    </a:lnB>
                    <a:noFill/>
                  </a:tcPr>
                </a:tc>
                <a:tc>
                  <a:txBody>
                    <a:bodyPr/>
                    <a:lstStyle/>
                    <a:p>
                      <a:pPr algn="ctr" fontAlgn="b"/>
                      <a:r>
                        <a:rPr lang="it-IT" sz="1600" b="1" u="none" strike="noStrike" dirty="0">
                          <a:effectLst/>
                          <a:latin typeface="Garamond" panose="02020404030301010803" pitchFamily="18" charset="0"/>
                        </a:rPr>
                        <a:t>Totale</a:t>
                      </a:r>
                      <a:endParaRPr lang="it-IT" sz="1600" b="1" i="0" u="none" strike="noStrike" dirty="0">
                        <a:solidFill>
                          <a:srgbClr val="000000"/>
                        </a:solidFill>
                        <a:effectLst/>
                        <a:latin typeface="Garamond" panose="02020404030301010803" pitchFamily="18" charset="0"/>
                      </a:endParaRPr>
                    </a:p>
                  </a:txBody>
                  <a:tcPr marL="7795" marR="7795" marT="7795" marB="0" anchor="b">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00422392"/>
                  </a:ext>
                </a:extLst>
              </a:tr>
              <a:tr h="282183">
                <a:tc>
                  <a:txBody>
                    <a:bodyPr/>
                    <a:lstStyle/>
                    <a:p>
                      <a:pPr algn="l" fontAlgn="b"/>
                      <a:r>
                        <a:rPr lang="it-IT" sz="1600" u="none" strike="noStrike" dirty="0">
                          <a:effectLst/>
                          <a:latin typeface="Garamond" panose="02020404030301010803" pitchFamily="18" charset="0"/>
                        </a:rPr>
                        <a:t>Alessandria</a:t>
                      </a:r>
                      <a:endParaRPr lang="it-IT" sz="1600" b="0" i="0" u="none" strike="noStrike" dirty="0">
                        <a:solidFill>
                          <a:srgbClr val="000000"/>
                        </a:solidFill>
                        <a:effectLst/>
                        <a:latin typeface="Garamond" panose="02020404030301010803" pitchFamily="18" charset="0"/>
                      </a:endParaRPr>
                    </a:p>
                  </a:txBody>
                  <a:tcPr marL="7795" marR="7795" marT="7795" marB="0" anchor="b">
                    <a:lnT w="12700" cap="flat" cmpd="sng" algn="ctr">
                      <a:solidFill>
                        <a:schemeClr val="tx1"/>
                      </a:solidFill>
                      <a:prstDash val="solid"/>
                      <a:round/>
                      <a:headEnd type="none" w="med" len="med"/>
                      <a:tailEnd type="none" w="med" len="med"/>
                    </a:lnT>
                    <a:noFill/>
                  </a:tcPr>
                </a:tc>
                <a:tc>
                  <a:txBody>
                    <a:bodyPr/>
                    <a:lstStyle/>
                    <a:p>
                      <a:pPr algn="ctr" fontAlgn="b"/>
                      <a:r>
                        <a:rPr lang="it-IT" sz="1600" u="none" strike="noStrike">
                          <a:effectLst/>
                          <a:latin typeface="Garamond" panose="02020404030301010803" pitchFamily="18" charset="0"/>
                        </a:rPr>
                        <a:t>20,4%</a:t>
                      </a:r>
                      <a:endParaRPr lang="it-IT" sz="1600" b="0" i="0" u="none" strike="noStrike">
                        <a:solidFill>
                          <a:srgbClr val="000000"/>
                        </a:solidFill>
                        <a:effectLst/>
                        <a:latin typeface="Garamond" panose="02020404030301010803" pitchFamily="18" charset="0"/>
                      </a:endParaRPr>
                    </a:p>
                  </a:txBody>
                  <a:tcPr marL="7795" marR="7795" marT="7795" marB="0" anchor="b">
                    <a:lnT w="12700" cap="flat" cmpd="sng" algn="ctr">
                      <a:solidFill>
                        <a:schemeClr val="tx1"/>
                      </a:solidFill>
                      <a:prstDash val="solid"/>
                      <a:round/>
                      <a:headEnd type="none" w="med" len="med"/>
                      <a:tailEnd type="none" w="med" len="med"/>
                    </a:lnT>
                    <a:noFill/>
                  </a:tcPr>
                </a:tc>
                <a:tc>
                  <a:txBody>
                    <a:bodyPr/>
                    <a:lstStyle/>
                    <a:p>
                      <a:pPr algn="ctr" fontAlgn="b"/>
                      <a:r>
                        <a:rPr lang="it-IT" sz="1600" u="none" strike="noStrike">
                          <a:effectLst/>
                          <a:latin typeface="Garamond" panose="02020404030301010803" pitchFamily="18" charset="0"/>
                        </a:rPr>
                        <a:t>15,5%</a:t>
                      </a:r>
                      <a:endParaRPr lang="it-IT" sz="1600" b="0" i="0" u="none" strike="noStrike">
                        <a:solidFill>
                          <a:srgbClr val="000000"/>
                        </a:solidFill>
                        <a:effectLst/>
                        <a:latin typeface="Garamond" panose="02020404030301010803" pitchFamily="18" charset="0"/>
                      </a:endParaRPr>
                    </a:p>
                  </a:txBody>
                  <a:tcPr marL="7795" marR="7795" marT="7795" marB="0" anchor="b">
                    <a:lnT w="12700" cap="flat" cmpd="sng" algn="ctr">
                      <a:solidFill>
                        <a:schemeClr val="tx1"/>
                      </a:solidFill>
                      <a:prstDash val="solid"/>
                      <a:round/>
                      <a:headEnd type="none" w="med" len="med"/>
                      <a:tailEnd type="none" w="med" len="med"/>
                    </a:lnT>
                    <a:noFill/>
                  </a:tcPr>
                </a:tc>
                <a:tc>
                  <a:txBody>
                    <a:bodyPr/>
                    <a:lstStyle/>
                    <a:p>
                      <a:pPr algn="ctr" fontAlgn="b"/>
                      <a:r>
                        <a:rPr lang="it-IT" sz="1600" u="none" strike="noStrike">
                          <a:effectLst/>
                          <a:latin typeface="Garamond" panose="02020404030301010803" pitchFamily="18" charset="0"/>
                        </a:rPr>
                        <a:t>10,3%</a:t>
                      </a:r>
                      <a:endParaRPr lang="it-IT" sz="1600" b="0" i="0" u="none" strike="noStrike">
                        <a:solidFill>
                          <a:srgbClr val="000000"/>
                        </a:solidFill>
                        <a:effectLst/>
                        <a:latin typeface="Garamond" panose="02020404030301010803" pitchFamily="18" charset="0"/>
                      </a:endParaRPr>
                    </a:p>
                  </a:txBody>
                  <a:tcPr marL="7795" marR="7795" marT="7795" marB="0" anchor="b">
                    <a:lnT w="12700" cap="flat" cmpd="sng" algn="ctr">
                      <a:solidFill>
                        <a:schemeClr val="tx1"/>
                      </a:solidFill>
                      <a:prstDash val="solid"/>
                      <a:round/>
                      <a:headEnd type="none" w="med" len="med"/>
                      <a:tailEnd type="none" w="med" len="med"/>
                    </a:lnT>
                    <a:noFill/>
                  </a:tcPr>
                </a:tc>
                <a:tc>
                  <a:txBody>
                    <a:bodyPr/>
                    <a:lstStyle/>
                    <a:p>
                      <a:pPr algn="ctr" fontAlgn="b"/>
                      <a:r>
                        <a:rPr lang="it-IT" sz="1600" u="none" strike="noStrike">
                          <a:effectLst/>
                          <a:latin typeface="Garamond" panose="02020404030301010803" pitchFamily="18" charset="0"/>
                        </a:rPr>
                        <a:t>53,8%</a:t>
                      </a:r>
                      <a:endParaRPr lang="it-IT" sz="1600" b="0" i="0" u="none" strike="noStrike">
                        <a:solidFill>
                          <a:srgbClr val="000000"/>
                        </a:solidFill>
                        <a:effectLst/>
                        <a:latin typeface="Garamond" panose="02020404030301010803" pitchFamily="18" charset="0"/>
                      </a:endParaRPr>
                    </a:p>
                  </a:txBody>
                  <a:tcPr marL="7795" marR="7795" marT="7795" marB="0" anchor="b">
                    <a:lnT w="12700" cap="flat" cmpd="sng" algn="ctr">
                      <a:solidFill>
                        <a:schemeClr val="tx1"/>
                      </a:solidFill>
                      <a:prstDash val="solid"/>
                      <a:round/>
                      <a:headEnd type="none" w="med" len="med"/>
                      <a:tailEnd type="none" w="med" len="med"/>
                    </a:lnT>
                    <a:noFill/>
                  </a:tcPr>
                </a:tc>
                <a:tc>
                  <a:txBody>
                    <a:bodyPr/>
                    <a:lstStyle/>
                    <a:p>
                      <a:pPr algn="ctr" fontAlgn="b"/>
                      <a:r>
                        <a:rPr lang="it-IT" sz="1600" u="none" strike="noStrike">
                          <a:effectLst/>
                          <a:latin typeface="Garamond" panose="02020404030301010803" pitchFamily="18" charset="0"/>
                        </a:rPr>
                        <a:t>100,0%</a:t>
                      </a:r>
                      <a:endParaRPr lang="it-IT" sz="1600" b="0" i="0" u="none" strike="noStrike">
                        <a:solidFill>
                          <a:srgbClr val="000000"/>
                        </a:solidFill>
                        <a:effectLst/>
                        <a:latin typeface="Garamond" panose="02020404030301010803" pitchFamily="18" charset="0"/>
                      </a:endParaRPr>
                    </a:p>
                  </a:txBody>
                  <a:tcPr marL="7795" marR="7795" marT="7795" marB="0" anchor="b">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927047154"/>
                  </a:ext>
                </a:extLst>
              </a:tr>
              <a:tr h="155902">
                <a:tc>
                  <a:txBody>
                    <a:bodyPr/>
                    <a:lstStyle/>
                    <a:p>
                      <a:pPr algn="l" fontAlgn="b"/>
                      <a:r>
                        <a:rPr lang="it-IT" sz="1600" b="1" u="none" strike="noStrike" dirty="0">
                          <a:effectLst/>
                          <a:latin typeface="Garamond" panose="02020404030301010803" pitchFamily="18" charset="0"/>
                        </a:rPr>
                        <a:t>Asti</a:t>
                      </a:r>
                      <a:endParaRPr lang="it-IT" sz="1600" b="1" i="0" u="none" strike="noStrike" dirty="0">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b="1" u="none" strike="noStrike">
                          <a:effectLst/>
                          <a:latin typeface="Garamond" panose="02020404030301010803" pitchFamily="18" charset="0"/>
                        </a:rPr>
                        <a:t>28,6%</a:t>
                      </a:r>
                      <a:endParaRPr lang="it-IT" sz="1600" b="1" i="0" u="none" strike="noStrike">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b="1" u="none" strike="noStrike" dirty="0">
                          <a:effectLst/>
                          <a:latin typeface="Garamond" panose="02020404030301010803" pitchFamily="18" charset="0"/>
                        </a:rPr>
                        <a:t>14,9%</a:t>
                      </a:r>
                      <a:endParaRPr lang="it-IT" sz="1600" b="1" i="0" u="none" strike="noStrike" dirty="0">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b="1" u="none" strike="noStrike">
                          <a:effectLst/>
                          <a:latin typeface="Garamond" panose="02020404030301010803" pitchFamily="18" charset="0"/>
                        </a:rPr>
                        <a:t>9,1%</a:t>
                      </a:r>
                      <a:endParaRPr lang="it-IT" sz="1600" b="1" i="0" u="none" strike="noStrike">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b="1" u="none" strike="noStrike" dirty="0">
                          <a:effectLst/>
                          <a:latin typeface="Garamond" panose="02020404030301010803" pitchFamily="18" charset="0"/>
                        </a:rPr>
                        <a:t>47,4%</a:t>
                      </a:r>
                      <a:endParaRPr lang="it-IT" sz="1600" b="1" i="0" u="none" strike="noStrike" dirty="0">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b="1" u="none" strike="noStrike" dirty="0">
                          <a:effectLst/>
                          <a:latin typeface="Garamond" panose="02020404030301010803" pitchFamily="18" charset="0"/>
                        </a:rPr>
                        <a:t>100,0%</a:t>
                      </a:r>
                      <a:endParaRPr lang="it-IT" sz="1600" b="1" i="0" u="none" strike="noStrike" dirty="0">
                        <a:solidFill>
                          <a:srgbClr val="000000"/>
                        </a:solidFill>
                        <a:effectLst/>
                        <a:latin typeface="Garamond" panose="02020404030301010803" pitchFamily="18" charset="0"/>
                      </a:endParaRPr>
                    </a:p>
                  </a:txBody>
                  <a:tcPr marL="7795" marR="7795" marT="7795" marB="0" anchor="b">
                    <a:noFill/>
                  </a:tcPr>
                </a:tc>
                <a:extLst>
                  <a:ext uri="{0D108BD9-81ED-4DB2-BD59-A6C34878D82A}">
                    <a16:rowId xmlns:a16="http://schemas.microsoft.com/office/drawing/2014/main" val="142888669"/>
                  </a:ext>
                </a:extLst>
              </a:tr>
              <a:tr h="155902">
                <a:tc>
                  <a:txBody>
                    <a:bodyPr/>
                    <a:lstStyle/>
                    <a:p>
                      <a:pPr algn="l" fontAlgn="b"/>
                      <a:r>
                        <a:rPr lang="it-IT" sz="1600" u="none" strike="noStrike">
                          <a:effectLst/>
                          <a:latin typeface="Garamond" panose="02020404030301010803" pitchFamily="18" charset="0"/>
                        </a:rPr>
                        <a:t>Biella</a:t>
                      </a:r>
                      <a:endParaRPr lang="it-IT" sz="1600" b="0" i="0" u="none" strike="noStrike">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u="none" strike="noStrike">
                          <a:effectLst/>
                          <a:latin typeface="Garamond" panose="02020404030301010803" pitchFamily="18" charset="0"/>
                        </a:rPr>
                        <a:t>9,6%</a:t>
                      </a:r>
                      <a:endParaRPr lang="it-IT" sz="1600" b="0" i="0" u="none" strike="noStrike">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u="none" strike="noStrike">
                          <a:effectLst/>
                          <a:latin typeface="Garamond" panose="02020404030301010803" pitchFamily="18" charset="0"/>
                        </a:rPr>
                        <a:t>16,0%</a:t>
                      </a:r>
                      <a:endParaRPr lang="it-IT" sz="1600" b="0" i="0" u="none" strike="noStrike">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u="none" strike="noStrike">
                          <a:effectLst/>
                          <a:latin typeface="Garamond" panose="02020404030301010803" pitchFamily="18" charset="0"/>
                        </a:rPr>
                        <a:t>12,4%</a:t>
                      </a:r>
                      <a:endParaRPr lang="it-IT" sz="1600" b="0" i="0" u="none" strike="noStrike">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u="none" strike="noStrike">
                          <a:effectLst/>
                          <a:latin typeface="Garamond" panose="02020404030301010803" pitchFamily="18" charset="0"/>
                        </a:rPr>
                        <a:t>62,0%</a:t>
                      </a:r>
                      <a:endParaRPr lang="it-IT" sz="1600" b="0" i="0" u="none" strike="noStrike">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u="none" strike="noStrike">
                          <a:effectLst/>
                          <a:latin typeface="Garamond" panose="02020404030301010803" pitchFamily="18" charset="0"/>
                        </a:rPr>
                        <a:t>100,0%</a:t>
                      </a:r>
                      <a:endParaRPr lang="it-IT" sz="1600" b="0" i="0" u="none" strike="noStrike">
                        <a:solidFill>
                          <a:srgbClr val="000000"/>
                        </a:solidFill>
                        <a:effectLst/>
                        <a:latin typeface="Garamond" panose="02020404030301010803" pitchFamily="18" charset="0"/>
                      </a:endParaRPr>
                    </a:p>
                  </a:txBody>
                  <a:tcPr marL="7795" marR="7795" marT="7795" marB="0" anchor="b">
                    <a:noFill/>
                  </a:tcPr>
                </a:tc>
                <a:extLst>
                  <a:ext uri="{0D108BD9-81ED-4DB2-BD59-A6C34878D82A}">
                    <a16:rowId xmlns:a16="http://schemas.microsoft.com/office/drawing/2014/main" val="1321391304"/>
                  </a:ext>
                </a:extLst>
              </a:tr>
              <a:tr h="155902">
                <a:tc>
                  <a:txBody>
                    <a:bodyPr/>
                    <a:lstStyle/>
                    <a:p>
                      <a:pPr algn="l" fontAlgn="b"/>
                      <a:r>
                        <a:rPr lang="it-IT" sz="1600" u="none" strike="noStrike">
                          <a:effectLst/>
                          <a:latin typeface="Garamond" panose="02020404030301010803" pitchFamily="18" charset="0"/>
                        </a:rPr>
                        <a:t>Cuneo</a:t>
                      </a:r>
                      <a:endParaRPr lang="it-IT" sz="1600" b="0" i="0" u="none" strike="noStrike">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u="none" strike="noStrike">
                          <a:effectLst/>
                          <a:latin typeface="Garamond" panose="02020404030301010803" pitchFamily="18" charset="0"/>
                        </a:rPr>
                        <a:t>30,8%</a:t>
                      </a:r>
                      <a:endParaRPr lang="it-IT" sz="1600" b="0" i="0" u="none" strike="noStrike">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u="none" strike="noStrike">
                          <a:effectLst/>
                          <a:latin typeface="Garamond" panose="02020404030301010803" pitchFamily="18" charset="0"/>
                        </a:rPr>
                        <a:t>13,5%</a:t>
                      </a:r>
                      <a:endParaRPr lang="it-IT" sz="1600" b="0" i="0" u="none" strike="noStrike">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u="none" strike="noStrike">
                          <a:effectLst/>
                          <a:latin typeface="Garamond" panose="02020404030301010803" pitchFamily="18" charset="0"/>
                        </a:rPr>
                        <a:t>9,2%</a:t>
                      </a:r>
                      <a:endParaRPr lang="it-IT" sz="1600" b="0" i="0" u="none" strike="noStrike">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u="none" strike="noStrike">
                          <a:effectLst/>
                          <a:latin typeface="Garamond" panose="02020404030301010803" pitchFamily="18" charset="0"/>
                        </a:rPr>
                        <a:t>46,6%</a:t>
                      </a:r>
                      <a:endParaRPr lang="it-IT" sz="1600" b="0" i="0" u="none" strike="noStrike">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u="none" strike="noStrike">
                          <a:effectLst/>
                          <a:latin typeface="Garamond" panose="02020404030301010803" pitchFamily="18" charset="0"/>
                        </a:rPr>
                        <a:t>100,0%</a:t>
                      </a:r>
                      <a:endParaRPr lang="it-IT" sz="1600" b="0" i="0" u="none" strike="noStrike">
                        <a:solidFill>
                          <a:srgbClr val="000000"/>
                        </a:solidFill>
                        <a:effectLst/>
                        <a:latin typeface="Garamond" panose="02020404030301010803" pitchFamily="18" charset="0"/>
                      </a:endParaRPr>
                    </a:p>
                  </a:txBody>
                  <a:tcPr marL="7795" marR="7795" marT="7795" marB="0" anchor="b">
                    <a:noFill/>
                  </a:tcPr>
                </a:tc>
                <a:extLst>
                  <a:ext uri="{0D108BD9-81ED-4DB2-BD59-A6C34878D82A}">
                    <a16:rowId xmlns:a16="http://schemas.microsoft.com/office/drawing/2014/main" val="2921645338"/>
                  </a:ext>
                </a:extLst>
              </a:tr>
              <a:tr h="155902">
                <a:tc>
                  <a:txBody>
                    <a:bodyPr/>
                    <a:lstStyle/>
                    <a:p>
                      <a:pPr algn="l" fontAlgn="b"/>
                      <a:r>
                        <a:rPr lang="it-IT" sz="1600" u="none" strike="noStrike" dirty="0">
                          <a:effectLst/>
                          <a:latin typeface="Garamond" panose="02020404030301010803" pitchFamily="18" charset="0"/>
                        </a:rPr>
                        <a:t>Novara</a:t>
                      </a:r>
                      <a:endParaRPr lang="it-IT" sz="1600" b="0" i="0" u="none" strike="noStrike" dirty="0">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u="none" strike="noStrike">
                          <a:effectLst/>
                          <a:latin typeface="Garamond" panose="02020404030301010803" pitchFamily="18" charset="0"/>
                        </a:rPr>
                        <a:t>7,9%</a:t>
                      </a:r>
                      <a:endParaRPr lang="it-IT" sz="1600" b="0" i="0" u="none" strike="noStrike">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u="none" strike="noStrike">
                          <a:effectLst/>
                          <a:latin typeface="Garamond" panose="02020404030301010803" pitchFamily="18" charset="0"/>
                        </a:rPr>
                        <a:t>17,3%</a:t>
                      </a:r>
                      <a:endParaRPr lang="it-IT" sz="1600" b="0" i="0" u="none" strike="noStrike">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u="none" strike="noStrike">
                          <a:effectLst/>
                          <a:latin typeface="Garamond" panose="02020404030301010803" pitchFamily="18" charset="0"/>
                        </a:rPr>
                        <a:t>12,3%</a:t>
                      </a:r>
                      <a:endParaRPr lang="it-IT" sz="1600" b="0" i="0" u="none" strike="noStrike">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u="none" strike="noStrike">
                          <a:effectLst/>
                          <a:latin typeface="Garamond" panose="02020404030301010803" pitchFamily="18" charset="0"/>
                        </a:rPr>
                        <a:t>62,6%</a:t>
                      </a:r>
                      <a:endParaRPr lang="it-IT" sz="1600" b="0" i="0" u="none" strike="noStrike">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u="none" strike="noStrike">
                          <a:effectLst/>
                          <a:latin typeface="Garamond" panose="02020404030301010803" pitchFamily="18" charset="0"/>
                        </a:rPr>
                        <a:t>100,0%</a:t>
                      </a:r>
                      <a:endParaRPr lang="it-IT" sz="1600" b="0" i="0" u="none" strike="noStrike">
                        <a:solidFill>
                          <a:srgbClr val="000000"/>
                        </a:solidFill>
                        <a:effectLst/>
                        <a:latin typeface="Garamond" panose="02020404030301010803" pitchFamily="18" charset="0"/>
                      </a:endParaRPr>
                    </a:p>
                  </a:txBody>
                  <a:tcPr marL="7795" marR="7795" marT="7795" marB="0" anchor="b">
                    <a:noFill/>
                  </a:tcPr>
                </a:tc>
                <a:extLst>
                  <a:ext uri="{0D108BD9-81ED-4DB2-BD59-A6C34878D82A}">
                    <a16:rowId xmlns:a16="http://schemas.microsoft.com/office/drawing/2014/main" val="2937974534"/>
                  </a:ext>
                </a:extLst>
              </a:tr>
              <a:tr h="155902">
                <a:tc>
                  <a:txBody>
                    <a:bodyPr/>
                    <a:lstStyle/>
                    <a:p>
                      <a:pPr algn="l" fontAlgn="b"/>
                      <a:r>
                        <a:rPr lang="it-IT" sz="1600" u="none" strike="noStrike" dirty="0">
                          <a:effectLst/>
                          <a:latin typeface="Garamond" panose="02020404030301010803" pitchFamily="18" charset="0"/>
                        </a:rPr>
                        <a:t>Torino</a:t>
                      </a:r>
                      <a:endParaRPr lang="it-IT" sz="1600" b="0" i="0" u="none" strike="noStrike" dirty="0">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u="none" strike="noStrike">
                          <a:effectLst/>
                          <a:latin typeface="Garamond" panose="02020404030301010803" pitchFamily="18" charset="0"/>
                        </a:rPr>
                        <a:t>6,2%</a:t>
                      </a:r>
                      <a:endParaRPr lang="it-IT" sz="1600" b="0" i="0" u="none" strike="noStrike">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u="none" strike="noStrike">
                          <a:effectLst/>
                          <a:latin typeface="Garamond" panose="02020404030301010803" pitchFamily="18" charset="0"/>
                        </a:rPr>
                        <a:t>15,6%</a:t>
                      </a:r>
                      <a:endParaRPr lang="it-IT" sz="1600" b="0" i="0" u="none" strike="noStrike">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u="none" strike="noStrike" dirty="0">
                          <a:effectLst/>
                          <a:latin typeface="Garamond" panose="02020404030301010803" pitchFamily="18" charset="0"/>
                        </a:rPr>
                        <a:t>9,7%</a:t>
                      </a:r>
                      <a:endParaRPr lang="it-IT" sz="1600" b="0" i="0" u="none" strike="noStrike" dirty="0">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u="none" strike="noStrike">
                          <a:effectLst/>
                          <a:latin typeface="Garamond" panose="02020404030301010803" pitchFamily="18" charset="0"/>
                        </a:rPr>
                        <a:t>68,5%</a:t>
                      </a:r>
                      <a:endParaRPr lang="it-IT" sz="1600" b="0" i="0" u="none" strike="noStrike">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u="none" strike="noStrike">
                          <a:effectLst/>
                          <a:latin typeface="Garamond" panose="02020404030301010803" pitchFamily="18" charset="0"/>
                        </a:rPr>
                        <a:t>100,0%</a:t>
                      </a:r>
                      <a:endParaRPr lang="it-IT" sz="1600" b="0" i="0" u="none" strike="noStrike">
                        <a:solidFill>
                          <a:srgbClr val="000000"/>
                        </a:solidFill>
                        <a:effectLst/>
                        <a:latin typeface="Garamond" panose="02020404030301010803" pitchFamily="18" charset="0"/>
                      </a:endParaRPr>
                    </a:p>
                  </a:txBody>
                  <a:tcPr marL="7795" marR="7795" marT="7795" marB="0" anchor="b">
                    <a:noFill/>
                  </a:tcPr>
                </a:tc>
                <a:extLst>
                  <a:ext uri="{0D108BD9-81ED-4DB2-BD59-A6C34878D82A}">
                    <a16:rowId xmlns:a16="http://schemas.microsoft.com/office/drawing/2014/main" val="2818330131"/>
                  </a:ext>
                </a:extLst>
              </a:tr>
              <a:tr h="155902">
                <a:tc>
                  <a:txBody>
                    <a:bodyPr/>
                    <a:lstStyle/>
                    <a:p>
                      <a:pPr algn="l" fontAlgn="b"/>
                      <a:r>
                        <a:rPr lang="it-IT" sz="1600" u="none" strike="noStrike" dirty="0">
                          <a:effectLst/>
                          <a:latin typeface="Garamond" panose="02020404030301010803" pitchFamily="18" charset="0"/>
                        </a:rPr>
                        <a:t>VCO</a:t>
                      </a:r>
                      <a:endParaRPr lang="it-IT" sz="1600" b="0" i="0" u="none" strike="noStrike" dirty="0">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u="none" strike="noStrike">
                          <a:effectLst/>
                          <a:latin typeface="Garamond" panose="02020404030301010803" pitchFamily="18" charset="0"/>
                        </a:rPr>
                        <a:t>5,8%</a:t>
                      </a:r>
                      <a:endParaRPr lang="it-IT" sz="1600" b="0" i="0" u="none" strike="noStrike">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u="none" strike="noStrike">
                          <a:effectLst/>
                          <a:latin typeface="Garamond" panose="02020404030301010803" pitchFamily="18" charset="0"/>
                        </a:rPr>
                        <a:t>17,6%</a:t>
                      </a:r>
                      <a:endParaRPr lang="it-IT" sz="1600" b="0" i="0" u="none" strike="noStrike">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u="none" strike="noStrike">
                          <a:effectLst/>
                          <a:latin typeface="Garamond" panose="02020404030301010803" pitchFamily="18" charset="0"/>
                        </a:rPr>
                        <a:t>12,2%</a:t>
                      </a:r>
                      <a:endParaRPr lang="it-IT" sz="1600" b="0" i="0" u="none" strike="noStrike">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u="none" strike="noStrike">
                          <a:effectLst/>
                          <a:latin typeface="Garamond" panose="02020404030301010803" pitchFamily="18" charset="0"/>
                        </a:rPr>
                        <a:t>64,4%</a:t>
                      </a:r>
                      <a:endParaRPr lang="it-IT" sz="1600" b="0" i="0" u="none" strike="noStrike">
                        <a:solidFill>
                          <a:srgbClr val="000000"/>
                        </a:solidFill>
                        <a:effectLst/>
                        <a:latin typeface="Garamond" panose="02020404030301010803" pitchFamily="18" charset="0"/>
                      </a:endParaRPr>
                    </a:p>
                  </a:txBody>
                  <a:tcPr marL="7795" marR="7795" marT="7795" marB="0" anchor="b">
                    <a:noFill/>
                  </a:tcPr>
                </a:tc>
                <a:tc>
                  <a:txBody>
                    <a:bodyPr/>
                    <a:lstStyle/>
                    <a:p>
                      <a:pPr algn="ctr" fontAlgn="b"/>
                      <a:r>
                        <a:rPr lang="it-IT" sz="1600" u="none" strike="noStrike">
                          <a:effectLst/>
                          <a:latin typeface="Garamond" panose="02020404030301010803" pitchFamily="18" charset="0"/>
                        </a:rPr>
                        <a:t>100,0%</a:t>
                      </a:r>
                      <a:endParaRPr lang="it-IT" sz="1600" b="0" i="0" u="none" strike="noStrike">
                        <a:solidFill>
                          <a:srgbClr val="000000"/>
                        </a:solidFill>
                        <a:effectLst/>
                        <a:latin typeface="Garamond" panose="02020404030301010803" pitchFamily="18" charset="0"/>
                      </a:endParaRPr>
                    </a:p>
                  </a:txBody>
                  <a:tcPr marL="7795" marR="7795" marT="7795" marB="0" anchor="b">
                    <a:noFill/>
                  </a:tcPr>
                </a:tc>
                <a:extLst>
                  <a:ext uri="{0D108BD9-81ED-4DB2-BD59-A6C34878D82A}">
                    <a16:rowId xmlns:a16="http://schemas.microsoft.com/office/drawing/2014/main" val="1092506636"/>
                  </a:ext>
                </a:extLst>
              </a:tr>
              <a:tr h="155902">
                <a:tc>
                  <a:txBody>
                    <a:bodyPr/>
                    <a:lstStyle/>
                    <a:p>
                      <a:pPr algn="l" fontAlgn="b"/>
                      <a:r>
                        <a:rPr lang="it-IT" sz="1600" u="none" strike="noStrike" dirty="0">
                          <a:effectLst/>
                          <a:latin typeface="Garamond" panose="02020404030301010803" pitchFamily="18" charset="0"/>
                        </a:rPr>
                        <a:t>Vercelli</a:t>
                      </a:r>
                      <a:endParaRPr lang="it-IT" sz="1600" b="0" i="0" u="none" strike="noStrike" dirty="0">
                        <a:solidFill>
                          <a:srgbClr val="000000"/>
                        </a:solidFill>
                        <a:effectLst/>
                        <a:latin typeface="Garamond" panose="02020404030301010803" pitchFamily="18" charset="0"/>
                      </a:endParaRPr>
                    </a:p>
                  </a:txBody>
                  <a:tcPr marL="7795" marR="7795" marT="7795" marB="0" anchor="b">
                    <a:lnB w="12700" cap="flat" cmpd="sng" algn="ctr">
                      <a:solidFill>
                        <a:schemeClr val="tx1"/>
                      </a:solidFill>
                      <a:prstDash val="solid"/>
                      <a:round/>
                      <a:headEnd type="none" w="med" len="med"/>
                      <a:tailEnd type="none" w="med" len="med"/>
                    </a:lnB>
                    <a:noFill/>
                  </a:tcPr>
                </a:tc>
                <a:tc>
                  <a:txBody>
                    <a:bodyPr/>
                    <a:lstStyle/>
                    <a:p>
                      <a:pPr algn="ctr" fontAlgn="b"/>
                      <a:r>
                        <a:rPr lang="it-IT" sz="1600" u="none" strike="noStrike" dirty="0">
                          <a:effectLst/>
                          <a:latin typeface="Garamond" panose="02020404030301010803" pitchFamily="18" charset="0"/>
                        </a:rPr>
                        <a:t>15,8%</a:t>
                      </a:r>
                      <a:endParaRPr lang="it-IT" sz="1600" b="0" i="0" u="none" strike="noStrike" dirty="0">
                        <a:solidFill>
                          <a:srgbClr val="000000"/>
                        </a:solidFill>
                        <a:effectLst/>
                        <a:latin typeface="Garamond" panose="02020404030301010803" pitchFamily="18" charset="0"/>
                      </a:endParaRPr>
                    </a:p>
                  </a:txBody>
                  <a:tcPr marL="7795" marR="7795" marT="7795" marB="0" anchor="b">
                    <a:lnB w="12700" cap="flat" cmpd="sng" algn="ctr">
                      <a:solidFill>
                        <a:schemeClr val="tx1"/>
                      </a:solidFill>
                      <a:prstDash val="solid"/>
                      <a:round/>
                      <a:headEnd type="none" w="med" len="med"/>
                      <a:tailEnd type="none" w="med" len="med"/>
                    </a:lnB>
                    <a:noFill/>
                  </a:tcPr>
                </a:tc>
                <a:tc>
                  <a:txBody>
                    <a:bodyPr/>
                    <a:lstStyle/>
                    <a:p>
                      <a:pPr algn="ctr" fontAlgn="b"/>
                      <a:r>
                        <a:rPr lang="it-IT" sz="1600" u="none" strike="noStrike">
                          <a:effectLst/>
                          <a:latin typeface="Garamond" panose="02020404030301010803" pitchFamily="18" charset="0"/>
                        </a:rPr>
                        <a:t>16,4%</a:t>
                      </a:r>
                      <a:endParaRPr lang="it-IT" sz="1600" b="0" i="0" u="none" strike="noStrike">
                        <a:solidFill>
                          <a:srgbClr val="000000"/>
                        </a:solidFill>
                        <a:effectLst/>
                        <a:latin typeface="Garamond" panose="02020404030301010803" pitchFamily="18" charset="0"/>
                      </a:endParaRPr>
                    </a:p>
                  </a:txBody>
                  <a:tcPr marL="7795" marR="7795" marT="7795" marB="0" anchor="b">
                    <a:lnB w="12700" cap="flat" cmpd="sng" algn="ctr">
                      <a:solidFill>
                        <a:schemeClr val="tx1"/>
                      </a:solidFill>
                      <a:prstDash val="solid"/>
                      <a:round/>
                      <a:headEnd type="none" w="med" len="med"/>
                      <a:tailEnd type="none" w="med" len="med"/>
                    </a:lnB>
                    <a:noFill/>
                  </a:tcPr>
                </a:tc>
                <a:tc>
                  <a:txBody>
                    <a:bodyPr/>
                    <a:lstStyle/>
                    <a:p>
                      <a:pPr algn="ctr" fontAlgn="b"/>
                      <a:r>
                        <a:rPr lang="it-IT" sz="1600" u="none" strike="noStrike" dirty="0">
                          <a:effectLst/>
                          <a:latin typeface="Garamond" panose="02020404030301010803" pitchFamily="18" charset="0"/>
                        </a:rPr>
                        <a:t>10,7%</a:t>
                      </a:r>
                      <a:endParaRPr lang="it-IT" sz="1600" b="0" i="0" u="none" strike="noStrike" dirty="0">
                        <a:solidFill>
                          <a:srgbClr val="000000"/>
                        </a:solidFill>
                        <a:effectLst/>
                        <a:latin typeface="Garamond" panose="02020404030301010803" pitchFamily="18" charset="0"/>
                      </a:endParaRPr>
                    </a:p>
                  </a:txBody>
                  <a:tcPr marL="7795" marR="7795" marT="7795" marB="0" anchor="b">
                    <a:lnB w="12700" cap="flat" cmpd="sng" algn="ctr">
                      <a:solidFill>
                        <a:schemeClr val="tx1"/>
                      </a:solidFill>
                      <a:prstDash val="solid"/>
                      <a:round/>
                      <a:headEnd type="none" w="med" len="med"/>
                      <a:tailEnd type="none" w="med" len="med"/>
                    </a:lnB>
                    <a:noFill/>
                  </a:tcPr>
                </a:tc>
                <a:tc>
                  <a:txBody>
                    <a:bodyPr/>
                    <a:lstStyle/>
                    <a:p>
                      <a:pPr algn="ctr" fontAlgn="b"/>
                      <a:r>
                        <a:rPr lang="it-IT" sz="1600" u="none" strike="noStrike">
                          <a:effectLst/>
                          <a:latin typeface="Garamond" panose="02020404030301010803" pitchFamily="18" charset="0"/>
                        </a:rPr>
                        <a:t>57,1%</a:t>
                      </a:r>
                      <a:endParaRPr lang="it-IT" sz="1600" b="0" i="0" u="none" strike="noStrike">
                        <a:solidFill>
                          <a:srgbClr val="000000"/>
                        </a:solidFill>
                        <a:effectLst/>
                        <a:latin typeface="Garamond" panose="02020404030301010803" pitchFamily="18" charset="0"/>
                      </a:endParaRPr>
                    </a:p>
                  </a:txBody>
                  <a:tcPr marL="7795" marR="7795" marT="7795" marB="0" anchor="b">
                    <a:lnB w="12700" cap="flat" cmpd="sng" algn="ctr">
                      <a:solidFill>
                        <a:schemeClr val="tx1"/>
                      </a:solidFill>
                      <a:prstDash val="solid"/>
                      <a:round/>
                      <a:headEnd type="none" w="med" len="med"/>
                      <a:tailEnd type="none" w="med" len="med"/>
                    </a:lnB>
                    <a:noFill/>
                  </a:tcPr>
                </a:tc>
                <a:tc>
                  <a:txBody>
                    <a:bodyPr/>
                    <a:lstStyle/>
                    <a:p>
                      <a:pPr algn="ctr" fontAlgn="b"/>
                      <a:r>
                        <a:rPr lang="it-IT" sz="1600" u="none" strike="noStrike" dirty="0">
                          <a:effectLst/>
                          <a:latin typeface="Garamond" panose="02020404030301010803" pitchFamily="18" charset="0"/>
                        </a:rPr>
                        <a:t>100,0%</a:t>
                      </a:r>
                      <a:endParaRPr lang="it-IT" sz="1600" b="0" i="0" u="none" strike="noStrike" dirty="0">
                        <a:solidFill>
                          <a:srgbClr val="000000"/>
                        </a:solidFill>
                        <a:effectLst/>
                        <a:latin typeface="Garamond" panose="02020404030301010803" pitchFamily="18" charset="0"/>
                      </a:endParaRPr>
                    </a:p>
                  </a:txBody>
                  <a:tcPr marL="7795" marR="7795" marT="7795" marB="0" anchor="b">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8043932"/>
                  </a:ext>
                </a:extLst>
              </a:tr>
              <a:tr h="155902">
                <a:tc>
                  <a:txBody>
                    <a:bodyPr/>
                    <a:lstStyle/>
                    <a:p>
                      <a:pPr algn="l" fontAlgn="b"/>
                      <a:r>
                        <a:rPr lang="it-IT" sz="1600" u="none" strike="noStrike" dirty="0">
                          <a:effectLst/>
                          <a:latin typeface="Garamond" panose="02020404030301010803" pitchFamily="18" charset="0"/>
                        </a:rPr>
                        <a:t>Piemonte</a:t>
                      </a:r>
                      <a:endParaRPr lang="it-IT" sz="1600" b="0" i="0" u="none" strike="noStrike" dirty="0">
                        <a:solidFill>
                          <a:srgbClr val="000000"/>
                        </a:solidFill>
                        <a:effectLst/>
                        <a:latin typeface="Garamond" panose="02020404030301010803" pitchFamily="18" charset="0"/>
                      </a:endParaRPr>
                    </a:p>
                  </a:txBody>
                  <a:tcPr marL="7795" marR="7795" marT="7795" marB="0" anchor="b">
                    <a:lnT w="12700" cap="flat" cmpd="sng" algn="ctr">
                      <a:solidFill>
                        <a:schemeClr val="tx1"/>
                      </a:solidFill>
                      <a:prstDash val="solid"/>
                      <a:round/>
                      <a:headEnd type="none" w="med" len="med"/>
                      <a:tailEnd type="none" w="med" len="med"/>
                    </a:lnT>
                    <a:noFill/>
                  </a:tcPr>
                </a:tc>
                <a:tc>
                  <a:txBody>
                    <a:bodyPr/>
                    <a:lstStyle/>
                    <a:p>
                      <a:pPr algn="ctr" fontAlgn="b"/>
                      <a:r>
                        <a:rPr lang="it-IT" sz="1600" u="none" strike="noStrike">
                          <a:effectLst/>
                          <a:latin typeface="Garamond" panose="02020404030301010803" pitchFamily="18" charset="0"/>
                        </a:rPr>
                        <a:t>13,5%</a:t>
                      </a:r>
                      <a:endParaRPr lang="it-IT" sz="1600" b="0" i="0" u="none" strike="noStrike">
                        <a:solidFill>
                          <a:srgbClr val="000000"/>
                        </a:solidFill>
                        <a:effectLst/>
                        <a:latin typeface="Garamond" panose="02020404030301010803" pitchFamily="18" charset="0"/>
                      </a:endParaRPr>
                    </a:p>
                  </a:txBody>
                  <a:tcPr marL="7795" marR="7795" marT="7795" marB="0" anchor="b">
                    <a:lnT w="12700" cap="flat" cmpd="sng" algn="ctr">
                      <a:solidFill>
                        <a:schemeClr val="tx1"/>
                      </a:solidFill>
                      <a:prstDash val="solid"/>
                      <a:round/>
                      <a:headEnd type="none" w="med" len="med"/>
                      <a:tailEnd type="none" w="med" len="med"/>
                    </a:lnT>
                    <a:noFill/>
                  </a:tcPr>
                </a:tc>
                <a:tc>
                  <a:txBody>
                    <a:bodyPr/>
                    <a:lstStyle/>
                    <a:p>
                      <a:pPr algn="ctr" fontAlgn="b"/>
                      <a:r>
                        <a:rPr lang="it-IT" sz="1600" u="none" strike="noStrike">
                          <a:effectLst/>
                          <a:latin typeface="Garamond" panose="02020404030301010803" pitchFamily="18" charset="0"/>
                        </a:rPr>
                        <a:t>15,4%</a:t>
                      </a:r>
                      <a:endParaRPr lang="it-IT" sz="1600" b="0" i="0" u="none" strike="noStrike">
                        <a:solidFill>
                          <a:srgbClr val="000000"/>
                        </a:solidFill>
                        <a:effectLst/>
                        <a:latin typeface="Garamond" panose="02020404030301010803" pitchFamily="18" charset="0"/>
                      </a:endParaRPr>
                    </a:p>
                  </a:txBody>
                  <a:tcPr marL="7795" marR="7795" marT="7795" marB="0" anchor="b">
                    <a:lnT w="12700" cap="flat" cmpd="sng" algn="ctr">
                      <a:solidFill>
                        <a:schemeClr val="tx1"/>
                      </a:solidFill>
                      <a:prstDash val="solid"/>
                      <a:round/>
                      <a:headEnd type="none" w="med" len="med"/>
                      <a:tailEnd type="none" w="med" len="med"/>
                    </a:lnT>
                    <a:noFill/>
                  </a:tcPr>
                </a:tc>
                <a:tc>
                  <a:txBody>
                    <a:bodyPr/>
                    <a:lstStyle/>
                    <a:p>
                      <a:pPr algn="ctr" fontAlgn="b"/>
                      <a:r>
                        <a:rPr lang="it-IT" sz="1600" u="none" strike="noStrike">
                          <a:effectLst/>
                          <a:latin typeface="Garamond" panose="02020404030301010803" pitchFamily="18" charset="0"/>
                        </a:rPr>
                        <a:t>10,0%</a:t>
                      </a:r>
                      <a:endParaRPr lang="it-IT" sz="1600" b="0" i="0" u="none" strike="noStrike">
                        <a:solidFill>
                          <a:srgbClr val="000000"/>
                        </a:solidFill>
                        <a:effectLst/>
                        <a:latin typeface="Garamond" panose="02020404030301010803" pitchFamily="18" charset="0"/>
                      </a:endParaRPr>
                    </a:p>
                  </a:txBody>
                  <a:tcPr marL="7795" marR="7795" marT="7795" marB="0" anchor="b">
                    <a:lnT w="12700" cap="flat" cmpd="sng" algn="ctr">
                      <a:solidFill>
                        <a:schemeClr val="tx1"/>
                      </a:solidFill>
                      <a:prstDash val="solid"/>
                      <a:round/>
                      <a:headEnd type="none" w="med" len="med"/>
                      <a:tailEnd type="none" w="med" len="med"/>
                    </a:lnT>
                    <a:noFill/>
                  </a:tcPr>
                </a:tc>
                <a:tc>
                  <a:txBody>
                    <a:bodyPr/>
                    <a:lstStyle/>
                    <a:p>
                      <a:pPr algn="ctr" fontAlgn="b"/>
                      <a:r>
                        <a:rPr lang="it-IT" sz="1600" u="none" strike="noStrike">
                          <a:effectLst/>
                          <a:latin typeface="Garamond" panose="02020404030301010803" pitchFamily="18" charset="0"/>
                        </a:rPr>
                        <a:t>61,0%</a:t>
                      </a:r>
                      <a:endParaRPr lang="it-IT" sz="1600" b="0" i="0" u="none" strike="noStrike">
                        <a:solidFill>
                          <a:srgbClr val="000000"/>
                        </a:solidFill>
                        <a:effectLst/>
                        <a:latin typeface="Garamond" panose="02020404030301010803" pitchFamily="18" charset="0"/>
                      </a:endParaRPr>
                    </a:p>
                  </a:txBody>
                  <a:tcPr marL="7795" marR="7795" marT="7795" marB="0" anchor="b">
                    <a:lnT w="12700" cap="flat" cmpd="sng" algn="ctr">
                      <a:solidFill>
                        <a:schemeClr val="tx1"/>
                      </a:solidFill>
                      <a:prstDash val="solid"/>
                      <a:round/>
                      <a:headEnd type="none" w="med" len="med"/>
                      <a:tailEnd type="none" w="med" len="med"/>
                    </a:lnT>
                    <a:noFill/>
                  </a:tcPr>
                </a:tc>
                <a:tc>
                  <a:txBody>
                    <a:bodyPr/>
                    <a:lstStyle/>
                    <a:p>
                      <a:pPr algn="ctr" fontAlgn="b"/>
                      <a:r>
                        <a:rPr lang="it-IT" sz="1600" u="none" strike="noStrike" dirty="0">
                          <a:effectLst/>
                          <a:latin typeface="Garamond" panose="02020404030301010803" pitchFamily="18" charset="0"/>
                        </a:rPr>
                        <a:t>100,0%</a:t>
                      </a:r>
                      <a:endParaRPr lang="it-IT" sz="1600" b="0" i="0" u="none" strike="noStrike" dirty="0">
                        <a:solidFill>
                          <a:srgbClr val="000000"/>
                        </a:solidFill>
                        <a:effectLst/>
                        <a:latin typeface="Garamond" panose="02020404030301010803" pitchFamily="18" charset="0"/>
                      </a:endParaRPr>
                    </a:p>
                  </a:txBody>
                  <a:tcPr marL="7795" marR="7795" marT="7795" marB="0" anchor="b">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927731419"/>
                  </a:ext>
                </a:extLst>
              </a:tr>
            </a:tbl>
          </a:graphicData>
        </a:graphic>
      </p:graphicFrame>
      <p:sp>
        <p:nvSpPr>
          <p:cNvPr id="6" name="CasellaDiTesto 5">
            <a:extLst>
              <a:ext uri="{FF2B5EF4-FFF2-40B4-BE49-F238E27FC236}">
                <a16:creationId xmlns:a16="http://schemas.microsoft.com/office/drawing/2014/main" id="{39702CD1-DF4C-415F-9D47-CB88622F904F}"/>
              </a:ext>
            </a:extLst>
          </p:cNvPr>
          <p:cNvSpPr txBox="1"/>
          <p:nvPr/>
        </p:nvSpPr>
        <p:spPr>
          <a:xfrm>
            <a:off x="1209820" y="3076601"/>
            <a:ext cx="898925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Composizione delle imprese attive per settore economico. Primo trimestre 2019. Piemonte e province</a:t>
            </a:r>
          </a:p>
        </p:txBody>
      </p:sp>
      <p:sp>
        <p:nvSpPr>
          <p:cNvPr id="7" name="CasellaDiTesto 6">
            <a:extLst>
              <a:ext uri="{FF2B5EF4-FFF2-40B4-BE49-F238E27FC236}">
                <a16:creationId xmlns:a16="http://schemas.microsoft.com/office/drawing/2014/main" id="{2E901E94-334D-4201-A123-8FF60F5CA2EE}"/>
              </a:ext>
            </a:extLst>
          </p:cNvPr>
          <p:cNvSpPr txBox="1"/>
          <p:nvPr/>
        </p:nvSpPr>
        <p:spPr>
          <a:xfrm>
            <a:off x="1209821" y="6266990"/>
            <a:ext cx="898925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Fonte: Elaborazione su dati </a:t>
            </a:r>
            <a:r>
              <a:rPr kumimoji="0" lang="it-IT" sz="1600" b="1" i="0" u="none" strike="noStrike" kern="1200" cap="none" spc="0" normalizeH="0" baseline="0" noProof="0" dirty="0" err="1">
                <a:ln>
                  <a:noFill/>
                </a:ln>
                <a:solidFill>
                  <a:prstClr val="black"/>
                </a:solidFill>
                <a:effectLst/>
                <a:uLnTx/>
                <a:uFillTx/>
                <a:latin typeface="Garamond" panose="02020404030301010803" pitchFamily="18" charset="0"/>
                <a:ea typeface="+mn-ea"/>
                <a:cs typeface="+mn-cs"/>
              </a:rPr>
              <a:t>Movimprese</a:t>
            </a:r>
            <a:endParaRPr kumimoji="0" lang="it-IT" sz="16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Tree>
    <p:extLst>
      <p:ext uri="{BB962C8B-B14F-4D97-AF65-F5344CB8AC3E}">
        <p14:creationId xmlns:p14="http://schemas.microsoft.com/office/powerpoint/2010/main" val="26389085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56D085E-6996-4A78-A90A-0E25F3060495}"/>
              </a:ext>
            </a:extLst>
          </p:cNvPr>
          <p:cNvSpPr>
            <a:spLocks noGrp="1"/>
          </p:cNvSpPr>
          <p:nvPr>
            <p:ph type="title"/>
          </p:nvPr>
        </p:nvSpPr>
        <p:spPr/>
        <p:txBody>
          <a:bodyPr/>
          <a:lstStyle/>
          <a:p>
            <a:r>
              <a:rPr lang="it-IT" dirty="0"/>
              <a:t>Il settore agricolo: le minacce alla crescita</a:t>
            </a:r>
          </a:p>
        </p:txBody>
      </p:sp>
      <p:sp>
        <p:nvSpPr>
          <p:cNvPr id="4" name="Segnaposto numero diapositiva 3">
            <a:extLst>
              <a:ext uri="{FF2B5EF4-FFF2-40B4-BE49-F238E27FC236}">
                <a16:creationId xmlns:a16="http://schemas.microsoft.com/office/drawing/2014/main" id="{B66F12B5-9A9B-45F4-951B-9CC4633B97D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125431-285D-4497-A9B8-AFE411CB7C64}" type="slidenum">
              <a:rPr kumimoji="0" lang="it-IT" sz="1400" b="0" i="0" u="none" strike="noStrike" kern="1200" cap="none" spc="0" normalizeH="0" baseline="0" noProof="0" smtClean="0">
                <a:ln>
                  <a:noFill/>
                </a:ln>
                <a:solidFill>
                  <a:prstClr val="black">
                    <a:tint val="75000"/>
                  </a:prstClr>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it-IT" sz="1400" b="0" i="0" u="none" strike="noStrike" kern="1200" cap="none" spc="0" normalizeH="0" baseline="0" noProof="0" dirty="0">
              <a:ln>
                <a:noFill/>
              </a:ln>
              <a:solidFill>
                <a:prstClr val="black">
                  <a:tint val="75000"/>
                </a:prstClr>
              </a:solidFill>
              <a:effectLst/>
              <a:uLnTx/>
              <a:uFillTx/>
              <a:latin typeface="Garamond" panose="02020404030301010803" pitchFamily="18" charset="0"/>
              <a:ea typeface="+mn-ea"/>
              <a:cs typeface="+mn-cs"/>
            </a:endParaRPr>
          </a:p>
        </p:txBody>
      </p:sp>
      <p:sp>
        <p:nvSpPr>
          <p:cNvPr id="7" name="Segnaposto contenuto 6">
            <a:extLst>
              <a:ext uri="{FF2B5EF4-FFF2-40B4-BE49-F238E27FC236}">
                <a16:creationId xmlns:a16="http://schemas.microsoft.com/office/drawing/2014/main" id="{306E3EC3-96C6-4A7B-91F2-C7EEF784892A}"/>
              </a:ext>
            </a:extLst>
          </p:cNvPr>
          <p:cNvSpPr>
            <a:spLocks noGrp="1"/>
          </p:cNvSpPr>
          <p:nvPr>
            <p:ph idx="1"/>
          </p:nvPr>
        </p:nvSpPr>
        <p:spPr>
          <a:xfrm>
            <a:off x="334962" y="549915"/>
            <a:ext cx="11522075" cy="1688003"/>
          </a:xfrm>
        </p:spPr>
        <p:txBody>
          <a:bodyPr>
            <a:noAutofit/>
          </a:bodyPr>
          <a:lstStyle/>
          <a:p>
            <a:pPr algn="just">
              <a:buClr>
                <a:schemeClr val="tx1"/>
              </a:buClr>
            </a:pPr>
            <a:r>
              <a:rPr lang="it-IT" sz="1600" dirty="0">
                <a:solidFill>
                  <a:schemeClr val="tx1"/>
                </a:solidFill>
              </a:rPr>
              <a:t>La produzione agricola astigiana è stata protagonista di una crescita nell’arco dell’ultimo decennio. Seppure resti marginale, la sua quota di valore aggiunto è cresciuta dal 3,6% al 4,2% nel periodo 2008-2016. Questo è avvenuto in una fase di ricomposizione del tessuto produttivo agricolo, durante la quale le imprese si sono ridotte di un quarto nell’arco di dieci anni, con un calo che ha interessato esclusivamente le imprese individuali (passata da 7.861 a 5.494), mentre le società di capitale e le società di persone, anche se costituiscono soltanto una piccola frazione del totale, sono aumentate (da 393 a 482). Alcuni risultati positivi riguardano le produzioni di alta qualità legate all’industria agro-alimentare (come il comparto viti-vinicolo) che hanno conseguito negli ultimi anni ottime </a:t>
            </a:r>
            <a:r>
              <a:rPr lang="it-IT" sz="1600" i="1" dirty="0">
                <a:solidFill>
                  <a:schemeClr val="tx1"/>
                </a:solidFill>
              </a:rPr>
              <a:t>performance</a:t>
            </a:r>
            <a:r>
              <a:rPr lang="it-IT" sz="1600" dirty="0">
                <a:solidFill>
                  <a:schemeClr val="tx1"/>
                </a:solidFill>
              </a:rPr>
              <a:t> sui mercati internazionali.</a:t>
            </a:r>
          </a:p>
          <a:p>
            <a:pPr algn="just">
              <a:buClr>
                <a:schemeClr val="tx1"/>
              </a:buClr>
            </a:pPr>
            <a:r>
              <a:rPr lang="it-IT" sz="1600" dirty="0">
                <a:solidFill>
                  <a:schemeClr val="tx1"/>
                </a:solidFill>
              </a:rPr>
              <a:t>Le sfide per il futuro del settore agricolo astigiano riguardano, da un lato, la competitività delle micro imprese, la cui decimazione prosegue incessante, dall’altro il mancato ricambio generazionale nelle aziende a conduzione familiare (alcune esperienze e testimonianze riferiscono un declino della propensione dei giovani a farsi carico dell’eredità aziendale) e le difficoltà nel reperire forza lavoro, accresciute con il progressivo venire meno dell’offerta dall’Europa Orientale. I dati dell’INPS confermano una netta riduzione delle aziende a conduzione familiare di piccole dimensioni. I coltivatori diretti con 3 collaboratori o meno si sono ridotti dal 21 al 25% a seconda delle dimensione aziendale, mentre gli imprenditori agricoli, che a differenza dei coltivatori diretti non si dedicano necessariamente alla coltivazione in prima persona, sono passati da 81 a 135 tra il 2008 e il 2017 (+66,7%).</a:t>
            </a:r>
          </a:p>
        </p:txBody>
      </p:sp>
      <p:graphicFrame>
        <p:nvGraphicFramePr>
          <p:cNvPr id="3" name="Tabella 2">
            <a:extLst>
              <a:ext uri="{FF2B5EF4-FFF2-40B4-BE49-F238E27FC236}">
                <a16:creationId xmlns:a16="http://schemas.microsoft.com/office/drawing/2014/main" id="{247F8437-1AAE-4140-9860-2142FD984124}"/>
              </a:ext>
            </a:extLst>
          </p:cNvPr>
          <p:cNvGraphicFramePr>
            <a:graphicFrameLocks noGrp="1"/>
          </p:cNvGraphicFramePr>
          <p:nvPr/>
        </p:nvGraphicFramePr>
        <p:xfrm>
          <a:off x="2231781" y="4189346"/>
          <a:ext cx="7442688" cy="2228850"/>
        </p:xfrm>
        <a:graphic>
          <a:graphicData uri="http://schemas.openxmlformats.org/drawingml/2006/table">
            <a:tbl>
              <a:tblPr/>
              <a:tblGrid>
                <a:gridCol w="2644725">
                  <a:extLst>
                    <a:ext uri="{9D8B030D-6E8A-4147-A177-3AD203B41FA5}">
                      <a16:colId xmlns:a16="http://schemas.microsoft.com/office/drawing/2014/main" val="2139220687"/>
                    </a:ext>
                  </a:extLst>
                </a:gridCol>
                <a:gridCol w="1599321">
                  <a:extLst>
                    <a:ext uri="{9D8B030D-6E8A-4147-A177-3AD203B41FA5}">
                      <a16:colId xmlns:a16="http://schemas.microsoft.com/office/drawing/2014/main" val="1334104180"/>
                    </a:ext>
                  </a:extLst>
                </a:gridCol>
                <a:gridCol w="1599321">
                  <a:extLst>
                    <a:ext uri="{9D8B030D-6E8A-4147-A177-3AD203B41FA5}">
                      <a16:colId xmlns:a16="http://schemas.microsoft.com/office/drawing/2014/main" val="259193979"/>
                    </a:ext>
                  </a:extLst>
                </a:gridCol>
                <a:gridCol w="1599321">
                  <a:extLst>
                    <a:ext uri="{9D8B030D-6E8A-4147-A177-3AD203B41FA5}">
                      <a16:colId xmlns:a16="http://schemas.microsoft.com/office/drawing/2014/main" val="3674936885"/>
                    </a:ext>
                  </a:extLst>
                </a:gridCol>
              </a:tblGrid>
              <a:tr h="190500">
                <a:tc>
                  <a:txBody>
                    <a:bodyPr/>
                    <a:lstStyle/>
                    <a:p>
                      <a:pPr algn="l" fontAlgn="b"/>
                      <a:endParaRPr lang="it-IT" sz="1400" b="1" i="0" u="none" strike="noStrike" dirty="0">
                        <a:solidFill>
                          <a:srgbClr val="000000"/>
                        </a:solidFill>
                        <a:effectLst/>
                        <a:latin typeface="Garamond" panose="02020404030301010803" pitchFamily="18" charset="0"/>
                      </a:endParaRP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it-IT" sz="1400" b="1" i="0" u="none" strike="noStrike" dirty="0">
                          <a:solidFill>
                            <a:srgbClr val="000000"/>
                          </a:solidFill>
                          <a:effectLst/>
                          <a:latin typeface="Garamond" panose="02020404030301010803" pitchFamily="18" charset="0"/>
                        </a:rPr>
                        <a:t>2008</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it-IT" sz="1400" b="1" i="0" u="none" strike="noStrike" dirty="0">
                          <a:solidFill>
                            <a:srgbClr val="000000"/>
                          </a:solidFill>
                          <a:effectLst/>
                          <a:latin typeface="Garamond" panose="02020404030301010803" pitchFamily="18" charset="0"/>
                        </a:rPr>
                        <a:t>2017</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it-IT" sz="1400" b="1" i="0" u="none" strike="noStrike" dirty="0" err="1">
                          <a:solidFill>
                            <a:srgbClr val="000000"/>
                          </a:solidFill>
                          <a:effectLst/>
                          <a:latin typeface="Garamond" panose="02020404030301010803" pitchFamily="18" charset="0"/>
                        </a:rPr>
                        <a:t>Var</a:t>
                      </a:r>
                      <a:r>
                        <a:rPr lang="it-IT" sz="1400" b="1" i="0" u="none" strike="noStrike" dirty="0">
                          <a:solidFill>
                            <a:srgbClr val="000000"/>
                          </a:solidFill>
                          <a:effectLst/>
                          <a:latin typeface="Garamond" panose="02020404030301010803" pitchFamily="18" charset="0"/>
                        </a:rPr>
                        <a:t>. % 08-17</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83009020"/>
                  </a:ext>
                </a:extLst>
              </a:tr>
              <a:tr h="190500">
                <a:tc>
                  <a:txBody>
                    <a:bodyPr/>
                    <a:lstStyle/>
                    <a:p>
                      <a:pPr algn="l" fontAlgn="b"/>
                      <a:r>
                        <a:rPr lang="it-IT" sz="1400" b="0" i="0" u="none" strike="noStrike" dirty="0">
                          <a:solidFill>
                            <a:srgbClr val="000000"/>
                          </a:solidFill>
                          <a:effectLst/>
                          <a:latin typeface="Garamond" panose="02020404030301010803" pitchFamily="18" charset="0"/>
                        </a:rPr>
                        <a:t>Coltivatori diretti</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400" b="0" i="0" u="none" strike="noStrike" dirty="0">
                          <a:solidFill>
                            <a:srgbClr val="000000"/>
                          </a:solidFill>
                          <a:effectLst/>
                          <a:latin typeface="Garamond" panose="02020404030301010803" pitchFamily="18" charset="0"/>
                        </a:rPr>
                        <a:t>5.043</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400" b="0" i="0" u="none" strike="noStrike" dirty="0">
                          <a:solidFill>
                            <a:srgbClr val="000000"/>
                          </a:solidFill>
                          <a:effectLst/>
                          <a:latin typeface="Garamond" panose="02020404030301010803" pitchFamily="18" charset="0"/>
                        </a:rPr>
                        <a:t>3.879</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400" b="0" i="0" u="none" strike="noStrike">
                          <a:solidFill>
                            <a:srgbClr val="000000"/>
                          </a:solidFill>
                          <a:effectLst/>
                          <a:latin typeface="Garamond" panose="02020404030301010803" pitchFamily="18" charset="0"/>
                        </a:rPr>
                        <a:t>-23,1%</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441653026"/>
                  </a:ext>
                </a:extLst>
              </a:tr>
              <a:tr h="190500">
                <a:tc>
                  <a:txBody>
                    <a:bodyPr/>
                    <a:lstStyle/>
                    <a:p>
                      <a:pPr algn="l" fontAlgn="b"/>
                      <a:r>
                        <a:rPr lang="it-IT" sz="1400" b="0" i="0" u="none" strike="noStrike" dirty="0">
                          <a:solidFill>
                            <a:srgbClr val="000000"/>
                          </a:solidFill>
                          <a:effectLst/>
                          <a:latin typeface="Garamond" panose="02020404030301010803" pitchFamily="18" charset="0"/>
                        </a:rPr>
                        <a:t>- di cui solo titolare</a:t>
                      </a:r>
                    </a:p>
                  </a:txBody>
                  <a:tcPr marL="9525" marR="9525" marT="9525" marB="0" anchor="b">
                    <a:lnL>
                      <a:noFill/>
                    </a:lnL>
                    <a:lnR>
                      <a:noFill/>
                    </a:lnR>
                    <a:lnT>
                      <a:noFill/>
                    </a:lnT>
                    <a:lnB>
                      <a:noFill/>
                    </a:lnB>
                  </a:tcPr>
                </a:tc>
                <a:tc>
                  <a:txBody>
                    <a:bodyPr/>
                    <a:lstStyle/>
                    <a:p>
                      <a:pPr algn="ctr" fontAlgn="b"/>
                      <a:r>
                        <a:rPr lang="it-IT" sz="1400" b="0" i="0" u="none" strike="noStrike" dirty="0">
                          <a:solidFill>
                            <a:srgbClr val="000000"/>
                          </a:solidFill>
                          <a:effectLst/>
                          <a:latin typeface="Garamond" panose="02020404030301010803" pitchFamily="18" charset="0"/>
                        </a:rPr>
                        <a:t>3.587</a:t>
                      </a:r>
                    </a:p>
                  </a:txBody>
                  <a:tcPr marL="9525" marR="9525" marT="9525" marB="0" anchor="ctr">
                    <a:lnL>
                      <a:noFill/>
                    </a:lnL>
                    <a:lnR>
                      <a:noFill/>
                    </a:lnR>
                    <a:lnT>
                      <a:noFill/>
                    </a:lnT>
                    <a:lnB>
                      <a:noFill/>
                    </a:lnB>
                  </a:tcPr>
                </a:tc>
                <a:tc>
                  <a:txBody>
                    <a:bodyPr/>
                    <a:lstStyle/>
                    <a:p>
                      <a:pPr algn="ctr" fontAlgn="b"/>
                      <a:r>
                        <a:rPr lang="it-IT" sz="1400" b="0" i="0" u="none" strike="noStrike" dirty="0">
                          <a:solidFill>
                            <a:srgbClr val="000000"/>
                          </a:solidFill>
                          <a:effectLst/>
                          <a:latin typeface="Garamond" panose="02020404030301010803" pitchFamily="18" charset="0"/>
                        </a:rPr>
                        <a:t>2.826</a:t>
                      </a:r>
                    </a:p>
                  </a:txBody>
                  <a:tcPr marL="9525" marR="9525" marT="9525" marB="0" anchor="ctr">
                    <a:lnL>
                      <a:noFill/>
                    </a:lnL>
                    <a:lnR>
                      <a:noFill/>
                    </a:lnR>
                    <a:lnT>
                      <a:noFill/>
                    </a:lnT>
                    <a:lnB>
                      <a:noFill/>
                    </a:lnB>
                  </a:tcPr>
                </a:tc>
                <a:tc>
                  <a:txBody>
                    <a:bodyPr/>
                    <a:lstStyle/>
                    <a:p>
                      <a:pPr algn="ctr" fontAlgn="b"/>
                      <a:r>
                        <a:rPr lang="it-IT" sz="1400" b="0" i="0" u="none" strike="noStrike">
                          <a:solidFill>
                            <a:srgbClr val="000000"/>
                          </a:solidFill>
                          <a:effectLst/>
                          <a:latin typeface="Garamond" panose="02020404030301010803" pitchFamily="18" charset="0"/>
                        </a:rPr>
                        <a:t>-21,2%</a:t>
                      </a:r>
                    </a:p>
                  </a:txBody>
                  <a:tcPr marL="9525" marR="9525" marT="9525" marB="0" anchor="ctr">
                    <a:lnL>
                      <a:noFill/>
                    </a:lnL>
                    <a:lnR>
                      <a:noFill/>
                    </a:lnR>
                    <a:lnT>
                      <a:noFill/>
                    </a:lnT>
                    <a:lnB>
                      <a:noFill/>
                    </a:lnB>
                  </a:tcPr>
                </a:tc>
                <a:extLst>
                  <a:ext uri="{0D108BD9-81ED-4DB2-BD59-A6C34878D82A}">
                    <a16:rowId xmlns:a16="http://schemas.microsoft.com/office/drawing/2014/main" val="1474306818"/>
                  </a:ext>
                </a:extLst>
              </a:tr>
              <a:tr h="190500">
                <a:tc>
                  <a:txBody>
                    <a:bodyPr/>
                    <a:lstStyle/>
                    <a:p>
                      <a:pPr algn="l" fontAlgn="b"/>
                      <a:r>
                        <a:rPr lang="it-IT" sz="1400" b="0" i="0" u="none" strike="noStrike" dirty="0">
                          <a:solidFill>
                            <a:srgbClr val="000000"/>
                          </a:solidFill>
                          <a:effectLst/>
                          <a:latin typeface="Garamond" panose="02020404030301010803" pitchFamily="18" charset="0"/>
                        </a:rPr>
                        <a:t>- di cui con 1 collaboratore</a:t>
                      </a:r>
                    </a:p>
                  </a:txBody>
                  <a:tcPr marL="9525" marR="9525" marT="9525" marB="0" anchor="b">
                    <a:lnL>
                      <a:noFill/>
                    </a:lnL>
                    <a:lnR>
                      <a:noFill/>
                    </a:lnR>
                    <a:lnT>
                      <a:noFill/>
                    </a:lnT>
                    <a:lnB>
                      <a:noFill/>
                    </a:lnB>
                  </a:tcPr>
                </a:tc>
                <a:tc>
                  <a:txBody>
                    <a:bodyPr/>
                    <a:lstStyle/>
                    <a:p>
                      <a:pPr algn="ctr" fontAlgn="b"/>
                      <a:r>
                        <a:rPr lang="it-IT" sz="1400" b="0" i="0" u="none" strike="noStrike" dirty="0">
                          <a:solidFill>
                            <a:srgbClr val="000000"/>
                          </a:solidFill>
                          <a:effectLst/>
                          <a:latin typeface="Garamond" panose="02020404030301010803" pitchFamily="18" charset="0"/>
                        </a:rPr>
                        <a:t>1.146</a:t>
                      </a:r>
                    </a:p>
                  </a:txBody>
                  <a:tcPr marL="9525" marR="9525" marT="9525" marB="0" anchor="ctr">
                    <a:lnL>
                      <a:noFill/>
                    </a:lnL>
                    <a:lnR>
                      <a:noFill/>
                    </a:lnR>
                    <a:lnT>
                      <a:noFill/>
                    </a:lnT>
                    <a:lnB>
                      <a:noFill/>
                    </a:lnB>
                  </a:tcPr>
                </a:tc>
                <a:tc>
                  <a:txBody>
                    <a:bodyPr/>
                    <a:lstStyle/>
                    <a:p>
                      <a:pPr algn="ctr" fontAlgn="b"/>
                      <a:r>
                        <a:rPr lang="it-IT" sz="1400" b="0" i="0" u="none" strike="noStrike" dirty="0">
                          <a:solidFill>
                            <a:srgbClr val="000000"/>
                          </a:solidFill>
                          <a:effectLst/>
                          <a:latin typeface="Garamond" panose="02020404030301010803" pitchFamily="18" charset="0"/>
                        </a:rPr>
                        <a:t>807</a:t>
                      </a:r>
                    </a:p>
                  </a:txBody>
                  <a:tcPr marL="9525" marR="9525" marT="9525" marB="0" anchor="ctr">
                    <a:lnL>
                      <a:noFill/>
                    </a:lnL>
                    <a:lnR>
                      <a:noFill/>
                    </a:lnR>
                    <a:lnT>
                      <a:noFill/>
                    </a:lnT>
                    <a:lnB>
                      <a:noFill/>
                    </a:lnB>
                  </a:tcPr>
                </a:tc>
                <a:tc>
                  <a:txBody>
                    <a:bodyPr/>
                    <a:lstStyle/>
                    <a:p>
                      <a:pPr algn="ctr" fontAlgn="b"/>
                      <a:r>
                        <a:rPr lang="it-IT" sz="1400" b="0" i="0" u="none" strike="noStrike" dirty="0">
                          <a:solidFill>
                            <a:srgbClr val="000000"/>
                          </a:solidFill>
                          <a:effectLst/>
                          <a:latin typeface="Garamond" panose="02020404030301010803" pitchFamily="18" charset="0"/>
                        </a:rPr>
                        <a:t>-29,6%</a:t>
                      </a:r>
                    </a:p>
                  </a:txBody>
                  <a:tcPr marL="9525" marR="9525" marT="9525" marB="0" anchor="ctr">
                    <a:lnL>
                      <a:noFill/>
                    </a:lnL>
                    <a:lnR>
                      <a:noFill/>
                    </a:lnR>
                    <a:lnT>
                      <a:noFill/>
                    </a:lnT>
                    <a:lnB>
                      <a:noFill/>
                    </a:lnB>
                  </a:tcPr>
                </a:tc>
                <a:extLst>
                  <a:ext uri="{0D108BD9-81ED-4DB2-BD59-A6C34878D82A}">
                    <a16:rowId xmlns:a16="http://schemas.microsoft.com/office/drawing/2014/main" val="2595250506"/>
                  </a:ext>
                </a:extLst>
              </a:tr>
              <a:tr h="190500">
                <a:tc>
                  <a:txBody>
                    <a:bodyPr/>
                    <a:lstStyle/>
                    <a:p>
                      <a:pPr algn="l" fontAlgn="b"/>
                      <a:r>
                        <a:rPr lang="it-IT" sz="1400" b="0" i="0" u="none" strike="noStrike" dirty="0">
                          <a:solidFill>
                            <a:srgbClr val="000000"/>
                          </a:solidFill>
                          <a:effectLst/>
                          <a:latin typeface="Garamond" panose="02020404030301010803" pitchFamily="18" charset="0"/>
                        </a:rPr>
                        <a:t>- di cui con 2 collaboratori</a:t>
                      </a:r>
                    </a:p>
                  </a:txBody>
                  <a:tcPr marL="9525" marR="9525" marT="9525" marB="0" anchor="b">
                    <a:lnL>
                      <a:noFill/>
                    </a:lnL>
                    <a:lnR>
                      <a:noFill/>
                    </a:lnR>
                    <a:lnT>
                      <a:noFill/>
                    </a:lnT>
                    <a:lnB>
                      <a:noFill/>
                    </a:lnB>
                  </a:tcPr>
                </a:tc>
                <a:tc>
                  <a:txBody>
                    <a:bodyPr/>
                    <a:lstStyle/>
                    <a:p>
                      <a:pPr algn="ctr" fontAlgn="b"/>
                      <a:r>
                        <a:rPr lang="it-IT" sz="1400" b="0" i="0" u="none" strike="noStrike" dirty="0">
                          <a:solidFill>
                            <a:srgbClr val="000000"/>
                          </a:solidFill>
                          <a:effectLst/>
                          <a:latin typeface="Garamond" panose="02020404030301010803" pitchFamily="18" charset="0"/>
                        </a:rPr>
                        <a:t>243</a:t>
                      </a:r>
                    </a:p>
                  </a:txBody>
                  <a:tcPr marL="9525" marR="9525" marT="9525" marB="0" anchor="ctr">
                    <a:lnL>
                      <a:noFill/>
                    </a:lnL>
                    <a:lnR>
                      <a:noFill/>
                    </a:lnR>
                    <a:lnT>
                      <a:noFill/>
                    </a:lnT>
                    <a:lnB>
                      <a:noFill/>
                    </a:lnB>
                  </a:tcPr>
                </a:tc>
                <a:tc>
                  <a:txBody>
                    <a:bodyPr/>
                    <a:lstStyle/>
                    <a:p>
                      <a:pPr algn="ctr" fontAlgn="b"/>
                      <a:r>
                        <a:rPr lang="it-IT" sz="1400" b="0" i="0" u="none" strike="noStrike" dirty="0">
                          <a:solidFill>
                            <a:srgbClr val="000000"/>
                          </a:solidFill>
                          <a:effectLst/>
                          <a:latin typeface="Garamond" panose="02020404030301010803" pitchFamily="18" charset="0"/>
                        </a:rPr>
                        <a:t>191</a:t>
                      </a:r>
                    </a:p>
                  </a:txBody>
                  <a:tcPr marL="9525" marR="9525" marT="9525" marB="0" anchor="ctr">
                    <a:lnL>
                      <a:noFill/>
                    </a:lnL>
                    <a:lnR>
                      <a:noFill/>
                    </a:lnR>
                    <a:lnT>
                      <a:noFill/>
                    </a:lnT>
                    <a:lnB>
                      <a:noFill/>
                    </a:lnB>
                  </a:tcPr>
                </a:tc>
                <a:tc>
                  <a:txBody>
                    <a:bodyPr/>
                    <a:lstStyle/>
                    <a:p>
                      <a:pPr algn="ctr" fontAlgn="b"/>
                      <a:r>
                        <a:rPr lang="it-IT" sz="1400" b="0" i="0" u="none" strike="noStrike">
                          <a:solidFill>
                            <a:srgbClr val="000000"/>
                          </a:solidFill>
                          <a:effectLst/>
                          <a:latin typeface="Garamond" panose="02020404030301010803" pitchFamily="18" charset="0"/>
                        </a:rPr>
                        <a:t>-21,4%</a:t>
                      </a:r>
                    </a:p>
                  </a:txBody>
                  <a:tcPr marL="9525" marR="9525" marT="9525" marB="0" anchor="ctr">
                    <a:lnL>
                      <a:noFill/>
                    </a:lnL>
                    <a:lnR>
                      <a:noFill/>
                    </a:lnR>
                    <a:lnT>
                      <a:noFill/>
                    </a:lnT>
                    <a:lnB>
                      <a:noFill/>
                    </a:lnB>
                  </a:tcPr>
                </a:tc>
                <a:extLst>
                  <a:ext uri="{0D108BD9-81ED-4DB2-BD59-A6C34878D82A}">
                    <a16:rowId xmlns:a16="http://schemas.microsoft.com/office/drawing/2014/main" val="3291599125"/>
                  </a:ext>
                </a:extLst>
              </a:tr>
              <a:tr h="190500">
                <a:tc>
                  <a:txBody>
                    <a:bodyPr/>
                    <a:lstStyle/>
                    <a:p>
                      <a:pPr algn="l" fontAlgn="b"/>
                      <a:r>
                        <a:rPr lang="it-IT" sz="1400" b="0" i="0" u="none" strike="noStrike" dirty="0">
                          <a:solidFill>
                            <a:srgbClr val="000000"/>
                          </a:solidFill>
                          <a:effectLst/>
                          <a:latin typeface="Garamond" panose="02020404030301010803" pitchFamily="18" charset="0"/>
                        </a:rPr>
                        <a:t>- di cui con 3 collaboratori</a:t>
                      </a:r>
                    </a:p>
                  </a:txBody>
                  <a:tcPr marL="9525" marR="9525" marT="9525" marB="0" anchor="b">
                    <a:lnL>
                      <a:noFill/>
                    </a:lnL>
                    <a:lnR>
                      <a:noFill/>
                    </a:lnR>
                    <a:lnT>
                      <a:noFill/>
                    </a:lnT>
                    <a:lnB>
                      <a:noFill/>
                    </a:lnB>
                  </a:tcPr>
                </a:tc>
                <a:tc>
                  <a:txBody>
                    <a:bodyPr/>
                    <a:lstStyle/>
                    <a:p>
                      <a:pPr algn="ctr" fontAlgn="b"/>
                      <a:r>
                        <a:rPr lang="it-IT" sz="1400" b="0" i="0" u="none" strike="noStrike">
                          <a:solidFill>
                            <a:srgbClr val="000000"/>
                          </a:solidFill>
                          <a:effectLst/>
                          <a:latin typeface="Garamond" panose="02020404030301010803" pitchFamily="18" charset="0"/>
                        </a:rPr>
                        <a:t>53</a:t>
                      </a:r>
                    </a:p>
                  </a:txBody>
                  <a:tcPr marL="9525" marR="9525" marT="9525" marB="0" anchor="ctr">
                    <a:lnL>
                      <a:noFill/>
                    </a:lnL>
                    <a:lnR>
                      <a:noFill/>
                    </a:lnR>
                    <a:lnT>
                      <a:noFill/>
                    </a:lnT>
                    <a:lnB>
                      <a:noFill/>
                    </a:lnB>
                  </a:tcPr>
                </a:tc>
                <a:tc>
                  <a:txBody>
                    <a:bodyPr/>
                    <a:lstStyle/>
                    <a:p>
                      <a:pPr algn="ctr" fontAlgn="b"/>
                      <a:r>
                        <a:rPr lang="it-IT" sz="1400" b="0" i="0" u="none" strike="noStrike" dirty="0">
                          <a:solidFill>
                            <a:srgbClr val="000000"/>
                          </a:solidFill>
                          <a:effectLst/>
                          <a:latin typeface="Garamond" panose="02020404030301010803" pitchFamily="18" charset="0"/>
                        </a:rPr>
                        <a:t>40</a:t>
                      </a:r>
                    </a:p>
                  </a:txBody>
                  <a:tcPr marL="9525" marR="9525" marT="9525" marB="0" anchor="ctr">
                    <a:lnL>
                      <a:noFill/>
                    </a:lnL>
                    <a:lnR>
                      <a:noFill/>
                    </a:lnR>
                    <a:lnT>
                      <a:noFill/>
                    </a:lnT>
                    <a:lnB>
                      <a:noFill/>
                    </a:lnB>
                  </a:tcPr>
                </a:tc>
                <a:tc>
                  <a:txBody>
                    <a:bodyPr/>
                    <a:lstStyle/>
                    <a:p>
                      <a:pPr algn="ctr" fontAlgn="b"/>
                      <a:r>
                        <a:rPr lang="it-IT" sz="1400" b="0" i="0" u="none" strike="noStrike">
                          <a:solidFill>
                            <a:srgbClr val="000000"/>
                          </a:solidFill>
                          <a:effectLst/>
                          <a:latin typeface="Garamond" panose="02020404030301010803" pitchFamily="18" charset="0"/>
                        </a:rPr>
                        <a:t>-24,5%</a:t>
                      </a:r>
                    </a:p>
                  </a:txBody>
                  <a:tcPr marL="9525" marR="9525" marT="9525" marB="0" anchor="ctr">
                    <a:lnL>
                      <a:noFill/>
                    </a:lnL>
                    <a:lnR>
                      <a:noFill/>
                    </a:lnR>
                    <a:lnT>
                      <a:noFill/>
                    </a:lnT>
                    <a:lnB>
                      <a:noFill/>
                    </a:lnB>
                  </a:tcPr>
                </a:tc>
                <a:extLst>
                  <a:ext uri="{0D108BD9-81ED-4DB2-BD59-A6C34878D82A}">
                    <a16:rowId xmlns:a16="http://schemas.microsoft.com/office/drawing/2014/main" val="2892639273"/>
                  </a:ext>
                </a:extLst>
              </a:tr>
              <a:tr h="190500">
                <a:tc>
                  <a:txBody>
                    <a:bodyPr/>
                    <a:lstStyle/>
                    <a:p>
                      <a:pPr algn="l" fontAlgn="b"/>
                      <a:r>
                        <a:rPr lang="it-IT" sz="1400" b="0" i="0" u="none" strike="noStrike" dirty="0">
                          <a:solidFill>
                            <a:srgbClr val="000000"/>
                          </a:solidFill>
                          <a:effectLst/>
                          <a:latin typeface="Garamond" panose="02020404030301010803" pitchFamily="18" charset="0"/>
                        </a:rPr>
                        <a:t>- di cui con 4 e più collaboratori</a:t>
                      </a:r>
                    </a:p>
                  </a:txBody>
                  <a:tcPr marL="9525" marR="9525" marT="9525" marB="0" anchor="b">
                    <a:lnL>
                      <a:noFill/>
                    </a:lnL>
                    <a:lnR>
                      <a:noFill/>
                    </a:lnR>
                    <a:lnT>
                      <a:noFill/>
                    </a:lnT>
                    <a:lnB>
                      <a:noFill/>
                    </a:lnB>
                  </a:tcPr>
                </a:tc>
                <a:tc>
                  <a:txBody>
                    <a:bodyPr/>
                    <a:lstStyle/>
                    <a:p>
                      <a:pPr algn="ctr" fontAlgn="b"/>
                      <a:r>
                        <a:rPr lang="it-IT" sz="1400" b="0" i="0" u="none" strike="noStrike">
                          <a:solidFill>
                            <a:srgbClr val="000000"/>
                          </a:solidFill>
                          <a:effectLst/>
                          <a:latin typeface="Garamond" panose="02020404030301010803" pitchFamily="18" charset="0"/>
                        </a:rPr>
                        <a:t>14</a:t>
                      </a:r>
                    </a:p>
                  </a:txBody>
                  <a:tcPr marL="9525" marR="9525" marT="9525" marB="0" anchor="ctr">
                    <a:lnL>
                      <a:noFill/>
                    </a:lnL>
                    <a:lnR>
                      <a:noFill/>
                    </a:lnR>
                    <a:lnT>
                      <a:noFill/>
                    </a:lnT>
                    <a:lnB>
                      <a:noFill/>
                    </a:lnB>
                  </a:tcPr>
                </a:tc>
                <a:tc>
                  <a:txBody>
                    <a:bodyPr/>
                    <a:lstStyle/>
                    <a:p>
                      <a:pPr algn="ctr" fontAlgn="b"/>
                      <a:r>
                        <a:rPr lang="it-IT" sz="1400" b="0" i="0" u="none" strike="noStrike" dirty="0">
                          <a:solidFill>
                            <a:srgbClr val="000000"/>
                          </a:solidFill>
                          <a:effectLst/>
                          <a:latin typeface="Garamond" panose="02020404030301010803" pitchFamily="18" charset="0"/>
                        </a:rPr>
                        <a:t>15</a:t>
                      </a:r>
                    </a:p>
                  </a:txBody>
                  <a:tcPr marL="9525" marR="9525" marT="9525" marB="0" anchor="ctr">
                    <a:lnL>
                      <a:noFill/>
                    </a:lnL>
                    <a:lnR>
                      <a:noFill/>
                    </a:lnR>
                    <a:lnT>
                      <a:noFill/>
                    </a:lnT>
                    <a:lnB>
                      <a:noFill/>
                    </a:lnB>
                  </a:tcPr>
                </a:tc>
                <a:tc>
                  <a:txBody>
                    <a:bodyPr/>
                    <a:lstStyle/>
                    <a:p>
                      <a:pPr algn="ctr" fontAlgn="b"/>
                      <a:r>
                        <a:rPr lang="it-IT" sz="1400" b="0" i="0" u="none" strike="noStrike" dirty="0">
                          <a:solidFill>
                            <a:srgbClr val="000000"/>
                          </a:solidFill>
                          <a:effectLst/>
                          <a:latin typeface="Garamond" panose="02020404030301010803" pitchFamily="18" charset="0"/>
                        </a:rPr>
                        <a:t>+7,1%</a:t>
                      </a:r>
                    </a:p>
                  </a:txBody>
                  <a:tcPr marL="9525" marR="9525" marT="9525" marB="0" anchor="ctr">
                    <a:lnL>
                      <a:noFill/>
                    </a:lnL>
                    <a:lnR>
                      <a:noFill/>
                    </a:lnR>
                    <a:lnT>
                      <a:noFill/>
                    </a:lnT>
                    <a:lnB>
                      <a:noFill/>
                    </a:lnB>
                  </a:tcPr>
                </a:tc>
                <a:extLst>
                  <a:ext uri="{0D108BD9-81ED-4DB2-BD59-A6C34878D82A}">
                    <a16:rowId xmlns:a16="http://schemas.microsoft.com/office/drawing/2014/main" val="319385405"/>
                  </a:ext>
                </a:extLst>
              </a:tr>
              <a:tr h="190500">
                <a:tc>
                  <a:txBody>
                    <a:bodyPr/>
                    <a:lstStyle/>
                    <a:p>
                      <a:pPr algn="l" fontAlgn="b"/>
                      <a:r>
                        <a:rPr lang="it-IT" sz="1400" b="0" i="0" u="none" strike="noStrike">
                          <a:solidFill>
                            <a:srgbClr val="000000"/>
                          </a:solidFill>
                          <a:effectLst/>
                          <a:latin typeface="Garamond" panose="02020404030301010803" pitchFamily="18" charset="0"/>
                        </a:rPr>
                        <a:t>Coloni e mezzadri</a:t>
                      </a:r>
                    </a:p>
                  </a:txBody>
                  <a:tcPr marL="9525" marR="9525" marT="9525" marB="0" anchor="b">
                    <a:lnL>
                      <a:noFill/>
                    </a:lnL>
                    <a:lnR>
                      <a:noFill/>
                    </a:lnR>
                    <a:lnT>
                      <a:noFill/>
                    </a:lnT>
                    <a:lnB>
                      <a:noFill/>
                    </a:lnB>
                  </a:tcPr>
                </a:tc>
                <a:tc>
                  <a:txBody>
                    <a:bodyPr/>
                    <a:lstStyle/>
                    <a:p>
                      <a:pPr algn="ctr" fontAlgn="b"/>
                      <a:r>
                        <a:rPr lang="it-IT" sz="1400" b="0" i="0" u="none" strike="noStrike">
                          <a:solidFill>
                            <a:srgbClr val="000000"/>
                          </a:solidFill>
                          <a:effectLst/>
                          <a:latin typeface="Garamond" panose="02020404030301010803" pitchFamily="18" charset="0"/>
                        </a:rPr>
                        <a:t>4</a:t>
                      </a:r>
                    </a:p>
                  </a:txBody>
                  <a:tcPr marL="9525" marR="9525" marT="9525" marB="0" anchor="ctr">
                    <a:lnL>
                      <a:noFill/>
                    </a:lnL>
                    <a:lnR>
                      <a:noFill/>
                    </a:lnR>
                    <a:lnT>
                      <a:noFill/>
                    </a:lnT>
                    <a:lnB>
                      <a:noFill/>
                    </a:lnB>
                  </a:tcPr>
                </a:tc>
                <a:tc>
                  <a:txBody>
                    <a:bodyPr/>
                    <a:lstStyle/>
                    <a:p>
                      <a:pPr algn="ctr" fontAlgn="b"/>
                      <a:r>
                        <a:rPr lang="it-IT" sz="1400" b="0" i="0" u="none" strike="noStrike" dirty="0">
                          <a:solidFill>
                            <a:srgbClr val="000000"/>
                          </a:solidFill>
                          <a:effectLst/>
                          <a:latin typeface="Garamond" panose="02020404030301010803" pitchFamily="18" charset="0"/>
                        </a:rPr>
                        <a:t>0</a:t>
                      </a:r>
                    </a:p>
                  </a:txBody>
                  <a:tcPr marL="9525" marR="9525" marT="9525" marB="0" anchor="ctr">
                    <a:lnL>
                      <a:noFill/>
                    </a:lnL>
                    <a:lnR>
                      <a:noFill/>
                    </a:lnR>
                    <a:lnT>
                      <a:noFill/>
                    </a:lnT>
                    <a:lnB>
                      <a:noFill/>
                    </a:lnB>
                  </a:tcPr>
                </a:tc>
                <a:tc>
                  <a:txBody>
                    <a:bodyPr/>
                    <a:lstStyle/>
                    <a:p>
                      <a:pPr algn="ctr" fontAlgn="b"/>
                      <a:r>
                        <a:rPr lang="it-IT" sz="1400" b="0" i="0" u="none" strike="noStrike" dirty="0">
                          <a:solidFill>
                            <a:srgbClr val="000000"/>
                          </a:solidFill>
                          <a:effectLst/>
                          <a:latin typeface="Garamond" panose="02020404030301010803" pitchFamily="18" charset="0"/>
                        </a:rPr>
                        <a:t>-100,0%</a:t>
                      </a:r>
                    </a:p>
                  </a:txBody>
                  <a:tcPr marL="9525" marR="9525" marT="9525" marB="0" anchor="ctr">
                    <a:lnL>
                      <a:noFill/>
                    </a:lnL>
                    <a:lnR>
                      <a:noFill/>
                    </a:lnR>
                    <a:lnT>
                      <a:noFill/>
                    </a:lnT>
                    <a:lnB>
                      <a:noFill/>
                    </a:lnB>
                  </a:tcPr>
                </a:tc>
                <a:extLst>
                  <a:ext uri="{0D108BD9-81ED-4DB2-BD59-A6C34878D82A}">
                    <a16:rowId xmlns:a16="http://schemas.microsoft.com/office/drawing/2014/main" val="3926268859"/>
                  </a:ext>
                </a:extLst>
              </a:tr>
              <a:tr h="190500">
                <a:tc>
                  <a:txBody>
                    <a:bodyPr/>
                    <a:lstStyle/>
                    <a:p>
                      <a:pPr algn="l" fontAlgn="b"/>
                      <a:r>
                        <a:rPr lang="it-IT" sz="1400" b="0" i="0" u="none" strike="noStrike" dirty="0">
                          <a:solidFill>
                            <a:srgbClr val="000000"/>
                          </a:solidFill>
                          <a:effectLst/>
                          <a:latin typeface="Garamond" panose="02020404030301010803" pitchFamily="18" charset="0"/>
                        </a:rPr>
                        <a:t>Imprenditori agricoli professionali</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it-IT" sz="1400" b="0" i="0" u="none" strike="noStrike" dirty="0">
                          <a:solidFill>
                            <a:srgbClr val="000000"/>
                          </a:solidFill>
                          <a:effectLst/>
                          <a:latin typeface="Garamond" panose="02020404030301010803" pitchFamily="18" charset="0"/>
                        </a:rPr>
                        <a:t>81</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it-IT" sz="1400" b="0" i="0" u="none" strike="noStrike" dirty="0">
                          <a:solidFill>
                            <a:srgbClr val="000000"/>
                          </a:solidFill>
                          <a:effectLst/>
                          <a:latin typeface="Garamond" panose="02020404030301010803" pitchFamily="18" charset="0"/>
                        </a:rPr>
                        <a:t>135</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it-IT" sz="1400" b="0" i="0" u="none" strike="noStrike" dirty="0">
                          <a:solidFill>
                            <a:srgbClr val="000000"/>
                          </a:solidFill>
                          <a:effectLst/>
                          <a:latin typeface="Garamond" panose="02020404030301010803" pitchFamily="18" charset="0"/>
                        </a:rPr>
                        <a:t>+66,7%</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00600519"/>
                  </a:ext>
                </a:extLst>
              </a:tr>
              <a:tr h="190500">
                <a:tc>
                  <a:txBody>
                    <a:bodyPr/>
                    <a:lstStyle/>
                    <a:p>
                      <a:pPr algn="l" fontAlgn="b"/>
                      <a:r>
                        <a:rPr lang="it-IT" sz="1400" b="0" i="0" u="none" strike="noStrike" dirty="0">
                          <a:solidFill>
                            <a:srgbClr val="000000"/>
                          </a:solidFill>
                          <a:effectLst/>
                          <a:latin typeface="Garamond" panose="02020404030301010803" pitchFamily="18" charset="0"/>
                        </a:rPr>
                        <a:t>Totale</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400" b="0" i="0" u="none" strike="noStrike" dirty="0">
                          <a:solidFill>
                            <a:srgbClr val="000000"/>
                          </a:solidFill>
                          <a:effectLst/>
                          <a:latin typeface="Garamond" panose="02020404030301010803" pitchFamily="18" charset="0"/>
                        </a:rPr>
                        <a:t>5.128</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400" b="0" i="0" u="none" strike="noStrike" dirty="0">
                          <a:solidFill>
                            <a:srgbClr val="000000"/>
                          </a:solidFill>
                          <a:effectLst/>
                          <a:latin typeface="Garamond" panose="02020404030301010803" pitchFamily="18" charset="0"/>
                        </a:rPr>
                        <a:t>4.014</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it-IT" sz="1400" b="0" i="0" u="none" strike="noStrike" dirty="0">
                          <a:solidFill>
                            <a:srgbClr val="000000"/>
                          </a:solidFill>
                          <a:effectLst/>
                          <a:latin typeface="Garamond" panose="02020404030301010803" pitchFamily="18" charset="0"/>
                        </a:rPr>
                        <a:t>-21,7%</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761795524"/>
                  </a:ext>
                </a:extLst>
              </a:tr>
            </a:tbl>
          </a:graphicData>
        </a:graphic>
      </p:graphicFrame>
      <p:sp>
        <p:nvSpPr>
          <p:cNvPr id="6" name="CasellaDiTesto 5">
            <a:extLst>
              <a:ext uri="{FF2B5EF4-FFF2-40B4-BE49-F238E27FC236}">
                <a16:creationId xmlns:a16="http://schemas.microsoft.com/office/drawing/2014/main" id="{6773F197-405D-425B-B4EC-574919385B73}"/>
              </a:ext>
            </a:extLst>
          </p:cNvPr>
          <p:cNvSpPr txBox="1"/>
          <p:nvPr/>
        </p:nvSpPr>
        <p:spPr>
          <a:xfrm>
            <a:off x="1929765" y="3866391"/>
            <a:ext cx="804672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Aziende agricole per tipologia. Anni 2008 e 2017. Provincia di Asti.</a:t>
            </a:r>
          </a:p>
        </p:txBody>
      </p:sp>
      <p:sp>
        <p:nvSpPr>
          <p:cNvPr id="8" name="CasellaDiTesto 7">
            <a:extLst>
              <a:ext uri="{FF2B5EF4-FFF2-40B4-BE49-F238E27FC236}">
                <a16:creationId xmlns:a16="http://schemas.microsoft.com/office/drawing/2014/main" id="{C57E2A65-D69A-4E81-B1BE-12A202D92737}"/>
              </a:ext>
            </a:extLst>
          </p:cNvPr>
          <p:cNvSpPr txBox="1"/>
          <p:nvPr/>
        </p:nvSpPr>
        <p:spPr>
          <a:xfrm>
            <a:off x="2072639" y="6381752"/>
            <a:ext cx="804672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Fonte: Elaborazione su dati INPS</a:t>
            </a:r>
          </a:p>
        </p:txBody>
      </p:sp>
    </p:spTree>
    <p:extLst>
      <p:ext uri="{BB962C8B-B14F-4D97-AF65-F5344CB8AC3E}">
        <p14:creationId xmlns:p14="http://schemas.microsoft.com/office/powerpoint/2010/main" val="35859397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898AF0-38EB-4EA6-BF29-94E2ADAF09EA}"/>
              </a:ext>
            </a:extLst>
          </p:cNvPr>
          <p:cNvSpPr>
            <a:spLocks noGrp="1"/>
          </p:cNvSpPr>
          <p:nvPr>
            <p:ph type="title"/>
          </p:nvPr>
        </p:nvSpPr>
        <p:spPr>
          <a:xfrm>
            <a:off x="764931" y="614855"/>
            <a:ext cx="10515600" cy="481661"/>
          </a:xfrm>
        </p:spPr>
        <p:txBody>
          <a:bodyPr/>
          <a:lstStyle/>
          <a:p>
            <a:r>
              <a:rPr lang="it-IT" dirty="0"/>
              <a:t>Il sotto-utilizzo del territorio: in calo la superficie agricola utilizzata</a:t>
            </a:r>
          </a:p>
        </p:txBody>
      </p:sp>
      <p:sp>
        <p:nvSpPr>
          <p:cNvPr id="4" name="Segnaposto numero diapositiva 3">
            <a:extLst>
              <a:ext uri="{FF2B5EF4-FFF2-40B4-BE49-F238E27FC236}">
                <a16:creationId xmlns:a16="http://schemas.microsoft.com/office/drawing/2014/main" id="{0F39C285-AEB4-4183-BF74-A2858871097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125431-285D-4497-A9B8-AFE411CB7C64}" type="slidenum">
              <a:rPr kumimoji="0" lang="it-IT" sz="1400" b="0" i="0" u="none" strike="noStrike" kern="1200" cap="none" spc="0" normalizeH="0" baseline="0" noProof="0" smtClean="0">
                <a:ln>
                  <a:noFill/>
                </a:ln>
                <a:solidFill>
                  <a:prstClr val="black">
                    <a:tint val="75000"/>
                  </a:prstClr>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it-IT" sz="1400" b="0" i="0" u="none" strike="noStrike" kern="1200" cap="none" spc="0" normalizeH="0" baseline="0" noProof="0" dirty="0">
              <a:ln>
                <a:noFill/>
              </a:ln>
              <a:solidFill>
                <a:prstClr val="black">
                  <a:tint val="75000"/>
                </a:prstClr>
              </a:solidFill>
              <a:effectLst/>
              <a:uLnTx/>
              <a:uFillTx/>
              <a:latin typeface="Garamond" panose="02020404030301010803" pitchFamily="18" charset="0"/>
              <a:ea typeface="+mn-ea"/>
              <a:cs typeface="+mn-cs"/>
            </a:endParaRPr>
          </a:p>
        </p:txBody>
      </p:sp>
      <p:graphicFrame>
        <p:nvGraphicFramePr>
          <p:cNvPr id="5" name="Grafico 4">
            <a:extLst>
              <a:ext uri="{FF2B5EF4-FFF2-40B4-BE49-F238E27FC236}">
                <a16:creationId xmlns:a16="http://schemas.microsoft.com/office/drawing/2014/main" id="{013C3A0E-3ED9-47A2-9DAD-D5D1CB309431}"/>
              </a:ext>
            </a:extLst>
          </p:cNvPr>
          <p:cNvGraphicFramePr>
            <a:graphicFrameLocks/>
          </p:cNvGraphicFramePr>
          <p:nvPr/>
        </p:nvGraphicFramePr>
        <p:xfrm>
          <a:off x="1453662" y="2063474"/>
          <a:ext cx="8721968" cy="4040945"/>
        </p:xfrm>
        <a:graphic>
          <a:graphicData uri="http://schemas.openxmlformats.org/drawingml/2006/chart">
            <c:chart xmlns:c="http://schemas.openxmlformats.org/drawingml/2006/chart" xmlns:r="http://schemas.openxmlformats.org/officeDocument/2006/relationships" r:id="rId2"/>
          </a:graphicData>
        </a:graphic>
      </p:graphicFrame>
      <p:sp>
        <p:nvSpPr>
          <p:cNvPr id="6" name="CasellaDiTesto 5">
            <a:extLst>
              <a:ext uri="{FF2B5EF4-FFF2-40B4-BE49-F238E27FC236}">
                <a16:creationId xmlns:a16="http://schemas.microsoft.com/office/drawing/2014/main" id="{D9843BEB-86ED-48EB-9A79-B9B99BFF05D8}"/>
              </a:ext>
            </a:extLst>
          </p:cNvPr>
          <p:cNvSpPr txBox="1"/>
          <p:nvPr/>
        </p:nvSpPr>
        <p:spPr>
          <a:xfrm>
            <a:off x="1688124" y="1565031"/>
            <a:ext cx="866921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Superficie agricola utilizzata. Periodo 2007-2018. Provincia di Asti.</a:t>
            </a:r>
          </a:p>
        </p:txBody>
      </p:sp>
      <p:sp>
        <p:nvSpPr>
          <p:cNvPr id="7" name="CasellaDiTesto 6">
            <a:extLst>
              <a:ext uri="{FF2B5EF4-FFF2-40B4-BE49-F238E27FC236}">
                <a16:creationId xmlns:a16="http://schemas.microsoft.com/office/drawing/2014/main" id="{8C01DE54-5B08-4B5C-B53D-4CD7FEFE0444}"/>
              </a:ext>
            </a:extLst>
          </p:cNvPr>
          <p:cNvSpPr txBox="1"/>
          <p:nvPr/>
        </p:nvSpPr>
        <p:spPr>
          <a:xfrm>
            <a:off x="1761392" y="6233530"/>
            <a:ext cx="866921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Fonte: dati ARPA Piemonte</a:t>
            </a:r>
          </a:p>
        </p:txBody>
      </p:sp>
    </p:spTree>
    <p:extLst>
      <p:ext uri="{BB962C8B-B14F-4D97-AF65-F5344CB8AC3E}">
        <p14:creationId xmlns:p14="http://schemas.microsoft.com/office/powerpoint/2010/main" val="32262319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B36017DF-2483-4B08-AAAF-8CEEE4EB397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125431-285D-4497-A9B8-AFE411CB7C64}" type="slidenum">
              <a:rPr kumimoji="0" lang="it-IT" sz="1400" b="0" i="0" u="none" strike="noStrike" kern="1200" cap="none" spc="0" normalizeH="0" baseline="0" noProof="0" smtClean="0">
                <a:ln>
                  <a:noFill/>
                </a:ln>
                <a:solidFill>
                  <a:prstClr val="black">
                    <a:tint val="75000"/>
                  </a:prstClr>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it-IT" sz="1400" b="0" i="0" u="none" strike="noStrike" kern="1200" cap="none" spc="0" normalizeH="0" baseline="0" noProof="0" dirty="0">
              <a:ln>
                <a:noFill/>
              </a:ln>
              <a:solidFill>
                <a:prstClr val="black">
                  <a:tint val="75000"/>
                </a:prstClr>
              </a:solidFill>
              <a:effectLst/>
              <a:uLnTx/>
              <a:uFillTx/>
              <a:latin typeface="Garamond" panose="02020404030301010803" pitchFamily="18" charset="0"/>
              <a:ea typeface="+mn-ea"/>
              <a:cs typeface="+mn-cs"/>
            </a:endParaRPr>
          </a:p>
        </p:txBody>
      </p:sp>
      <p:sp>
        <p:nvSpPr>
          <p:cNvPr id="5" name="Segnaposto contenuto 2">
            <a:extLst>
              <a:ext uri="{FF2B5EF4-FFF2-40B4-BE49-F238E27FC236}">
                <a16:creationId xmlns:a16="http://schemas.microsoft.com/office/drawing/2014/main" id="{A13F95FD-9561-4013-8F06-BD7608A72F35}"/>
              </a:ext>
            </a:extLst>
          </p:cNvPr>
          <p:cNvSpPr>
            <a:spLocks noGrp="1"/>
          </p:cNvSpPr>
          <p:nvPr>
            <p:ph idx="1"/>
          </p:nvPr>
        </p:nvSpPr>
        <p:spPr>
          <a:xfrm>
            <a:off x="552450" y="759583"/>
            <a:ext cx="10801350" cy="1890428"/>
          </a:xfrm>
        </p:spPr>
        <p:txBody>
          <a:bodyPr>
            <a:noAutofit/>
          </a:bodyPr>
          <a:lstStyle/>
          <a:p>
            <a:pPr marL="0" indent="0" algn="just">
              <a:spcBef>
                <a:spcPts val="0"/>
              </a:spcBef>
              <a:buNone/>
            </a:pPr>
            <a:r>
              <a:rPr lang="it-IT" dirty="0">
                <a:solidFill>
                  <a:schemeClr val="tx1"/>
                </a:solidFill>
              </a:rPr>
              <a:t>La ripresa delle assunzioni nelle imprese piemontesi, iniziata dopo il minimo toccato nel 2013, sembrava essersi arrestata nel 2015 con la fine degli incentivi previsti dalla riforma del mercato del lavoro (</a:t>
            </a:r>
            <a:r>
              <a:rPr lang="it-IT" i="1" dirty="0">
                <a:solidFill>
                  <a:schemeClr val="tx1"/>
                </a:solidFill>
              </a:rPr>
              <a:t>Jobs Act</a:t>
            </a:r>
            <a:r>
              <a:rPr lang="it-IT" dirty="0">
                <a:solidFill>
                  <a:schemeClr val="tx1"/>
                </a:solidFill>
              </a:rPr>
              <a:t>). Tuttavia, dopo una riduzione nel 2016, il numero degli avviamenti è tornato a crescere. </a:t>
            </a:r>
            <a:r>
              <a:rPr lang="it-IT" b="1" dirty="0">
                <a:solidFill>
                  <a:schemeClr val="tx1"/>
                </a:solidFill>
              </a:rPr>
              <a:t>L’impennata del 2017 </a:t>
            </a:r>
            <a:r>
              <a:rPr lang="it-IT" dirty="0">
                <a:solidFill>
                  <a:schemeClr val="tx1"/>
                </a:solidFill>
              </a:rPr>
              <a:t>va messa in relazione al miglioramento delle condizioni economiche generali, alle ottime prestazioni delle province di Torino, Novara e - soprattutto – Cuneo, e, infine, al ricorso maggiore, da parte delle aziende, di forme contrattuali flessibili, che ha incrementato il turnover, determinando una crescita concomitante delle procedure di cessazione.</a:t>
            </a:r>
          </a:p>
          <a:p>
            <a:pPr marL="0" indent="0" algn="just">
              <a:spcBef>
                <a:spcPts val="0"/>
              </a:spcBef>
              <a:buNone/>
            </a:pPr>
            <a:r>
              <a:rPr lang="it-IT" dirty="0">
                <a:solidFill>
                  <a:schemeClr val="tx1"/>
                </a:solidFill>
              </a:rPr>
              <a:t>Nel 2018 il saldo tra assunzioni e cessazioni è stato positivo per circa 32.800 unità, con un calo di 2.100 rispetto al 2017. Infatti, risultano cresciute le assunzioni e, in misura maggiore, anche le cessazioni a causa dell’incremento delle interruzioni di contratti a termine. Come per i due anni precedenti, anche nel 2018 l’ultimo trimestre dell’anno è stato caratterizzato da un più alto numero di cessazioni. Un altro cambiamento è  dato dall’aumento del peso dei contratti a tempo indeterminato sulle nuove procedure: aumentano infatti i nuovi contratti «stabili» (+12,7% tra il 2017 e il 2018), le cessazioni di contratti a termine (+7,6%) e, soprattutto, le trasformazioni dal tempo determinato all’indeterminato o all’apprendistato (+97,9%). Queste novità sembrano riconducibili almeno a tre fattori:</a:t>
            </a:r>
          </a:p>
          <a:p>
            <a:pPr marL="0" indent="0" algn="just">
              <a:spcBef>
                <a:spcPts val="0"/>
              </a:spcBef>
              <a:buNone/>
            </a:pPr>
            <a:endParaRPr lang="it-IT" dirty="0">
              <a:solidFill>
                <a:schemeClr val="tx1"/>
              </a:solidFill>
            </a:endParaRPr>
          </a:p>
          <a:p>
            <a:pPr algn="just">
              <a:spcBef>
                <a:spcPts val="0"/>
              </a:spcBef>
              <a:buClr>
                <a:schemeClr val="tx1"/>
              </a:buClr>
            </a:pPr>
            <a:r>
              <a:rPr lang="it-IT" dirty="0">
                <a:solidFill>
                  <a:schemeClr val="tx1"/>
                </a:solidFill>
              </a:rPr>
              <a:t>L’alto volume di contratti a termine attivati tra il 2017 e il 2018 che hanno comportato un «fisiologico» aumento delle trasformazioni;</a:t>
            </a:r>
          </a:p>
          <a:p>
            <a:pPr algn="just">
              <a:spcBef>
                <a:spcPts val="0"/>
              </a:spcBef>
              <a:buClr>
                <a:schemeClr val="tx1"/>
              </a:buClr>
            </a:pPr>
            <a:r>
              <a:rPr lang="it-IT" dirty="0">
                <a:solidFill>
                  <a:schemeClr val="tx1"/>
                </a:solidFill>
              </a:rPr>
              <a:t>Gli incentivi per le assunzioni di Under 15 previsti dalla Legge di Bilancio 2018;</a:t>
            </a:r>
          </a:p>
          <a:p>
            <a:pPr algn="just">
              <a:spcBef>
                <a:spcPts val="0"/>
              </a:spcBef>
              <a:buClr>
                <a:schemeClr val="tx1"/>
              </a:buClr>
            </a:pPr>
            <a:r>
              <a:rPr lang="it-IT" dirty="0">
                <a:solidFill>
                  <a:schemeClr val="tx1"/>
                </a:solidFill>
              </a:rPr>
              <a:t>Le restrizioni introdotte per i contratti a termine (in particolare l’obbligo della causale previsto dal «Decreto Dignità») che hanno indotto le imprese ad adottare altre strategie per le assunzioni, comprese le trasformazioni contrattuali. In quest’ottica sarà opportuno monitorare l’andamento delle aperture di partite IVA, per le quali è stato recentemente esteso il limite di ricavi (da 30.000 a 65.000 euro) che consente di aderire al regime di tassazione forfettaria al 15%. Uno dei timori legati a questa misura è che lo strumento possa essere utilizzato come sostituto improprio dei contratti a tempo determinato. Nel primo trimestre del 2019 (primo anno di applicazione del nuovo regime), le aperture in Piemonte sono aumentate dell’11,2%.</a:t>
            </a:r>
          </a:p>
          <a:p>
            <a:pPr marL="0" indent="0" algn="just">
              <a:spcBef>
                <a:spcPts val="0"/>
              </a:spcBef>
              <a:buNone/>
            </a:pPr>
            <a:endParaRPr lang="it-IT" dirty="0">
              <a:solidFill>
                <a:schemeClr val="tx1"/>
              </a:solidFill>
            </a:endParaRPr>
          </a:p>
          <a:p>
            <a:pPr marL="0" indent="0" algn="just">
              <a:spcBef>
                <a:spcPts val="0"/>
              </a:spcBef>
              <a:buNone/>
            </a:pPr>
            <a:r>
              <a:rPr lang="it-IT" dirty="0">
                <a:solidFill>
                  <a:schemeClr val="tx1"/>
                </a:solidFill>
              </a:rPr>
              <a:t>Queste novità hanno avuto l’effetto di invertire la tendenza registrata negli anni precedenti, facendo aumentare nel 2018 l’incidenza dei nuovi contratti a tempo indeterminato.</a:t>
            </a:r>
          </a:p>
          <a:p>
            <a:pPr marL="0" indent="0" algn="just">
              <a:spcBef>
                <a:spcPts val="0"/>
              </a:spcBef>
              <a:buNone/>
            </a:pPr>
            <a:r>
              <a:rPr lang="it-IT" dirty="0">
                <a:solidFill>
                  <a:schemeClr val="tx1"/>
                </a:solidFill>
              </a:rPr>
              <a:t>Nel primo trimestre del 2019 gli avviamenti a tempo indeterminato mostrano un’ulteriore crescita rispetto allo stesso periodo del 2018 (da 27mila a 32mila e 300) e quelli a termine calano di 20mila unità. Inoltre, le trasformazioni a tempo indeterminato crescono da 8mila e 900 a 17mila e 600, accentuando le tendenze osservate nel 2018. I movimenti, complessivamente, sono in calo, sia dal lato delle cessazioni sia, soprattutto, dal lato delle assunzioni, determinando un peggioramento del saldo complessivo, che resta positivo per 23.800 unità (-5.800 rispetto al primo trimestre del 2018).</a:t>
            </a:r>
          </a:p>
        </p:txBody>
      </p:sp>
      <p:sp>
        <p:nvSpPr>
          <p:cNvPr id="8" name="Titolo 1">
            <a:extLst>
              <a:ext uri="{FF2B5EF4-FFF2-40B4-BE49-F238E27FC236}">
                <a16:creationId xmlns:a16="http://schemas.microsoft.com/office/drawing/2014/main" id="{D68362F7-FCD3-4251-BC15-9A30124065D9}"/>
              </a:ext>
            </a:extLst>
          </p:cNvPr>
          <p:cNvSpPr>
            <a:spLocks noGrp="1"/>
          </p:cNvSpPr>
          <p:nvPr>
            <p:ph type="title"/>
          </p:nvPr>
        </p:nvSpPr>
        <p:spPr>
          <a:xfrm>
            <a:off x="838200" y="270852"/>
            <a:ext cx="10515600" cy="481661"/>
          </a:xfrm>
        </p:spPr>
        <p:txBody>
          <a:bodyPr>
            <a:normAutofit fontScale="90000"/>
          </a:bodyPr>
          <a:lstStyle/>
          <a:p>
            <a:r>
              <a:rPr lang="it-IT" dirty="0">
                <a:solidFill>
                  <a:schemeClr val="tx1"/>
                </a:solidFill>
              </a:rPr>
              <a:t>Il quadro regionale: la crescita dell’occupazione sostenuta dalle forme contrattuali flessibili e la parziale inversione di tendenza del 2018-2019</a:t>
            </a:r>
          </a:p>
        </p:txBody>
      </p:sp>
    </p:spTree>
    <p:extLst>
      <p:ext uri="{BB962C8B-B14F-4D97-AF65-F5344CB8AC3E}">
        <p14:creationId xmlns:p14="http://schemas.microsoft.com/office/powerpoint/2010/main" val="33047056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636666-DEC0-434B-BC19-590870254181}"/>
              </a:ext>
            </a:extLst>
          </p:cNvPr>
          <p:cNvSpPr>
            <a:spLocks noGrp="1"/>
          </p:cNvSpPr>
          <p:nvPr>
            <p:ph type="title"/>
          </p:nvPr>
        </p:nvSpPr>
        <p:spPr/>
        <p:txBody>
          <a:bodyPr>
            <a:normAutofit fontScale="90000"/>
          </a:bodyPr>
          <a:lstStyle/>
          <a:p>
            <a:r>
              <a:rPr lang="it-IT" dirty="0">
                <a:solidFill>
                  <a:schemeClr val="tx1"/>
                </a:solidFill>
              </a:rPr>
              <a:t>Il quadro regionale: la crescita dell’occupazione sostenuta dalle forme contrattuali flessibili e la parziale inversione di tendenza del 2018-2019</a:t>
            </a:r>
          </a:p>
        </p:txBody>
      </p:sp>
      <p:sp>
        <p:nvSpPr>
          <p:cNvPr id="4" name="Segnaposto numero diapositiva 3">
            <a:extLst>
              <a:ext uri="{FF2B5EF4-FFF2-40B4-BE49-F238E27FC236}">
                <a16:creationId xmlns:a16="http://schemas.microsoft.com/office/drawing/2014/main" id="{5856753A-CEB7-48BC-8902-148E5A988BC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125431-285D-4497-A9B8-AFE411CB7C64}" type="slidenum">
              <a:rPr kumimoji="0" lang="it-IT" sz="1400" b="0" i="0" u="none" strike="noStrike" kern="1200" cap="none" spc="0" normalizeH="0" baseline="0" noProof="0" smtClean="0">
                <a:ln>
                  <a:noFill/>
                </a:ln>
                <a:solidFill>
                  <a:prstClr val="black">
                    <a:tint val="75000"/>
                  </a:prstClr>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it-IT" sz="1400" b="0" i="0" u="none" strike="noStrike" kern="1200" cap="none" spc="0" normalizeH="0" baseline="0" noProof="0" dirty="0">
              <a:ln>
                <a:noFill/>
              </a:ln>
              <a:solidFill>
                <a:prstClr val="black">
                  <a:tint val="75000"/>
                </a:prstClr>
              </a:solidFill>
              <a:effectLst/>
              <a:uLnTx/>
              <a:uFillTx/>
              <a:latin typeface="Garamond" panose="02020404030301010803" pitchFamily="18" charset="0"/>
              <a:ea typeface="+mn-ea"/>
              <a:cs typeface="+mn-cs"/>
            </a:endParaRPr>
          </a:p>
        </p:txBody>
      </p:sp>
      <p:graphicFrame>
        <p:nvGraphicFramePr>
          <p:cNvPr id="8" name="Tabella 7">
            <a:extLst>
              <a:ext uri="{FF2B5EF4-FFF2-40B4-BE49-F238E27FC236}">
                <a16:creationId xmlns:a16="http://schemas.microsoft.com/office/drawing/2014/main" id="{860CEB25-2820-400A-9FE2-BE8EC68C7306}"/>
              </a:ext>
            </a:extLst>
          </p:cNvPr>
          <p:cNvGraphicFramePr>
            <a:graphicFrameLocks noGrp="1"/>
          </p:cNvGraphicFramePr>
          <p:nvPr/>
        </p:nvGraphicFramePr>
        <p:xfrm>
          <a:off x="815926" y="715506"/>
          <a:ext cx="10515600" cy="5150849"/>
        </p:xfrm>
        <a:graphic>
          <a:graphicData uri="http://schemas.openxmlformats.org/drawingml/2006/table">
            <a:tbl>
              <a:tblPr>
                <a:tableStyleId>{2D5ABB26-0587-4C30-8999-92F81FD0307C}</a:tableStyleId>
              </a:tblPr>
              <a:tblGrid>
                <a:gridCol w="367748">
                  <a:extLst>
                    <a:ext uri="{9D8B030D-6E8A-4147-A177-3AD203B41FA5}">
                      <a16:colId xmlns:a16="http://schemas.microsoft.com/office/drawing/2014/main" val="3803358789"/>
                    </a:ext>
                  </a:extLst>
                </a:gridCol>
                <a:gridCol w="800246">
                  <a:extLst>
                    <a:ext uri="{9D8B030D-6E8A-4147-A177-3AD203B41FA5}">
                      <a16:colId xmlns:a16="http://schemas.microsoft.com/office/drawing/2014/main" val="1491317354"/>
                    </a:ext>
                  </a:extLst>
                </a:gridCol>
                <a:gridCol w="830002">
                  <a:extLst>
                    <a:ext uri="{9D8B030D-6E8A-4147-A177-3AD203B41FA5}">
                      <a16:colId xmlns:a16="http://schemas.microsoft.com/office/drawing/2014/main" val="398159616"/>
                    </a:ext>
                  </a:extLst>
                </a:gridCol>
                <a:gridCol w="830002">
                  <a:extLst>
                    <a:ext uri="{9D8B030D-6E8A-4147-A177-3AD203B41FA5}">
                      <a16:colId xmlns:a16="http://schemas.microsoft.com/office/drawing/2014/main" val="1201325938"/>
                    </a:ext>
                  </a:extLst>
                </a:gridCol>
                <a:gridCol w="830002">
                  <a:extLst>
                    <a:ext uri="{9D8B030D-6E8A-4147-A177-3AD203B41FA5}">
                      <a16:colId xmlns:a16="http://schemas.microsoft.com/office/drawing/2014/main" val="886931633"/>
                    </a:ext>
                  </a:extLst>
                </a:gridCol>
                <a:gridCol w="830002">
                  <a:extLst>
                    <a:ext uri="{9D8B030D-6E8A-4147-A177-3AD203B41FA5}">
                      <a16:colId xmlns:a16="http://schemas.microsoft.com/office/drawing/2014/main" val="797111499"/>
                    </a:ext>
                  </a:extLst>
                </a:gridCol>
                <a:gridCol w="830002">
                  <a:extLst>
                    <a:ext uri="{9D8B030D-6E8A-4147-A177-3AD203B41FA5}">
                      <a16:colId xmlns:a16="http://schemas.microsoft.com/office/drawing/2014/main" val="1073053809"/>
                    </a:ext>
                  </a:extLst>
                </a:gridCol>
                <a:gridCol w="830002">
                  <a:extLst>
                    <a:ext uri="{9D8B030D-6E8A-4147-A177-3AD203B41FA5}">
                      <a16:colId xmlns:a16="http://schemas.microsoft.com/office/drawing/2014/main" val="3892214660"/>
                    </a:ext>
                  </a:extLst>
                </a:gridCol>
                <a:gridCol w="830002">
                  <a:extLst>
                    <a:ext uri="{9D8B030D-6E8A-4147-A177-3AD203B41FA5}">
                      <a16:colId xmlns:a16="http://schemas.microsoft.com/office/drawing/2014/main" val="8167251"/>
                    </a:ext>
                  </a:extLst>
                </a:gridCol>
                <a:gridCol w="830002">
                  <a:extLst>
                    <a:ext uri="{9D8B030D-6E8A-4147-A177-3AD203B41FA5}">
                      <a16:colId xmlns:a16="http://schemas.microsoft.com/office/drawing/2014/main" val="2749133955"/>
                    </a:ext>
                  </a:extLst>
                </a:gridCol>
                <a:gridCol w="830002">
                  <a:extLst>
                    <a:ext uri="{9D8B030D-6E8A-4147-A177-3AD203B41FA5}">
                      <a16:colId xmlns:a16="http://schemas.microsoft.com/office/drawing/2014/main" val="99568486"/>
                    </a:ext>
                  </a:extLst>
                </a:gridCol>
                <a:gridCol w="1877588">
                  <a:extLst>
                    <a:ext uri="{9D8B030D-6E8A-4147-A177-3AD203B41FA5}">
                      <a16:colId xmlns:a16="http://schemas.microsoft.com/office/drawing/2014/main" val="1258162023"/>
                    </a:ext>
                  </a:extLst>
                </a:gridCol>
              </a:tblGrid>
              <a:tr h="278136">
                <a:tc rowSpan="3" gridSpan="2">
                  <a:txBody>
                    <a:bodyPr/>
                    <a:lstStyle/>
                    <a:p>
                      <a:pPr algn="l" fontAlgn="b"/>
                      <a:endParaRPr lang="it-IT" sz="1200" b="0" i="0" u="none" strike="noStrike" dirty="0">
                        <a:solidFill>
                          <a:schemeClr val="tx1"/>
                        </a:solidFill>
                        <a:effectLst/>
                        <a:latin typeface="Garamond" panose="02020404030301010803" pitchFamily="18" charset="0"/>
                      </a:endParaRPr>
                    </a:p>
                  </a:txBody>
                  <a:tcPr marL="3609" marR="3609" marT="3609" marB="0" anchor="ctr">
                    <a:lnB w="12700" cap="flat" cmpd="sng" algn="ctr">
                      <a:solidFill>
                        <a:schemeClr val="tx1"/>
                      </a:solidFill>
                      <a:prstDash val="solid"/>
                      <a:round/>
                      <a:headEnd type="none" w="med" len="med"/>
                      <a:tailEnd type="none" w="med" len="med"/>
                    </a:lnB>
                  </a:tcPr>
                </a:tc>
                <a:tc rowSpan="3" hMerge="1">
                  <a:txBody>
                    <a:bodyPr/>
                    <a:lstStyle/>
                    <a:p>
                      <a:endParaRPr lang="it-IT"/>
                    </a:p>
                  </a:txBody>
                  <a:tcPr/>
                </a:tc>
                <a:tc gridSpan="10">
                  <a:txBody>
                    <a:bodyPr/>
                    <a:lstStyle/>
                    <a:p>
                      <a:pPr algn="ctr" fontAlgn="b"/>
                      <a:r>
                        <a:rPr lang="it-IT" sz="1200" b="1" i="0" u="none" strike="noStrike" dirty="0">
                          <a:solidFill>
                            <a:schemeClr val="tx1"/>
                          </a:solidFill>
                          <a:effectLst/>
                          <a:latin typeface="Garamond" panose="02020404030301010803" pitchFamily="18" charset="0"/>
                        </a:rPr>
                        <a:t>Assunzioni, cessazioni, trasformazioni e saldo dal I trimestre del 2016 al IV del 2018 (valori in migliaia)</a:t>
                      </a:r>
                    </a:p>
                  </a:txBody>
                  <a:tcPr marL="3609" marR="3609" marT="3609" marB="0" anchor="ctr">
                    <a:lnT w="6350"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t-IT"/>
                    </a:p>
                  </a:txBody>
                  <a:tcPr/>
                </a:tc>
                <a:tc hMerge="1">
                  <a:txBody>
                    <a:bodyPr/>
                    <a:lstStyle/>
                    <a:p>
                      <a:endParaRPr lang="it-IT"/>
                    </a:p>
                  </a:txBody>
                  <a:tcPr/>
                </a:tc>
                <a:tc hMerge="1">
                  <a:txBody>
                    <a:bodyPr/>
                    <a:lstStyle/>
                    <a:p>
                      <a:pPr algn="ctr" fontAlgn="b"/>
                      <a:endParaRPr lang="it-IT" sz="1200" b="1" i="0" u="none" strike="noStrike" dirty="0">
                        <a:solidFill>
                          <a:srgbClr val="000000"/>
                        </a:solidFill>
                        <a:effectLst/>
                        <a:latin typeface="Garamond" panose="02020404030301010803" pitchFamily="18" charset="0"/>
                      </a:endParaRPr>
                    </a:p>
                  </a:txBody>
                  <a:tcPr marL="3609" marR="3609" marT="3609" marB="0" anchor="ctr">
                    <a:lnB w="12700" cap="flat" cmpd="sng" algn="ctr">
                      <a:solidFill>
                        <a:schemeClr val="tx1"/>
                      </a:solidFill>
                      <a:prstDash val="solid"/>
                      <a:round/>
                      <a:headEnd type="none" w="med" len="med"/>
                      <a:tailEnd type="none" w="med" len="med"/>
                    </a:lnB>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pPr algn="ctr" fontAlgn="b"/>
                      <a:endParaRPr lang="it-IT" sz="1200" b="1" i="0" u="none" strike="noStrike" dirty="0">
                        <a:solidFill>
                          <a:srgbClr val="000000"/>
                        </a:solidFill>
                        <a:effectLst/>
                        <a:latin typeface="Garamond" panose="02020404030301010803" pitchFamily="18" charset="0"/>
                      </a:endParaRPr>
                    </a:p>
                  </a:txBody>
                  <a:tcPr marL="3609" marR="3609" marT="3609"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75681007"/>
                  </a:ext>
                </a:extLst>
              </a:tr>
              <a:tr h="239063">
                <a:tc gridSpan="2" vMerge="1">
                  <a:txBody>
                    <a:bodyPr/>
                    <a:lstStyle/>
                    <a:p>
                      <a:pPr algn="l" fontAlgn="b"/>
                      <a:endParaRPr lang="it-IT" sz="1200" b="0" i="0" u="none" strike="noStrike" dirty="0">
                        <a:solidFill>
                          <a:schemeClr val="tx2">
                            <a:lumMod val="50000"/>
                          </a:schemeClr>
                        </a:solidFill>
                        <a:effectLst/>
                        <a:latin typeface="Garamond" panose="02020404030301010803" pitchFamily="18" charset="0"/>
                      </a:endParaRPr>
                    </a:p>
                  </a:txBody>
                  <a:tcPr marL="3609" marR="3609" marT="3609" marB="0" anchor="b">
                    <a:lnB w="12700" cap="flat" cmpd="sng" algn="ctr">
                      <a:solidFill>
                        <a:schemeClr val="tx1"/>
                      </a:solidFill>
                      <a:prstDash val="solid"/>
                      <a:round/>
                      <a:headEnd type="none" w="med" len="med"/>
                      <a:tailEnd type="none" w="med" len="med"/>
                    </a:lnB>
                  </a:tcPr>
                </a:tc>
                <a:tc hMerge="1" vMerge="1">
                  <a:txBody>
                    <a:bodyPr/>
                    <a:lstStyle/>
                    <a:p>
                      <a:pPr algn="l" fontAlgn="b"/>
                      <a:endParaRPr lang="it-IT" sz="1200" b="0" i="0" u="none" strike="noStrike">
                        <a:solidFill>
                          <a:srgbClr val="000000"/>
                        </a:solidFill>
                        <a:effectLst/>
                        <a:latin typeface="Calibri" panose="020F0502020204030204" pitchFamily="34" charset="0"/>
                      </a:endParaRPr>
                    </a:p>
                  </a:txBody>
                  <a:tcPr marL="3609" marR="3609" marT="3609" marB="0" anchor="b"/>
                </a:tc>
                <a:tc gridSpan="3">
                  <a:txBody>
                    <a:bodyPr/>
                    <a:lstStyle/>
                    <a:p>
                      <a:pPr algn="ctr" fontAlgn="b"/>
                      <a:r>
                        <a:rPr lang="it-IT" sz="1200" b="1" u="none" strike="noStrike" dirty="0">
                          <a:solidFill>
                            <a:schemeClr val="tx1"/>
                          </a:solidFill>
                          <a:effectLst/>
                          <a:latin typeface="Garamond" panose="02020404030301010803" pitchFamily="18" charset="0"/>
                        </a:rPr>
                        <a:t>Assunzioni</a:t>
                      </a:r>
                      <a:endParaRPr lang="it-IT" sz="1200" b="1"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t-IT"/>
                    </a:p>
                  </a:txBody>
                  <a:tcPr/>
                </a:tc>
                <a:tc hMerge="1">
                  <a:txBody>
                    <a:bodyPr/>
                    <a:lstStyle/>
                    <a:p>
                      <a:endParaRPr lang="it-IT"/>
                    </a:p>
                  </a:txBody>
                  <a:tcPr/>
                </a:tc>
                <a:tc gridSpan="3">
                  <a:txBody>
                    <a:bodyPr/>
                    <a:lstStyle/>
                    <a:p>
                      <a:pPr algn="ctr" fontAlgn="b"/>
                      <a:r>
                        <a:rPr lang="it-IT" sz="1200" b="1" u="none" strike="noStrike" dirty="0">
                          <a:solidFill>
                            <a:schemeClr val="tx1"/>
                          </a:solidFill>
                          <a:effectLst/>
                          <a:latin typeface="Garamond" panose="02020404030301010803" pitchFamily="18" charset="0"/>
                        </a:rPr>
                        <a:t>Cessazioni</a:t>
                      </a:r>
                      <a:endParaRPr lang="it-IT" sz="1200" b="1"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t-IT"/>
                    </a:p>
                  </a:txBody>
                  <a:tcPr/>
                </a:tc>
                <a:tc hMerge="1">
                  <a:txBody>
                    <a:bodyPr/>
                    <a:lstStyle/>
                    <a:p>
                      <a:endParaRPr lang="it-IT"/>
                    </a:p>
                  </a:txBody>
                  <a:tcPr/>
                </a:tc>
                <a:tc gridSpan="3">
                  <a:txBody>
                    <a:bodyPr/>
                    <a:lstStyle/>
                    <a:p>
                      <a:pPr algn="ctr" fontAlgn="b"/>
                      <a:r>
                        <a:rPr lang="it-IT" sz="1200" b="1" u="none" strike="noStrike" dirty="0">
                          <a:solidFill>
                            <a:schemeClr val="tx1"/>
                          </a:solidFill>
                          <a:effectLst/>
                          <a:latin typeface="Garamond" panose="02020404030301010803" pitchFamily="18" charset="0"/>
                        </a:rPr>
                        <a:t>Saldo Assunzioni-Cessazioni</a:t>
                      </a:r>
                      <a:endParaRPr lang="it-IT" sz="1200" b="1"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t-IT"/>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t-IT"/>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it-IT" sz="1200" b="1" u="none" strike="noStrike" dirty="0">
                          <a:solidFill>
                            <a:schemeClr val="tx1"/>
                          </a:solidFill>
                          <a:effectLst/>
                          <a:latin typeface="Garamond" panose="02020404030301010803" pitchFamily="18" charset="0"/>
                        </a:rPr>
                        <a:t>Trasformazioni da tempo determinato in tempo indeterminato o apprendistato</a:t>
                      </a:r>
                      <a:endParaRPr lang="it-IT" sz="1200" b="1"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6313900"/>
                  </a:ext>
                </a:extLst>
              </a:tr>
              <a:tr h="473500">
                <a:tc gridSpan="2" vMerge="1">
                  <a:txBody>
                    <a:bodyPr/>
                    <a:lstStyle/>
                    <a:p>
                      <a:pPr algn="l" fontAlgn="b"/>
                      <a:endParaRPr lang="it-IT" sz="1200" b="0" i="0" u="none" strike="noStrike" dirty="0">
                        <a:solidFill>
                          <a:srgbClr val="000000"/>
                        </a:solidFill>
                        <a:effectLst/>
                        <a:latin typeface="Calibri" panose="020F0502020204030204" pitchFamily="34" charset="0"/>
                      </a:endParaRPr>
                    </a:p>
                  </a:txBody>
                  <a:tcPr marL="3609" marR="3609" marT="3609" marB="0" anchor="b"/>
                </a:tc>
                <a:tc hMerge="1" vMerge="1">
                  <a:txBody>
                    <a:bodyPr/>
                    <a:lstStyle/>
                    <a:p>
                      <a:pPr algn="l" fontAlgn="b"/>
                      <a:endParaRPr lang="it-IT" sz="1200" b="0" i="0" u="none" strike="noStrike" dirty="0">
                        <a:solidFill>
                          <a:srgbClr val="000000"/>
                        </a:solidFill>
                        <a:effectLst/>
                        <a:latin typeface="Calibri" panose="020F0502020204030204" pitchFamily="34" charset="0"/>
                      </a:endParaRPr>
                    </a:p>
                  </a:txBody>
                  <a:tcPr marL="3609" marR="3609" marT="3609" marB="0" anchor="b"/>
                </a:tc>
                <a:tc>
                  <a:txBody>
                    <a:bodyPr/>
                    <a:lstStyle/>
                    <a:p>
                      <a:pPr algn="ctr" fontAlgn="b"/>
                      <a:r>
                        <a:rPr lang="it-IT" sz="1200" b="1" u="none" strike="noStrike" dirty="0">
                          <a:solidFill>
                            <a:schemeClr val="tx1"/>
                          </a:solidFill>
                          <a:effectLst/>
                          <a:latin typeface="Garamond" panose="02020404030301010803" pitchFamily="18" charset="0"/>
                        </a:rPr>
                        <a:t>Totale</a:t>
                      </a:r>
                      <a:endParaRPr lang="it-IT" sz="1200" b="1"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b="1" u="none" strike="noStrike" dirty="0">
                          <a:solidFill>
                            <a:schemeClr val="tx1"/>
                          </a:solidFill>
                          <a:effectLst/>
                          <a:latin typeface="Garamond" panose="02020404030301010803" pitchFamily="18" charset="0"/>
                        </a:rPr>
                        <a:t>Tempo </a:t>
                      </a:r>
                      <a:r>
                        <a:rPr lang="it-IT" sz="1200" b="1" u="none" strike="noStrike" dirty="0" err="1">
                          <a:solidFill>
                            <a:schemeClr val="tx1"/>
                          </a:solidFill>
                          <a:effectLst/>
                          <a:latin typeface="Garamond" panose="02020404030301010803" pitchFamily="18" charset="0"/>
                        </a:rPr>
                        <a:t>ind</a:t>
                      </a:r>
                      <a:r>
                        <a:rPr lang="it-IT" sz="1200" b="1" u="none" strike="noStrike" dirty="0">
                          <a:solidFill>
                            <a:schemeClr val="tx1"/>
                          </a:solidFill>
                          <a:effectLst/>
                          <a:latin typeface="Garamond" panose="02020404030301010803" pitchFamily="18" charset="0"/>
                        </a:rPr>
                        <a:t>. + </a:t>
                      </a:r>
                      <a:r>
                        <a:rPr lang="it-IT" sz="1200" b="1" u="none" strike="noStrike" dirty="0" err="1">
                          <a:solidFill>
                            <a:schemeClr val="tx1"/>
                          </a:solidFill>
                          <a:effectLst/>
                          <a:latin typeface="Garamond" panose="02020404030301010803" pitchFamily="18" charset="0"/>
                        </a:rPr>
                        <a:t>Apprend</a:t>
                      </a:r>
                      <a:r>
                        <a:rPr lang="it-IT" sz="1200" b="1" u="none" strike="noStrike" dirty="0">
                          <a:solidFill>
                            <a:schemeClr val="tx1"/>
                          </a:solidFill>
                          <a:effectLst/>
                          <a:latin typeface="Garamond" panose="02020404030301010803" pitchFamily="18" charset="0"/>
                        </a:rPr>
                        <a:t>.</a:t>
                      </a:r>
                      <a:endParaRPr lang="it-IT" sz="1200" b="1"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b="1" u="none" strike="noStrike" dirty="0">
                          <a:solidFill>
                            <a:schemeClr val="tx1"/>
                          </a:solidFill>
                          <a:effectLst/>
                          <a:latin typeface="Garamond" panose="02020404030301010803" pitchFamily="18" charset="0"/>
                        </a:rPr>
                        <a:t>Tempo determinato</a:t>
                      </a:r>
                      <a:endParaRPr lang="it-IT" sz="1200" b="1"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b="1" u="none" strike="noStrike" dirty="0">
                          <a:solidFill>
                            <a:schemeClr val="tx1"/>
                          </a:solidFill>
                          <a:effectLst/>
                          <a:latin typeface="Garamond" panose="02020404030301010803" pitchFamily="18" charset="0"/>
                        </a:rPr>
                        <a:t>Totale</a:t>
                      </a:r>
                      <a:endParaRPr lang="it-IT" sz="1200" b="1"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b="1" u="none" strike="noStrike" dirty="0">
                          <a:solidFill>
                            <a:schemeClr val="tx1"/>
                          </a:solidFill>
                          <a:effectLst/>
                          <a:latin typeface="Garamond" panose="02020404030301010803" pitchFamily="18" charset="0"/>
                        </a:rPr>
                        <a:t>Tempo </a:t>
                      </a:r>
                      <a:r>
                        <a:rPr lang="it-IT" sz="1200" b="1" u="none" strike="noStrike" dirty="0" err="1">
                          <a:solidFill>
                            <a:schemeClr val="tx1"/>
                          </a:solidFill>
                          <a:effectLst/>
                          <a:latin typeface="Garamond" panose="02020404030301010803" pitchFamily="18" charset="0"/>
                        </a:rPr>
                        <a:t>ind</a:t>
                      </a:r>
                      <a:r>
                        <a:rPr lang="it-IT" sz="1200" b="1" u="none" strike="noStrike" dirty="0">
                          <a:solidFill>
                            <a:schemeClr val="tx1"/>
                          </a:solidFill>
                          <a:effectLst/>
                          <a:latin typeface="Garamond" panose="02020404030301010803" pitchFamily="18" charset="0"/>
                        </a:rPr>
                        <a:t>. + </a:t>
                      </a:r>
                      <a:r>
                        <a:rPr lang="it-IT" sz="1200" b="1" u="none" strike="noStrike" dirty="0" err="1">
                          <a:solidFill>
                            <a:schemeClr val="tx1"/>
                          </a:solidFill>
                          <a:effectLst/>
                          <a:latin typeface="Garamond" panose="02020404030301010803" pitchFamily="18" charset="0"/>
                        </a:rPr>
                        <a:t>Apprend</a:t>
                      </a:r>
                      <a:endParaRPr lang="it-IT" sz="1200" b="1"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b="1" u="none" strike="noStrike" dirty="0">
                          <a:solidFill>
                            <a:schemeClr val="tx1"/>
                          </a:solidFill>
                          <a:effectLst/>
                          <a:latin typeface="Garamond" panose="02020404030301010803" pitchFamily="18" charset="0"/>
                        </a:rPr>
                        <a:t>Tempo determinato</a:t>
                      </a:r>
                      <a:endParaRPr lang="it-IT" sz="1200" b="1"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b="1" u="none" strike="noStrike" dirty="0">
                          <a:solidFill>
                            <a:schemeClr val="tx1"/>
                          </a:solidFill>
                          <a:effectLst/>
                          <a:latin typeface="Garamond" panose="02020404030301010803" pitchFamily="18" charset="0"/>
                        </a:rPr>
                        <a:t>Totale</a:t>
                      </a:r>
                      <a:endParaRPr lang="it-IT" sz="1200" b="1"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b="1" u="none" strike="noStrike" dirty="0">
                          <a:solidFill>
                            <a:schemeClr val="tx1"/>
                          </a:solidFill>
                          <a:effectLst/>
                          <a:latin typeface="Garamond" panose="02020404030301010803" pitchFamily="18" charset="0"/>
                        </a:rPr>
                        <a:t>Tempo </a:t>
                      </a:r>
                      <a:r>
                        <a:rPr lang="it-IT" sz="1200" b="1" u="none" strike="noStrike" dirty="0" err="1">
                          <a:solidFill>
                            <a:schemeClr val="tx1"/>
                          </a:solidFill>
                          <a:effectLst/>
                          <a:latin typeface="Garamond" panose="02020404030301010803" pitchFamily="18" charset="0"/>
                        </a:rPr>
                        <a:t>ind</a:t>
                      </a:r>
                      <a:r>
                        <a:rPr lang="it-IT" sz="1200" b="1" u="none" strike="noStrike" dirty="0">
                          <a:solidFill>
                            <a:schemeClr val="tx1"/>
                          </a:solidFill>
                          <a:effectLst/>
                          <a:latin typeface="Garamond" panose="02020404030301010803" pitchFamily="18" charset="0"/>
                        </a:rPr>
                        <a:t>. + </a:t>
                      </a:r>
                      <a:r>
                        <a:rPr lang="it-IT" sz="1200" b="1" u="none" strike="noStrike" dirty="0" err="1">
                          <a:solidFill>
                            <a:schemeClr val="tx1"/>
                          </a:solidFill>
                          <a:effectLst/>
                          <a:latin typeface="Garamond" panose="02020404030301010803" pitchFamily="18" charset="0"/>
                        </a:rPr>
                        <a:t>Apprend</a:t>
                      </a:r>
                      <a:endParaRPr lang="it-IT" sz="1200" b="1"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it-IT" sz="1200" b="1" u="none" strike="noStrike" dirty="0">
                          <a:solidFill>
                            <a:schemeClr val="tx1"/>
                          </a:solidFill>
                          <a:effectLst/>
                          <a:latin typeface="Garamond" panose="02020404030301010803" pitchFamily="18" charset="0"/>
                        </a:rPr>
                        <a:t>Tempo determinato</a:t>
                      </a:r>
                      <a:endParaRPr lang="it-IT" sz="1200" b="1"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it-IT" sz="1200" b="0" i="0" u="none" strike="noStrike" dirty="0">
                        <a:solidFill>
                          <a:schemeClr val="tx2">
                            <a:lumMod val="50000"/>
                          </a:schemeClr>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1216295"/>
                  </a:ext>
                </a:extLst>
              </a:tr>
              <a:tr h="258599">
                <a:tc rowSpan="5">
                  <a:txBody>
                    <a:bodyPr/>
                    <a:lstStyle/>
                    <a:p>
                      <a:pPr algn="ctr" fontAlgn="ctr"/>
                      <a:r>
                        <a:rPr lang="it-IT" sz="1200" b="0" u="none" strike="noStrike" dirty="0">
                          <a:solidFill>
                            <a:schemeClr val="tx1"/>
                          </a:solidFill>
                          <a:effectLst/>
                          <a:latin typeface="Garamond" panose="02020404030301010803" pitchFamily="18" charset="0"/>
                        </a:rPr>
                        <a:t>2016</a:t>
                      </a:r>
                      <a:endParaRPr lang="it-IT" sz="1200" b="0" i="0" u="none" strike="noStrike" dirty="0">
                        <a:solidFill>
                          <a:schemeClr val="tx1"/>
                        </a:solidFill>
                        <a:effectLst/>
                        <a:latin typeface="Garamond" panose="02020404030301010803" pitchFamily="18" charset="0"/>
                      </a:endParaRPr>
                    </a:p>
                  </a:txBody>
                  <a:tcPr marL="3609" marR="3609" marT="3609"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it-IT" sz="1200" b="0" u="none" strike="noStrike" dirty="0">
                          <a:solidFill>
                            <a:schemeClr val="tx1"/>
                          </a:solidFill>
                          <a:effectLst/>
                          <a:latin typeface="Garamond" panose="02020404030301010803" pitchFamily="18" charset="0"/>
                        </a:rPr>
                        <a:t>I</a:t>
                      </a:r>
                      <a:endParaRPr lang="it-IT" sz="1200" b="0" i="0" u="none" strike="noStrike" dirty="0">
                        <a:solidFill>
                          <a:schemeClr val="tx1"/>
                        </a:solidFill>
                        <a:effectLst/>
                        <a:latin typeface="Garamond" panose="02020404030301010803" pitchFamily="18" charset="0"/>
                      </a:endParaRPr>
                    </a:p>
                  </a:txBody>
                  <a:tcPr marL="3609" marR="3609" marT="3609" marB="0" anchor="ctr">
                    <a:lnL>
                      <a:noFill/>
                    </a:lnL>
                    <a:lnT w="12700" cap="flat" cmpd="sng" algn="ctr">
                      <a:solidFill>
                        <a:schemeClr val="tx1"/>
                      </a:solidFill>
                      <a:prstDash val="solid"/>
                      <a:round/>
                      <a:headEnd type="none" w="med" len="med"/>
                      <a:tailEnd type="none" w="med" len="med"/>
                    </a:lnT>
                  </a:tcPr>
                </a:tc>
                <a:tc>
                  <a:txBody>
                    <a:bodyPr/>
                    <a:lstStyle/>
                    <a:p>
                      <a:pPr algn="ctr" fontAlgn="b"/>
                      <a:r>
                        <a:rPr lang="it-IT" sz="1200" b="0" u="none" strike="noStrike" dirty="0">
                          <a:solidFill>
                            <a:schemeClr val="tx1"/>
                          </a:solidFill>
                          <a:effectLst/>
                          <a:latin typeface="Garamond" panose="02020404030301010803" pitchFamily="18" charset="0"/>
                        </a:rPr>
                        <a:t>86,7</a:t>
                      </a:r>
                      <a:endParaRPr lang="it-IT" sz="1200" b="0"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tcPr>
                </a:tc>
                <a:tc>
                  <a:txBody>
                    <a:bodyPr/>
                    <a:lstStyle/>
                    <a:p>
                      <a:pPr algn="ctr" fontAlgn="b"/>
                      <a:r>
                        <a:rPr lang="it-IT" sz="1200" b="0" u="none" strike="noStrike" dirty="0">
                          <a:solidFill>
                            <a:schemeClr val="tx1"/>
                          </a:solidFill>
                          <a:effectLst/>
                          <a:latin typeface="Garamond" panose="02020404030301010803" pitchFamily="18" charset="0"/>
                        </a:rPr>
                        <a:t>22,2</a:t>
                      </a:r>
                      <a:endParaRPr lang="it-IT" sz="1200" b="0"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tcPr>
                </a:tc>
                <a:tc>
                  <a:txBody>
                    <a:bodyPr/>
                    <a:lstStyle/>
                    <a:p>
                      <a:pPr algn="ctr" fontAlgn="b"/>
                      <a:r>
                        <a:rPr lang="it-IT" sz="1200" b="0" u="none" strike="noStrike" dirty="0">
                          <a:solidFill>
                            <a:schemeClr val="tx1"/>
                          </a:solidFill>
                          <a:effectLst/>
                          <a:latin typeface="Garamond" panose="02020404030301010803" pitchFamily="18" charset="0"/>
                        </a:rPr>
                        <a:t>64,5</a:t>
                      </a:r>
                      <a:endParaRPr lang="it-IT" sz="1200" b="0"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tcPr>
                </a:tc>
                <a:tc>
                  <a:txBody>
                    <a:bodyPr/>
                    <a:lstStyle/>
                    <a:p>
                      <a:pPr algn="ctr" fontAlgn="b"/>
                      <a:r>
                        <a:rPr lang="it-IT" sz="1200" b="0" u="none" strike="noStrike" dirty="0">
                          <a:solidFill>
                            <a:schemeClr val="tx1"/>
                          </a:solidFill>
                          <a:effectLst/>
                          <a:latin typeface="Garamond" panose="02020404030301010803" pitchFamily="18" charset="0"/>
                        </a:rPr>
                        <a:t>66,3</a:t>
                      </a:r>
                      <a:endParaRPr lang="it-IT" sz="1200" b="0"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tcPr>
                </a:tc>
                <a:tc>
                  <a:txBody>
                    <a:bodyPr/>
                    <a:lstStyle/>
                    <a:p>
                      <a:pPr algn="ctr" fontAlgn="b"/>
                      <a:r>
                        <a:rPr lang="it-IT" sz="1200" b="0" u="none" strike="noStrike" dirty="0">
                          <a:solidFill>
                            <a:schemeClr val="tx1"/>
                          </a:solidFill>
                          <a:effectLst/>
                          <a:latin typeface="Garamond" panose="02020404030301010803" pitchFamily="18" charset="0"/>
                        </a:rPr>
                        <a:t>24,1</a:t>
                      </a:r>
                      <a:endParaRPr lang="it-IT" sz="1200" b="0"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tcPr>
                </a:tc>
                <a:tc>
                  <a:txBody>
                    <a:bodyPr/>
                    <a:lstStyle/>
                    <a:p>
                      <a:pPr algn="ctr" fontAlgn="b"/>
                      <a:r>
                        <a:rPr lang="it-IT" sz="1200" b="0" u="none" strike="noStrike">
                          <a:solidFill>
                            <a:schemeClr val="tx1"/>
                          </a:solidFill>
                          <a:effectLst/>
                          <a:latin typeface="Garamond" panose="02020404030301010803" pitchFamily="18" charset="0"/>
                        </a:rPr>
                        <a:t>42,2</a:t>
                      </a:r>
                      <a:endParaRPr lang="it-IT" sz="1200" b="0" i="0" u="none" strike="noStrike">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tcPr>
                </a:tc>
                <a:tc>
                  <a:txBody>
                    <a:bodyPr/>
                    <a:lstStyle/>
                    <a:p>
                      <a:pPr algn="ctr" fontAlgn="b"/>
                      <a:r>
                        <a:rPr lang="it-IT" sz="1200" b="0" u="none" strike="noStrike" dirty="0">
                          <a:solidFill>
                            <a:schemeClr val="tx1"/>
                          </a:solidFill>
                          <a:effectLst/>
                          <a:latin typeface="Garamond" panose="02020404030301010803" pitchFamily="18" charset="0"/>
                        </a:rPr>
                        <a:t>+20,4</a:t>
                      </a:r>
                      <a:endParaRPr lang="it-IT" sz="1200" b="0"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tcPr>
                </a:tc>
                <a:tc>
                  <a:txBody>
                    <a:bodyPr/>
                    <a:lstStyle/>
                    <a:p>
                      <a:pPr algn="ctr" fontAlgn="b"/>
                      <a:r>
                        <a:rPr lang="it-IT" sz="1200" b="0" u="none" strike="noStrike" dirty="0">
                          <a:solidFill>
                            <a:schemeClr val="tx1"/>
                          </a:solidFill>
                          <a:effectLst/>
                          <a:latin typeface="Garamond" panose="02020404030301010803" pitchFamily="18" charset="0"/>
                        </a:rPr>
                        <a:t>-1,9</a:t>
                      </a:r>
                      <a:endParaRPr lang="it-IT" sz="1200" b="0"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tcPr>
                </a:tc>
                <a:tc>
                  <a:txBody>
                    <a:bodyPr/>
                    <a:lstStyle/>
                    <a:p>
                      <a:pPr algn="ctr" fontAlgn="b"/>
                      <a:r>
                        <a:rPr lang="it-IT" sz="1200" b="0" u="none" strike="noStrike" dirty="0">
                          <a:solidFill>
                            <a:schemeClr val="tx1"/>
                          </a:solidFill>
                          <a:effectLst/>
                          <a:latin typeface="Garamond" panose="02020404030301010803" pitchFamily="18" charset="0"/>
                        </a:rPr>
                        <a:t>+22,3</a:t>
                      </a:r>
                      <a:endParaRPr lang="it-IT" sz="1200" b="0"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tcPr>
                </a:tc>
                <a:tc>
                  <a:txBody>
                    <a:bodyPr/>
                    <a:lstStyle/>
                    <a:p>
                      <a:pPr algn="ctr" fontAlgn="b"/>
                      <a:r>
                        <a:rPr lang="it-IT" sz="1200" b="0" i="0" u="none" strike="noStrike" dirty="0">
                          <a:solidFill>
                            <a:schemeClr val="tx1"/>
                          </a:solidFill>
                          <a:effectLst/>
                          <a:latin typeface="Garamond" panose="02020404030301010803" pitchFamily="18" charset="0"/>
                        </a:rPr>
                        <a:t>4,5</a:t>
                      </a:r>
                    </a:p>
                  </a:txBody>
                  <a:tcPr marL="3609" marR="3609" marT="3609"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124959852"/>
                  </a:ext>
                </a:extLst>
              </a:tr>
              <a:tr h="258599">
                <a:tc vMerge="1">
                  <a:txBody>
                    <a:bodyPr/>
                    <a:lstStyle/>
                    <a:p>
                      <a:endParaRPr lang="it-IT"/>
                    </a:p>
                  </a:txBody>
                  <a:tcPr/>
                </a:tc>
                <a:tc>
                  <a:txBody>
                    <a:bodyPr/>
                    <a:lstStyle/>
                    <a:p>
                      <a:pPr algn="l" fontAlgn="b"/>
                      <a:r>
                        <a:rPr lang="it-IT" sz="1200" b="0" u="none" strike="noStrike" dirty="0">
                          <a:solidFill>
                            <a:schemeClr val="tx1"/>
                          </a:solidFill>
                          <a:effectLst/>
                          <a:latin typeface="Garamond" panose="02020404030301010803" pitchFamily="18" charset="0"/>
                        </a:rPr>
                        <a:t>II</a:t>
                      </a:r>
                      <a:endParaRPr lang="it-IT" sz="1200" b="0" i="0" u="none" strike="noStrike" dirty="0">
                        <a:solidFill>
                          <a:schemeClr val="tx1"/>
                        </a:solidFill>
                        <a:effectLst/>
                        <a:latin typeface="Garamond" panose="02020404030301010803" pitchFamily="18" charset="0"/>
                      </a:endParaRPr>
                    </a:p>
                  </a:txBody>
                  <a:tcPr marL="3609" marR="3609" marT="3609" marB="0" anchor="ctr">
                    <a:lnL>
                      <a:noFill/>
                    </a:lnL>
                  </a:tcPr>
                </a:tc>
                <a:tc>
                  <a:txBody>
                    <a:bodyPr/>
                    <a:lstStyle/>
                    <a:p>
                      <a:pPr algn="ctr" fontAlgn="b"/>
                      <a:r>
                        <a:rPr lang="it-IT" sz="1200" b="0" u="none" strike="noStrike" dirty="0">
                          <a:solidFill>
                            <a:schemeClr val="tx1"/>
                          </a:solidFill>
                          <a:effectLst/>
                          <a:latin typeface="Garamond" panose="02020404030301010803" pitchFamily="18" charset="0"/>
                        </a:rPr>
                        <a:t>87,8</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20,2</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a:solidFill>
                            <a:schemeClr val="tx1"/>
                          </a:solidFill>
                          <a:effectLst/>
                          <a:latin typeface="Garamond" panose="02020404030301010803" pitchFamily="18" charset="0"/>
                        </a:rPr>
                        <a:t>67,6</a:t>
                      </a:r>
                      <a:endParaRPr lang="it-IT" sz="1200" b="0" i="0" u="none" strike="noStrike">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73,6</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a:solidFill>
                            <a:schemeClr val="tx1"/>
                          </a:solidFill>
                          <a:effectLst/>
                          <a:latin typeface="Garamond" panose="02020404030301010803" pitchFamily="18" charset="0"/>
                        </a:rPr>
                        <a:t>25,4</a:t>
                      </a:r>
                      <a:endParaRPr lang="it-IT" sz="1200" b="0" i="0" u="none" strike="noStrike">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48,2</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+14,2</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-5,3</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+19,5</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i="0" u="none" strike="noStrike" dirty="0">
                          <a:solidFill>
                            <a:schemeClr val="tx1"/>
                          </a:solidFill>
                          <a:effectLst/>
                          <a:latin typeface="Garamond" panose="02020404030301010803" pitchFamily="18" charset="0"/>
                        </a:rPr>
                        <a:t>4,2</a:t>
                      </a:r>
                    </a:p>
                  </a:txBody>
                  <a:tcPr marL="3609" marR="3609" marT="3609" marB="0" anchor="ctr"/>
                </a:tc>
                <a:extLst>
                  <a:ext uri="{0D108BD9-81ED-4DB2-BD59-A6C34878D82A}">
                    <a16:rowId xmlns:a16="http://schemas.microsoft.com/office/drawing/2014/main" val="3646110602"/>
                  </a:ext>
                </a:extLst>
              </a:tr>
              <a:tr h="258599">
                <a:tc vMerge="1">
                  <a:txBody>
                    <a:bodyPr/>
                    <a:lstStyle/>
                    <a:p>
                      <a:endParaRPr lang="it-IT"/>
                    </a:p>
                  </a:txBody>
                  <a:tcPr/>
                </a:tc>
                <a:tc>
                  <a:txBody>
                    <a:bodyPr/>
                    <a:lstStyle/>
                    <a:p>
                      <a:pPr algn="l" fontAlgn="b"/>
                      <a:r>
                        <a:rPr lang="it-IT" sz="1200" b="0" u="none" strike="noStrike" dirty="0">
                          <a:solidFill>
                            <a:schemeClr val="tx1"/>
                          </a:solidFill>
                          <a:effectLst/>
                          <a:latin typeface="Garamond" panose="02020404030301010803" pitchFamily="18" charset="0"/>
                        </a:rPr>
                        <a:t>III</a:t>
                      </a:r>
                      <a:endParaRPr lang="it-IT" sz="1200" b="0" i="0" u="none" strike="noStrike" dirty="0">
                        <a:solidFill>
                          <a:schemeClr val="tx1"/>
                        </a:solidFill>
                        <a:effectLst/>
                        <a:latin typeface="Garamond" panose="02020404030301010803" pitchFamily="18" charset="0"/>
                      </a:endParaRPr>
                    </a:p>
                  </a:txBody>
                  <a:tcPr marL="3609" marR="3609" marT="3609" marB="0" anchor="ctr">
                    <a:lnL>
                      <a:noFill/>
                    </a:lnL>
                  </a:tcPr>
                </a:tc>
                <a:tc>
                  <a:txBody>
                    <a:bodyPr/>
                    <a:lstStyle/>
                    <a:p>
                      <a:pPr algn="ctr" fontAlgn="b"/>
                      <a:r>
                        <a:rPr lang="it-IT" sz="1200" b="0" u="none" strike="noStrike" dirty="0">
                          <a:solidFill>
                            <a:schemeClr val="tx1"/>
                          </a:solidFill>
                          <a:effectLst/>
                          <a:latin typeface="Garamond" panose="02020404030301010803" pitchFamily="18" charset="0"/>
                        </a:rPr>
                        <a:t>90,0</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17,7</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72,3</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88,9</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a:solidFill>
                            <a:schemeClr val="tx1"/>
                          </a:solidFill>
                          <a:effectLst/>
                          <a:latin typeface="Garamond" panose="02020404030301010803" pitchFamily="18" charset="0"/>
                        </a:rPr>
                        <a:t>25,5</a:t>
                      </a:r>
                      <a:endParaRPr lang="it-IT" sz="1200" b="0" i="0" u="none" strike="noStrike">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63,4</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+1,1</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-7,7</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+8,9</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i="0" u="none" strike="noStrike" dirty="0">
                          <a:solidFill>
                            <a:schemeClr val="tx1"/>
                          </a:solidFill>
                          <a:effectLst/>
                          <a:latin typeface="Garamond" panose="02020404030301010803" pitchFamily="18" charset="0"/>
                        </a:rPr>
                        <a:t>5,2</a:t>
                      </a:r>
                    </a:p>
                  </a:txBody>
                  <a:tcPr marL="3609" marR="3609" marT="3609" marB="0" anchor="ctr"/>
                </a:tc>
                <a:extLst>
                  <a:ext uri="{0D108BD9-81ED-4DB2-BD59-A6C34878D82A}">
                    <a16:rowId xmlns:a16="http://schemas.microsoft.com/office/drawing/2014/main" val="1725618017"/>
                  </a:ext>
                </a:extLst>
              </a:tr>
              <a:tr h="258599">
                <a:tc vMerge="1">
                  <a:txBody>
                    <a:bodyPr/>
                    <a:lstStyle/>
                    <a:p>
                      <a:endParaRPr lang="it-IT"/>
                    </a:p>
                  </a:txBody>
                  <a:tcPr/>
                </a:tc>
                <a:tc>
                  <a:txBody>
                    <a:bodyPr/>
                    <a:lstStyle/>
                    <a:p>
                      <a:pPr algn="l" fontAlgn="b"/>
                      <a:r>
                        <a:rPr lang="it-IT" sz="1200" b="0" i="0" u="none" strike="noStrike" dirty="0">
                          <a:solidFill>
                            <a:schemeClr val="tx1"/>
                          </a:solidFill>
                          <a:effectLst/>
                          <a:latin typeface="Garamond" panose="02020404030301010803" pitchFamily="18" charset="0"/>
                        </a:rPr>
                        <a:t>IV</a:t>
                      </a:r>
                    </a:p>
                  </a:txBody>
                  <a:tcPr marL="3609" marR="3609" marT="3609" marB="0" anchor="ctr">
                    <a:lnL>
                      <a:noFill/>
                    </a:lnL>
                    <a:lnB w="12700" cap="flat" cmpd="sng" algn="ctr">
                      <a:solidFill>
                        <a:schemeClr val="tx1"/>
                      </a:solidFill>
                      <a:prstDash val="solid"/>
                      <a:round/>
                      <a:headEnd type="none" w="med" len="med"/>
                      <a:tailEnd type="none" w="med" len="med"/>
                    </a:lnB>
                  </a:tcPr>
                </a:tc>
                <a:tc>
                  <a:txBody>
                    <a:bodyPr/>
                    <a:lstStyle/>
                    <a:p>
                      <a:pPr algn="ctr" fontAlgn="b"/>
                      <a:r>
                        <a:rPr lang="it-IT" sz="1200" b="0" u="none" strike="noStrike" dirty="0">
                          <a:solidFill>
                            <a:schemeClr val="tx1"/>
                          </a:solidFill>
                          <a:effectLst/>
                          <a:latin typeface="Garamond" panose="02020404030301010803" pitchFamily="18" charset="0"/>
                        </a:rPr>
                        <a:t>96,4</a:t>
                      </a:r>
                      <a:endParaRPr lang="it-IT" sz="1200" b="0" i="0" u="none" strike="noStrike" dirty="0">
                        <a:solidFill>
                          <a:schemeClr val="tx1"/>
                        </a:solidFill>
                        <a:effectLst/>
                        <a:latin typeface="Garamond" panose="02020404030301010803" pitchFamily="18" charset="0"/>
                      </a:endParaRPr>
                    </a:p>
                  </a:txBody>
                  <a:tcPr marL="3609" marR="3609" marT="3609" marB="0" anchor="ctr">
                    <a:lnB w="12700" cap="flat" cmpd="sng" algn="ctr">
                      <a:solidFill>
                        <a:schemeClr val="tx1"/>
                      </a:solidFill>
                      <a:prstDash val="solid"/>
                      <a:round/>
                      <a:headEnd type="none" w="med" len="med"/>
                      <a:tailEnd type="none" w="med" len="med"/>
                    </a:lnB>
                  </a:tcPr>
                </a:tc>
                <a:tc>
                  <a:txBody>
                    <a:bodyPr/>
                    <a:lstStyle/>
                    <a:p>
                      <a:pPr algn="ctr" fontAlgn="b"/>
                      <a:r>
                        <a:rPr lang="it-IT" sz="1200" b="0" u="none" strike="noStrike">
                          <a:solidFill>
                            <a:schemeClr val="tx1"/>
                          </a:solidFill>
                          <a:effectLst/>
                          <a:latin typeface="Garamond" panose="02020404030301010803" pitchFamily="18" charset="0"/>
                        </a:rPr>
                        <a:t>23,8</a:t>
                      </a:r>
                      <a:endParaRPr lang="it-IT" sz="1200" b="0" i="0" u="none" strike="noStrike">
                        <a:solidFill>
                          <a:schemeClr val="tx1"/>
                        </a:solidFill>
                        <a:effectLst/>
                        <a:latin typeface="Garamond" panose="02020404030301010803" pitchFamily="18" charset="0"/>
                      </a:endParaRPr>
                    </a:p>
                  </a:txBody>
                  <a:tcPr marL="3609" marR="3609" marT="3609" marB="0" anchor="ctr">
                    <a:lnB w="12700" cap="flat" cmpd="sng" algn="ctr">
                      <a:solidFill>
                        <a:schemeClr val="tx1"/>
                      </a:solidFill>
                      <a:prstDash val="solid"/>
                      <a:round/>
                      <a:headEnd type="none" w="med" len="med"/>
                      <a:tailEnd type="none" w="med" len="med"/>
                    </a:lnB>
                  </a:tcPr>
                </a:tc>
                <a:tc>
                  <a:txBody>
                    <a:bodyPr/>
                    <a:lstStyle/>
                    <a:p>
                      <a:pPr algn="ctr" fontAlgn="b"/>
                      <a:r>
                        <a:rPr lang="it-IT" sz="1200" b="0" u="none" strike="noStrike" dirty="0">
                          <a:solidFill>
                            <a:schemeClr val="tx1"/>
                          </a:solidFill>
                          <a:effectLst/>
                          <a:latin typeface="Garamond" panose="02020404030301010803" pitchFamily="18" charset="0"/>
                        </a:rPr>
                        <a:t>72,6</a:t>
                      </a:r>
                      <a:endParaRPr lang="it-IT" sz="1200" b="0" i="0" u="none" strike="noStrike" dirty="0">
                        <a:solidFill>
                          <a:schemeClr val="tx1"/>
                        </a:solidFill>
                        <a:effectLst/>
                        <a:latin typeface="Garamond" panose="02020404030301010803" pitchFamily="18" charset="0"/>
                      </a:endParaRPr>
                    </a:p>
                  </a:txBody>
                  <a:tcPr marL="3609" marR="3609" marT="3609" marB="0" anchor="ctr">
                    <a:lnB w="12700" cap="flat" cmpd="sng" algn="ctr">
                      <a:solidFill>
                        <a:schemeClr val="tx1"/>
                      </a:solidFill>
                      <a:prstDash val="solid"/>
                      <a:round/>
                      <a:headEnd type="none" w="med" len="med"/>
                      <a:tailEnd type="none" w="med" len="med"/>
                    </a:lnB>
                  </a:tcPr>
                </a:tc>
                <a:tc>
                  <a:txBody>
                    <a:bodyPr/>
                    <a:lstStyle/>
                    <a:p>
                      <a:pPr algn="ctr" fontAlgn="b"/>
                      <a:r>
                        <a:rPr lang="it-IT" sz="1200" b="0" u="none" strike="noStrike" dirty="0">
                          <a:solidFill>
                            <a:schemeClr val="tx1"/>
                          </a:solidFill>
                          <a:effectLst/>
                          <a:latin typeface="Garamond" panose="02020404030301010803" pitchFamily="18" charset="0"/>
                        </a:rPr>
                        <a:t>110,0</a:t>
                      </a:r>
                      <a:endParaRPr lang="it-IT" sz="1200" b="0" i="0" u="none" strike="noStrike" dirty="0">
                        <a:solidFill>
                          <a:schemeClr val="tx1"/>
                        </a:solidFill>
                        <a:effectLst/>
                        <a:latin typeface="Garamond" panose="02020404030301010803" pitchFamily="18" charset="0"/>
                      </a:endParaRPr>
                    </a:p>
                  </a:txBody>
                  <a:tcPr marL="3609" marR="3609" marT="3609" marB="0" anchor="ctr">
                    <a:lnB w="12700" cap="flat" cmpd="sng" algn="ctr">
                      <a:solidFill>
                        <a:schemeClr val="tx1"/>
                      </a:solidFill>
                      <a:prstDash val="solid"/>
                      <a:round/>
                      <a:headEnd type="none" w="med" len="med"/>
                      <a:tailEnd type="none" w="med" len="med"/>
                    </a:lnB>
                  </a:tcPr>
                </a:tc>
                <a:tc>
                  <a:txBody>
                    <a:bodyPr/>
                    <a:lstStyle/>
                    <a:p>
                      <a:pPr algn="ctr" fontAlgn="b"/>
                      <a:r>
                        <a:rPr lang="it-IT" sz="1200" b="0" u="none" strike="noStrike" dirty="0">
                          <a:solidFill>
                            <a:schemeClr val="tx1"/>
                          </a:solidFill>
                          <a:effectLst/>
                          <a:latin typeface="Garamond" panose="02020404030301010803" pitchFamily="18" charset="0"/>
                        </a:rPr>
                        <a:t>30,2</a:t>
                      </a:r>
                      <a:endParaRPr lang="it-IT" sz="1200" b="0" i="0" u="none" strike="noStrike" dirty="0">
                        <a:solidFill>
                          <a:schemeClr val="tx1"/>
                        </a:solidFill>
                        <a:effectLst/>
                        <a:latin typeface="Garamond" panose="02020404030301010803" pitchFamily="18" charset="0"/>
                      </a:endParaRPr>
                    </a:p>
                  </a:txBody>
                  <a:tcPr marL="3609" marR="3609" marT="3609" marB="0" anchor="ctr">
                    <a:lnB w="12700" cap="flat" cmpd="sng" algn="ctr">
                      <a:solidFill>
                        <a:schemeClr val="tx1"/>
                      </a:solidFill>
                      <a:prstDash val="solid"/>
                      <a:round/>
                      <a:headEnd type="none" w="med" len="med"/>
                      <a:tailEnd type="none" w="med" len="med"/>
                    </a:lnB>
                  </a:tcPr>
                </a:tc>
                <a:tc>
                  <a:txBody>
                    <a:bodyPr/>
                    <a:lstStyle/>
                    <a:p>
                      <a:pPr algn="ctr" fontAlgn="b"/>
                      <a:r>
                        <a:rPr lang="it-IT" sz="1200" b="0" u="none" strike="noStrike" dirty="0">
                          <a:solidFill>
                            <a:schemeClr val="tx1"/>
                          </a:solidFill>
                          <a:effectLst/>
                          <a:latin typeface="Garamond" panose="02020404030301010803" pitchFamily="18" charset="0"/>
                        </a:rPr>
                        <a:t>79,8</a:t>
                      </a:r>
                      <a:endParaRPr lang="it-IT" sz="1200" b="0" i="0" u="none" strike="noStrike" dirty="0">
                        <a:solidFill>
                          <a:schemeClr val="tx1"/>
                        </a:solidFill>
                        <a:effectLst/>
                        <a:latin typeface="Garamond" panose="02020404030301010803" pitchFamily="18" charset="0"/>
                      </a:endParaRPr>
                    </a:p>
                  </a:txBody>
                  <a:tcPr marL="3609" marR="3609" marT="3609" marB="0" anchor="ctr">
                    <a:lnB w="12700" cap="flat" cmpd="sng" algn="ctr">
                      <a:solidFill>
                        <a:schemeClr val="tx1"/>
                      </a:solidFill>
                      <a:prstDash val="solid"/>
                      <a:round/>
                      <a:headEnd type="none" w="med" len="med"/>
                      <a:tailEnd type="none" w="med" len="med"/>
                    </a:lnB>
                  </a:tcPr>
                </a:tc>
                <a:tc>
                  <a:txBody>
                    <a:bodyPr/>
                    <a:lstStyle/>
                    <a:p>
                      <a:pPr algn="ctr" fontAlgn="b"/>
                      <a:r>
                        <a:rPr lang="it-IT" sz="1200" b="0" u="none" strike="noStrike" dirty="0">
                          <a:solidFill>
                            <a:schemeClr val="tx1"/>
                          </a:solidFill>
                          <a:effectLst/>
                          <a:latin typeface="Garamond" panose="02020404030301010803" pitchFamily="18" charset="0"/>
                        </a:rPr>
                        <a:t>-13,6</a:t>
                      </a:r>
                      <a:endParaRPr lang="it-IT" sz="1200" b="0" i="0" u="none" strike="noStrike" dirty="0">
                        <a:solidFill>
                          <a:schemeClr val="tx1"/>
                        </a:solidFill>
                        <a:effectLst/>
                        <a:latin typeface="Garamond" panose="02020404030301010803" pitchFamily="18" charset="0"/>
                      </a:endParaRPr>
                    </a:p>
                  </a:txBody>
                  <a:tcPr marL="3609" marR="3609" marT="3609" marB="0" anchor="ctr">
                    <a:lnB w="12700" cap="flat" cmpd="sng" algn="ctr">
                      <a:solidFill>
                        <a:schemeClr val="tx1"/>
                      </a:solidFill>
                      <a:prstDash val="solid"/>
                      <a:round/>
                      <a:headEnd type="none" w="med" len="med"/>
                      <a:tailEnd type="none" w="med" len="med"/>
                    </a:lnB>
                  </a:tcPr>
                </a:tc>
                <a:tc>
                  <a:txBody>
                    <a:bodyPr/>
                    <a:lstStyle/>
                    <a:p>
                      <a:pPr algn="ctr" fontAlgn="b"/>
                      <a:r>
                        <a:rPr lang="it-IT" sz="1200" b="0" u="none" strike="noStrike" dirty="0">
                          <a:solidFill>
                            <a:schemeClr val="tx1"/>
                          </a:solidFill>
                          <a:effectLst/>
                          <a:latin typeface="Garamond" panose="02020404030301010803" pitchFamily="18" charset="0"/>
                        </a:rPr>
                        <a:t>-6,3</a:t>
                      </a:r>
                      <a:endParaRPr lang="it-IT" sz="1200" b="0" i="0" u="none" strike="noStrike" dirty="0">
                        <a:solidFill>
                          <a:schemeClr val="tx1"/>
                        </a:solidFill>
                        <a:effectLst/>
                        <a:latin typeface="Garamond" panose="02020404030301010803" pitchFamily="18" charset="0"/>
                      </a:endParaRPr>
                    </a:p>
                  </a:txBody>
                  <a:tcPr marL="3609" marR="3609" marT="3609" marB="0" anchor="ctr">
                    <a:lnB w="12700" cap="flat" cmpd="sng" algn="ctr">
                      <a:solidFill>
                        <a:schemeClr val="tx1"/>
                      </a:solidFill>
                      <a:prstDash val="solid"/>
                      <a:round/>
                      <a:headEnd type="none" w="med" len="med"/>
                      <a:tailEnd type="none" w="med" len="med"/>
                    </a:lnB>
                  </a:tcPr>
                </a:tc>
                <a:tc>
                  <a:txBody>
                    <a:bodyPr/>
                    <a:lstStyle/>
                    <a:p>
                      <a:pPr algn="ctr" fontAlgn="b"/>
                      <a:r>
                        <a:rPr lang="it-IT" sz="1200" b="0" u="none" strike="noStrike" dirty="0">
                          <a:solidFill>
                            <a:schemeClr val="tx1"/>
                          </a:solidFill>
                          <a:effectLst/>
                          <a:latin typeface="Garamond" panose="02020404030301010803" pitchFamily="18" charset="0"/>
                        </a:rPr>
                        <a:t>-7,2</a:t>
                      </a:r>
                      <a:endParaRPr lang="it-IT" sz="1200" b="0" i="0" u="none" strike="noStrike" dirty="0">
                        <a:solidFill>
                          <a:schemeClr val="tx1"/>
                        </a:solidFill>
                        <a:effectLst/>
                        <a:latin typeface="Garamond" panose="02020404030301010803" pitchFamily="18" charset="0"/>
                      </a:endParaRPr>
                    </a:p>
                  </a:txBody>
                  <a:tcPr marL="3609" marR="3609" marT="3609" marB="0" anchor="ctr">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11,8</a:t>
                      </a:r>
                    </a:p>
                  </a:txBody>
                  <a:tcPr marL="3609" marR="3609" marT="3609"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0150958"/>
                  </a:ext>
                </a:extLst>
              </a:tr>
              <a:tr h="258599">
                <a:tc vMerge="1">
                  <a:txBody>
                    <a:bodyPr/>
                    <a:lstStyle/>
                    <a:p>
                      <a:pPr algn="ctr" fontAlgn="ctr"/>
                      <a:endParaRPr lang="it-IT" sz="1200" b="0" i="0" u="none" strike="noStrike" dirty="0">
                        <a:solidFill>
                          <a:schemeClr val="tx1"/>
                        </a:solidFill>
                        <a:effectLst/>
                        <a:latin typeface="Garamond" panose="02020404030301010803" pitchFamily="18" charset="0"/>
                      </a:endParaRPr>
                    </a:p>
                  </a:txBody>
                  <a:tcPr marL="3609" marR="3609" marT="3609"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it-IT" sz="1200" b="0" i="0" u="none" strike="noStrike" dirty="0">
                          <a:solidFill>
                            <a:schemeClr val="tx1"/>
                          </a:solidFill>
                          <a:effectLst/>
                          <a:latin typeface="Garamond" panose="02020404030301010803" pitchFamily="18" charset="0"/>
                        </a:rPr>
                        <a:t>I+II+III+IV</a:t>
                      </a:r>
                    </a:p>
                  </a:txBody>
                  <a:tcPr marL="3609" marR="3609" marT="3609" marB="0" anchor="ctr">
                    <a:lnL>
                      <a:noFill/>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361,0</a:t>
                      </a: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83,9</a:t>
                      </a: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277,0</a:t>
                      </a: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338,8</a:t>
                      </a: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105,2</a:t>
                      </a: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233,6</a:t>
                      </a: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+22,2</a:t>
                      </a: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-21,3</a:t>
                      </a: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+43,3</a:t>
                      </a: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25,7</a:t>
                      </a: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72415656"/>
                  </a:ext>
                </a:extLst>
              </a:tr>
              <a:tr h="258599">
                <a:tc rowSpan="5">
                  <a:txBody>
                    <a:bodyPr/>
                    <a:lstStyle/>
                    <a:p>
                      <a:pPr algn="ctr" fontAlgn="ctr"/>
                      <a:r>
                        <a:rPr lang="it-IT" sz="1200" b="0" u="none" strike="noStrike" dirty="0">
                          <a:solidFill>
                            <a:schemeClr val="tx1"/>
                          </a:solidFill>
                          <a:effectLst/>
                          <a:latin typeface="Garamond" panose="02020404030301010803" pitchFamily="18" charset="0"/>
                        </a:rPr>
                        <a:t>2017</a:t>
                      </a:r>
                      <a:endParaRPr lang="it-IT" sz="1200" b="0" i="0" u="none" strike="noStrike" dirty="0">
                        <a:solidFill>
                          <a:schemeClr val="tx1"/>
                        </a:solidFill>
                        <a:effectLst/>
                        <a:latin typeface="Garamond" panose="02020404030301010803" pitchFamily="18" charset="0"/>
                      </a:endParaRPr>
                    </a:p>
                  </a:txBody>
                  <a:tcPr marL="3609" marR="3609" marT="3609"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it-IT" sz="1200" b="0" u="none" strike="noStrike" dirty="0">
                          <a:solidFill>
                            <a:schemeClr val="tx1"/>
                          </a:solidFill>
                          <a:effectLst/>
                          <a:latin typeface="Garamond" panose="02020404030301010803" pitchFamily="18" charset="0"/>
                        </a:rPr>
                        <a:t>I</a:t>
                      </a:r>
                      <a:endParaRPr lang="it-IT" sz="1200" b="0" i="0" u="none" strike="noStrike" dirty="0">
                        <a:solidFill>
                          <a:schemeClr val="tx1"/>
                        </a:solidFill>
                        <a:effectLst/>
                        <a:latin typeface="Garamond" panose="02020404030301010803" pitchFamily="18" charset="0"/>
                      </a:endParaRPr>
                    </a:p>
                  </a:txBody>
                  <a:tcPr marL="3609" marR="3609" marT="3609" marB="0" anchor="ctr">
                    <a:lnL>
                      <a:noFill/>
                    </a:lnL>
                    <a:lnT w="12700" cap="flat" cmpd="sng" algn="ctr">
                      <a:solidFill>
                        <a:schemeClr val="tx1"/>
                      </a:solidFill>
                      <a:prstDash val="solid"/>
                      <a:round/>
                      <a:headEnd type="none" w="med" len="med"/>
                      <a:tailEnd type="none" w="med" len="med"/>
                    </a:lnT>
                  </a:tcPr>
                </a:tc>
                <a:tc>
                  <a:txBody>
                    <a:bodyPr/>
                    <a:lstStyle/>
                    <a:p>
                      <a:pPr algn="ctr" fontAlgn="b"/>
                      <a:r>
                        <a:rPr lang="it-IT" sz="1200" b="0" u="none" strike="noStrike" dirty="0">
                          <a:solidFill>
                            <a:schemeClr val="tx1"/>
                          </a:solidFill>
                          <a:effectLst/>
                          <a:latin typeface="Garamond" panose="02020404030301010803" pitchFamily="18" charset="0"/>
                        </a:rPr>
                        <a:t>103,7</a:t>
                      </a:r>
                      <a:endParaRPr lang="it-IT" sz="1200" b="0"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tcPr>
                </a:tc>
                <a:tc>
                  <a:txBody>
                    <a:bodyPr/>
                    <a:lstStyle/>
                    <a:p>
                      <a:pPr algn="ctr" fontAlgn="b"/>
                      <a:r>
                        <a:rPr lang="it-IT" sz="1200" b="0" u="none" strike="noStrike">
                          <a:solidFill>
                            <a:schemeClr val="tx1"/>
                          </a:solidFill>
                          <a:effectLst/>
                          <a:latin typeface="Garamond" panose="02020404030301010803" pitchFamily="18" charset="0"/>
                        </a:rPr>
                        <a:t>23,0</a:t>
                      </a:r>
                      <a:endParaRPr lang="it-IT" sz="1200" b="0" i="0" u="none" strike="noStrike">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tcPr>
                </a:tc>
                <a:tc>
                  <a:txBody>
                    <a:bodyPr/>
                    <a:lstStyle/>
                    <a:p>
                      <a:pPr algn="ctr" fontAlgn="b"/>
                      <a:r>
                        <a:rPr lang="it-IT" sz="1200" b="0" u="none" strike="noStrike" dirty="0">
                          <a:solidFill>
                            <a:schemeClr val="tx1"/>
                          </a:solidFill>
                          <a:effectLst/>
                          <a:latin typeface="Garamond" panose="02020404030301010803" pitchFamily="18" charset="0"/>
                        </a:rPr>
                        <a:t>80,7</a:t>
                      </a:r>
                      <a:endParaRPr lang="it-IT" sz="1200" b="0"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tcPr>
                </a:tc>
                <a:tc>
                  <a:txBody>
                    <a:bodyPr/>
                    <a:lstStyle/>
                    <a:p>
                      <a:pPr algn="ctr" fontAlgn="b"/>
                      <a:r>
                        <a:rPr lang="it-IT" sz="1200" b="0" u="none" strike="noStrike">
                          <a:solidFill>
                            <a:schemeClr val="tx1"/>
                          </a:solidFill>
                          <a:effectLst/>
                          <a:latin typeface="Garamond" panose="02020404030301010803" pitchFamily="18" charset="0"/>
                        </a:rPr>
                        <a:t>77,6</a:t>
                      </a:r>
                      <a:endParaRPr lang="it-IT" sz="1200" b="0" i="0" u="none" strike="noStrike">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tcPr>
                </a:tc>
                <a:tc>
                  <a:txBody>
                    <a:bodyPr/>
                    <a:lstStyle/>
                    <a:p>
                      <a:pPr algn="ctr" fontAlgn="b"/>
                      <a:r>
                        <a:rPr lang="it-IT" sz="1200" b="0" u="none" strike="noStrike">
                          <a:solidFill>
                            <a:schemeClr val="tx1"/>
                          </a:solidFill>
                          <a:effectLst/>
                          <a:latin typeface="Garamond" panose="02020404030301010803" pitchFamily="18" charset="0"/>
                        </a:rPr>
                        <a:t>26,7</a:t>
                      </a:r>
                      <a:endParaRPr lang="it-IT" sz="1200" b="0" i="0" u="none" strike="noStrike">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tcPr>
                </a:tc>
                <a:tc>
                  <a:txBody>
                    <a:bodyPr/>
                    <a:lstStyle/>
                    <a:p>
                      <a:pPr algn="ctr" fontAlgn="b"/>
                      <a:r>
                        <a:rPr lang="it-IT" sz="1200" b="0" u="none" strike="noStrike" dirty="0">
                          <a:solidFill>
                            <a:schemeClr val="tx1"/>
                          </a:solidFill>
                          <a:effectLst/>
                          <a:latin typeface="Garamond" panose="02020404030301010803" pitchFamily="18" charset="0"/>
                        </a:rPr>
                        <a:t>50,9</a:t>
                      </a:r>
                      <a:endParaRPr lang="it-IT" sz="1200" b="0"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tcPr>
                </a:tc>
                <a:tc>
                  <a:txBody>
                    <a:bodyPr/>
                    <a:lstStyle/>
                    <a:p>
                      <a:pPr algn="ctr" fontAlgn="b"/>
                      <a:r>
                        <a:rPr lang="it-IT" sz="1200" b="0" u="none" strike="noStrike" dirty="0">
                          <a:solidFill>
                            <a:schemeClr val="tx1"/>
                          </a:solidFill>
                          <a:effectLst/>
                          <a:latin typeface="Garamond" panose="02020404030301010803" pitchFamily="18" charset="0"/>
                        </a:rPr>
                        <a:t>+26,1</a:t>
                      </a:r>
                      <a:endParaRPr lang="it-IT" sz="1200" b="0"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tcPr>
                </a:tc>
                <a:tc>
                  <a:txBody>
                    <a:bodyPr/>
                    <a:lstStyle/>
                    <a:p>
                      <a:pPr algn="ctr" fontAlgn="b"/>
                      <a:r>
                        <a:rPr lang="it-IT" sz="1200" b="0" u="none" strike="noStrike" dirty="0">
                          <a:solidFill>
                            <a:schemeClr val="tx1"/>
                          </a:solidFill>
                          <a:effectLst/>
                          <a:latin typeface="Garamond" panose="02020404030301010803" pitchFamily="18" charset="0"/>
                        </a:rPr>
                        <a:t>-3,6</a:t>
                      </a:r>
                      <a:endParaRPr lang="it-IT" sz="1200" b="0"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tcPr>
                </a:tc>
                <a:tc>
                  <a:txBody>
                    <a:bodyPr/>
                    <a:lstStyle/>
                    <a:p>
                      <a:pPr algn="ctr" fontAlgn="b"/>
                      <a:r>
                        <a:rPr lang="it-IT" sz="1200" b="0" u="none" strike="noStrike" dirty="0">
                          <a:solidFill>
                            <a:schemeClr val="tx1"/>
                          </a:solidFill>
                          <a:effectLst/>
                          <a:latin typeface="Garamond" panose="02020404030301010803" pitchFamily="18" charset="0"/>
                        </a:rPr>
                        <a:t>+29,7</a:t>
                      </a:r>
                      <a:endParaRPr lang="it-IT" sz="1200" b="0"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tcPr>
                </a:tc>
                <a:tc>
                  <a:txBody>
                    <a:bodyPr/>
                    <a:lstStyle/>
                    <a:p>
                      <a:pPr algn="ctr" fontAlgn="b"/>
                      <a:r>
                        <a:rPr lang="it-IT" sz="1200" b="0" i="0" u="none" strike="noStrike" dirty="0">
                          <a:solidFill>
                            <a:schemeClr val="tx1"/>
                          </a:solidFill>
                          <a:effectLst/>
                          <a:latin typeface="Garamond" panose="02020404030301010803" pitchFamily="18" charset="0"/>
                        </a:rPr>
                        <a:t>4,4</a:t>
                      </a:r>
                    </a:p>
                  </a:txBody>
                  <a:tcPr marL="3609" marR="3609" marT="3609"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870565068"/>
                  </a:ext>
                </a:extLst>
              </a:tr>
              <a:tr h="258599">
                <a:tc vMerge="1">
                  <a:txBody>
                    <a:bodyPr/>
                    <a:lstStyle/>
                    <a:p>
                      <a:endParaRPr lang="it-IT"/>
                    </a:p>
                  </a:txBody>
                  <a:tcPr/>
                </a:tc>
                <a:tc>
                  <a:txBody>
                    <a:bodyPr/>
                    <a:lstStyle/>
                    <a:p>
                      <a:pPr algn="l" fontAlgn="b"/>
                      <a:r>
                        <a:rPr lang="it-IT" sz="1200" b="0" u="none" strike="noStrike" dirty="0">
                          <a:solidFill>
                            <a:schemeClr val="tx1"/>
                          </a:solidFill>
                          <a:effectLst/>
                          <a:latin typeface="Garamond" panose="02020404030301010803" pitchFamily="18" charset="0"/>
                        </a:rPr>
                        <a:t>II</a:t>
                      </a:r>
                      <a:endParaRPr lang="it-IT" sz="1200" b="0" i="0" u="none" strike="noStrike" dirty="0">
                        <a:solidFill>
                          <a:schemeClr val="tx1"/>
                        </a:solidFill>
                        <a:effectLst/>
                        <a:latin typeface="Garamond" panose="02020404030301010803" pitchFamily="18" charset="0"/>
                      </a:endParaRPr>
                    </a:p>
                  </a:txBody>
                  <a:tcPr marL="3609" marR="3609" marT="3609" marB="0" anchor="ctr">
                    <a:lnL>
                      <a:noFill/>
                    </a:lnL>
                  </a:tcPr>
                </a:tc>
                <a:tc>
                  <a:txBody>
                    <a:bodyPr/>
                    <a:lstStyle/>
                    <a:p>
                      <a:pPr algn="ctr" fontAlgn="b"/>
                      <a:r>
                        <a:rPr lang="it-IT" sz="1200" b="0" u="none" strike="noStrike" dirty="0">
                          <a:solidFill>
                            <a:schemeClr val="tx1"/>
                          </a:solidFill>
                          <a:effectLst/>
                          <a:latin typeface="Garamond" panose="02020404030301010803" pitchFamily="18" charset="0"/>
                        </a:rPr>
                        <a:t>118,1</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21,0</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97,1</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a:solidFill>
                            <a:schemeClr val="tx1"/>
                          </a:solidFill>
                          <a:effectLst/>
                          <a:latin typeface="Garamond" panose="02020404030301010803" pitchFamily="18" charset="0"/>
                        </a:rPr>
                        <a:t>93,2</a:t>
                      </a:r>
                      <a:endParaRPr lang="it-IT" sz="1200" b="0" i="0" u="none" strike="noStrike">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a:solidFill>
                            <a:schemeClr val="tx1"/>
                          </a:solidFill>
                          <a:effectLst/>
                          <a:latin typeface="Garamond" panose="02020404030301010803" pitchFamily="18" charset="0"/>
                        </a:rPr>
                        <a:t>26,0</a:t>
                      </a:r>
                      <a:endParaRPr lang="it-IT" sz="1200" b="0" i="0" u="none" strike="noStrike">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67,2</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+25,0</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-5,0</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+30,0</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i="0" u="none" strike="noStrike" dirty="0">
                          <a:solidFill>
                            <a:schemeClr val="tx1"/>
                          </a:solidFill>
                          <a:effectLst/>
                          <a:latin typeface="Garamond" panose="02020404030301010803" pitchFamily="18" charset="0"/>
                        </a:rPr>
                        <a:t>4,6</a:t>
                      </a:r>
                    </a:p>
                  </a:txBody>
                  <a:tcPr marL="3609" marR="3609" marT="3609" marB="0" anchor="ctr"/>
                </a:tc>
                <a:extLst>
                  <a:ext uri="{0D108BD9-81ED-4DB2-BD59-A6C34878D82A}">
                    <a16:rowId xmlns:a16="http://schemas.microsoft.com/office/drawing/2014/main" val="3436840150"/>
                  </a:ext>
                </a:extLst>
              </a:tr>
              <a:tr h="258599">
                <a:tc vMerge="1">
                  <a:txBody>
                    <a:bodyPr/>
                    <a:lstStyle/>
                    <a:p>
                      <a:endParaRPr lang="it-IT"/>
                    </a:p>
                  </a:txBody>
                  <a:tcPr/>
                </a:tc>
                <a:tc>
                  <a:txBody>
                    <a:bodyPr/>
                    <a:lstStyle/>
                    <a:p>
                      <a:pPr algn="l" fontAlgn="b"/>
                      <a:r>
                        <a:rPr lang="it-IT" sz="1200" b="0" u="none" strike="noStrike" dirty="0">
                          <a:solidFill>
                            <a:schemeClr val="tx1"/>
                          </a:solidFill>
                          <a:effectLst/>
                          <a:latin typeface="Garamond" panose="02020404030301010803" pitchFamily="18" charset="0"/>
                        </a:rPr>
                        <a:t>III</a:t>
                      </a:r>
                      <a:endParaRPr lang="it-IT" sz="1200" b="0" i="0" u="none" strike="noStrike" dirty="0">
                        <a:solidFill>
                          <a:schemeClr val="tx1"/>
                        </a:solidFill>
                        <a:effectLst/>
                        <a:latin typeface="Garamond" panose="02020404030301010803" pitchFamily="18" charset="0"/>
                      </a:endParaRPr>
                    </a:p>
                  </a:txBody>
                  <a:tcPr marL="3609" marR="3609" marT="3609" marB="0" anchor="ctr">
                    <a:lnL>
                      <a:noFill/>
                    </a:lnL>
                  </a:tcPr>
                </a:tc>
                <a:tc>
                  <a:txBody>
                    <a:bodyPr/>
                    <a:lstStyle/>
                    <a:p>
                      <a:pPr algn="ctr" fontAlgn="b"/>
                      <a:r>
                        <a:rPr lang="it-IT" sz="1200" b="0" u="none" strike="noStrike" dirty="0">
                          <a:solidFill>
                            <a:schemeClr val="tx1"/>
                          </a:solidFill>
                          <a:effectLst/>
                          <a:latin typeface="Garamond" panose="02020404030301010803" pitchFamily="18" charset="0"/>
                        </a:rPr>
                        <a:t>114,5</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19,0</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a:solidFill>
                            <a:schemeClr val="tx1"/>
                          </a:solidFill>
                          <a:effectLst/>
                          <a:latin typeface="Garamond" panose="02020404030301010803" pitchFamily="18" charset="0"/>
                        </a:rPr>
                        <a:t>95,5</a:t>
                      </a:r>
                      <a:endParaRPr lang="it-IT" sz="1200" b="0" i="0" u="none" strike="noStrike">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110,8</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26,9</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83,9</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+3,8</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-7,9</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+11,7</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i="0" u="none" strike="noStrike" dirty="0">
                          <a:solidFill>
                            <a:schemeClr val="tx1"/>
                          </a:solidFill>
                          <a:effectLst/>
                          <a:latin typeface="Garamond" panose="02020404030301010803" pitchFamily="18" charset="0"/>
                        </a:rPr>
                        <a:t>4,8</a:t>
                      </a:r>
                    </a:p>
                  </a:txBody>
                  <a:tcPr marL="3609" marR="3609" marT="3609" marB="0" anchor="ctr"/>
                </a:tc>
                <a:extLst>
                  <a:ext uri="{0D108BD9-81ED-4DB2-BD59-A6C34878D82A}">
                    <a16:rowId xmlns:a16="http://schemas.microsoft.com/office/drawing/2014/main" val="1121265592"/>
                  </a:ext>
                </a:extLst>
              </a:tr>
              <a:tr h="258599">
                <a:tc vMerge="1">
                  <a:txBody>
                    <a:bodyPr/>
                    <a:lstStyle/>
                    <a:p>
                      <a:endParaRPr lang="it-IT"/>
                    </a:p>
                  </a:txBody>
                  <a:tcPr/>
                </a:tc>
                <a:tc>
                  <a:txBody>
                    <a:bodyPr/>
                    <a:lstStyle/>
                    <a:p>
                      <a:pPr algn="l" fontAlgn="b"/>
                      <a:r>
                        <a:rPr lang="it-IT" sz="1200" b="0" i="0" u="none" strike="noStrike" dirty="0">
                          <a:solidFill>
                            <a:schemeClr val="tx1"/>
                          </a:solidFill>
                          <a:effectLst/>
                          <a:latin typeface="Garamond" panose="02020404030301010803" pitchFamily="18" charset="0"/>
                        </a:rPr>
                        <a:t>IV</a:t>
                      </a:r>
                    </a:p>
                  </a:txBody>
                  <a:tcPr marL="3609" marR="3609" marT="3609" marB="0" anchor="ctr">
                    <a:lnL>
                      <a:noFill/>
                    </a:lnL>
                    <a:lnB w="12700" cap="flat" cmpd="sng" algn="ctr">
                      <a:solidFill>
                        <a:schemeClr val="tx1"/>
                      </a:solidFill>
                      <a:prstDash val="solid"/>
                      <a:round/>
                      <a:headEnd type="none" w="med" len="med"/>
                      <a:tailEnd type="none" w="med" len="med"/>
                    </a:lnB>
                  </a:tcPr>
                </a:tc>
                <a:tc>
                  <a:txBody>
                    <a:bodyPr/>
                    <a:lstStyle/>
                    <a:p>
                      <a:pPr algn="ctr" fontAlgn="b"/>
                      <a:r>
                        <a:rPr lang="it-IT" sz="1200" b="0" u="none" strike="noStrike" dirty="0">
                          <a:solidFill>
                            <a:schemeClr val="tx1"/>
                          </a:solidFill>
                          <a:effectLst/>
                          <a:latin typeface="Garamond" panose="02020404030301010803" pitchFamily="18" charset="0"/>
                        </a:rPr>
                        <a:t>113,5</a:t>
                      </a:r>
                      <a:endParaRPr lang="it-IT" sz="1200" b="0" i="0" u="none" strike="noStrike" dirty="0">
                        <a:solidFill>
                          <a:schemeClr val="tx1"/>
                        </a:solidFill>
                        <a:effectLst/>
                        <a:latin typeface="Garamond" panose="02020404030301010803" pitchFamily="18" charset="0"/>
                      </a:endParaRPr>
                    </a:p>
                  </a:txBody>
                  <a:tcPr marL="3609" marR="3609" marT="3609" marB="0" anchor="ctr">
                    <a:lnB w="12700" cap="flat" cmpd="sng" algn="ctr">
                      <a:solidFill>
                        <a:schemeClr val="tx1"/>
                      </a:solidFill>
                      <a:prstDash val="solid"/>
                      <a:round/>
                      <a:headEnd type="none" w="med" len="med"/>
                      <a:tailEnd type="none" w="med" len="med"/>
                    </a:lnB>
                  </a:tcPr>
                </a:tc>
                <a:tc>
                  <a:txBody>
                    <a:bodyPr/>
                    <a:lstStyle/>
                    <a:p>
                      <a:pPr algn="ctr" fontAlgn="b"/>
                      <a:r>
                        <a:rPr lang="it-IT" sz="1200" b="0" u="none" strike="noStrike" dirty="0">
                          <a:solidFill>
                            <a:schemeClr val="tx1"/>
                          </a:solidFill>
                          <a:effectLst/>
                          <a:latin typeface="Garamond" panose="02020404030301010803" pitchFamily="18" charset="0"/>
                        </a:rPr>
                        <a:t>19,5</a:t>
                      </a:r>
                      <a:endParaRPr lang="it-IT" sz="1200" b="0" i="0" u="none" strike="noStrike" dirty="0">
                        <a:solidFill>
                          <a:schemeClr val="tx1"/>
                        </a:solidFill>
                        <a:effectLst/>
                        <a:latin typeface="Garamond" panose="02020404030301010803" pitchFamily="18" charset="0"/>
                      </a:endParaRPr>
                    </a:p>
                  </a:txBody>
                  <a:tcPr marL="3609" marR="3609" marT="3609" marB="0" anchor="ctr">
                    <a:lnB w="12700" cap="flat" cmpd="sng" algn="ctr">
                      <a:solidFill>
                        <a:schemeClr val="tx1"/>
                      </a:solidFill>
                      <a:prstDash val="solid"/>
                      <a:round/>
                      <a:headEnd type="none" w="med" len="med"/>
                      <a:tailEnd type="none" w="med" len="med"/>
                    </a:lnB>
                  </a:tcPr>
                </a:tc>
                <a:tc>
                  <a:txBody>
                    <a:bodyPr/>
                    <a:lstStyle/>
                    <a:p>
                      <a:pPr algn="ctr" fontAlgn="b"/>
                      <a:r>
                        <a:rPr lang="it-IT" sz="1200" b="0" u="none" strike="noStrike">
                          <a:solidFill>
                            <a:schemeClr val="tx1"/>
                          </a:solidFill>
                          <a:effectLst/>
                          <a:latin typeface="Garamond" panose="02020404030301010803" pitchFamily="18" charset="0"/>
                        </a:rPr>
                        <a:t>94,0</a:t>
                      </a:r>
                      <a:endParaRPr lang="it-IT" sz="1200" b="0" i="0" u="none" strike="noStrike">
                        <a:solidFill>
                          <a:schemeClr val="tx1"/>
                        </a:solidFill>
                        <a:effectLst/>
                        <a:latin typeface="Garamond" panose="02020404030301010803" pitchFamily="18" charset="0"/>
                      </a:endParaRPr>
                    </a:p>
                  </a:txBody>
                  <a:tcPr marL="3609" marR="3609" marT="3609" marB="0" anchor="ctr">
                    <a:lnB w="12700" cap="flat" cmpd="sng" algn="ctr">
                      <a:solidFill>
                        <a:schemeClr val="tx1"/>
                      </a:solidFill>
                      <a:prstDash val="solid"/>
                      <a:round/>
                      <a:headEnd type="none" w="med" len="med"/>
                      <a:tailEnd type="none" w="med" len="med"/>
                    </a:lnB>
                  </a:tcPr>
                </a:tc>
                <a:tc>
                  <a:txBody>
                    <a:bodyPr/>
                    <a:lstStyle/>
                    <a:p>
                      <a:pPr algn="ctr" fontAlgn="b"/>
                      <a:r>
                        <a:rPr lang="it-IT" sz="1200" b="0" u="none" strike="noStrike" dirty="0">
                          <a:solidFill>
                            <a:schemeClr val="tx1"/>
                          </a:solidFill>
                          <a:effectLst/>
                          <a:latin typeface="Garamond" panose="02020404030301010803" pitchFamily="18" charset="0"/>
                        </a:rPr>
                        <a:t>133,4</a:t>
                      </a:r>
                      <a:endParaRPr lang="it-IT" sz="1200" b="0" i="0" u="none" strike="noStrike" dirty="0">
                        <a:solidFill>
                          <a:schemeClr val="tx1"/>
                        </a:solidFill>
                        <a:effectLst/>
                        <a:latin typeface="Garamond" panose="02020404030301010803" pitchFamily="18" charset="0"/>
                      </a:endParaRPr>
                    </a:p>
                  </a:txBody>
                  <a:tcPr marL="3609" marR="3609" marT="3609" marB="0" anchor="ctr">
                    <a:lnB w="12700" cap="flat" cmpd="sng" algn="ctr">
                      <a:solidFill>
                        <a:schemeClr val="tx1"/>
                      </a:solidFill>
                      <a:prstDash val="solid"/>
                      <a:round/>
                      <a:headEnd type="none" w="med" len="med"/>
                      <a:tailEnd type="none" w="med" len="med"/>
                    </a:lnB>
                  </a:tcPr>
                </a:tc>
                <a:tc>
                  <a:txBody>
                    <a:bodyPr/>
                    <a:lstStyle/>
                    <a:p>
                      <a:pPr algn="ctr" fontAlgn="b"/>
                      <a:r>
                        <a:rPr lang="it-IT" sz="1200" b="0" u="none" strike="noStrike" dirty="0">
                          <a:solidFill>
                            <a:schemeClr val="tx1"/>
                          </a:solidFill>
                          <a:effectLst/>
                          <a:latin typeface="Garamond" panose="02020404030301010803" pitchFamily="18" charset="0"/>
                        </a:rPr>
                        <a:t>31,1</a:t>
                      </a:r>
                      <a:endParaRPr lang="it-IT" sz="1200" b="0" i="0" u="none" strike="noStrike" dirty="0">
                        <a:solidFill>
                          <a:schemeClr val="tx1"/>
                        </a:solidFill>
                        <a:effectLst/>
                        <a:latin typeface="Garamond" panose="02020404030301010803" pitchFamily="18" charset="0"/>
                      </a:endParaRPr>
                    </a:p>
                  </a:txBody>
                  <a:tcPr marL="3609" marR="3609" marT="3609" marB="0" anchor="ctr">
                    <a:lnB w="12700" cap="flat" cmpd="sng" algn="ctr">
                      <a:solidFill>
                        <a:schemeClr val="tx1"/>
                      </a:solidFill>
                      <a:prstDash val="solid"/>
                      <a:round/>
                      <a:headEnd type="none" w="med" len="med"/>
                      <a:tailEnd type="none" w="med" len="med"/>
                    </a:lnB>
                  </a:tcPr>
                </a:tc>
                <a:tc>
                  <a:txBody>
                    <a:bodyPr/>
                    <a:lstStyle/>
                    <a:p>
                      <a:pPr algn="ctr" fontAlgn="b"/>
                      <a:r>
                        <a:rPr lang="it-IT" sz="1200" b="0" u="none" strike="noStrike" dirty="0">
                          <a:solidFill>
                            <a:schemeClr val="tx1"/>
                          </a:solidFill>
                          <a:effectLst/>
                          <a:latin typeface="Garamond" panose="02020404030301010803" pitchFamily="18" charset="0"/>
                        </a:rPr>
                        <a:t>102,4</a:t>
                      </a:r>
                      <a:endParaRPr lang="it-IT" sz="1200" b="0" i="0" u="none" strike="noStrike" dirty="0">
                        <a:solidFill>
                          <a:schemeClr val="tx1"/>
                        </a:solidFill>
                        <a:effectLst/>
                        <a:latin typeface="Garamond" panose="02020404030301010803" pitchFamily="18" charset="0"/>
                      </a:endParaRPr>
                    </a:p>
                  </a:txBody>
                  <a:tcPr marL="3609" marR="3609" marT="3609" marB="0" anchor="ctr">
                    <a:lnB w="12700" cap="flat" cmpd="sng" algn="ctr">
                      <a:solidFill>
                        <a:schemeClr val="tx1"/>
                      </a:solidFill>
                      <a:prstDash val="solid"/>
                      <a:round/>
                      <a:headEnd type="none" w="med" len="med"/>
                      <a:tailEnd type="none" w="med" len="med"/>
                    </a:lnB>
                  </a:tcPr>
                </a:tc>
                <a:tc>
                  <a:txBody>
                    <a:bodyPr/>
                    <a:lstStyle/>
                    <a:p>
                      <a:pPr algn="ctr" fontAlgn="b"/>
                      <a:r>
                        <a:rPr lang="it-IT" sz="1200" b="0" u="none" strike="noStrike" dirty="0">
                          <a:solidFill>
                            <a:schemeClr val="tx1"/>
                          </a:solidFill>
                          <a:effectLst/>
                          <a:latin typeface="Garamond" panose="02020404030301010803" pitchFamily="18" charset="0"/>
                        </a:rPr>
                        <a:t>-20,0</a:t>
                      </a:r>
                      <a:endParaRPr lang="it-IT" sz="1200" b="0" i="0" u="none" strike="noStrike" dirty="0">
                        <a:solidFill>
                          <a:schemeClr val="tx1"/>
                        </a:solidFill>
                        <a:effectLst/>
                        <a:latin typeface="Garamond" panose="02020404030301010803" pitchFamily="18" charset="0"/>
                      </a:endParaRPr>
                    </a:p>
                  </a:txBody>
                  <a:tcPr marL="3609" marR="3609" marT="3609" marB="0" anchor="ctr">
                    <a:lnB w="12700" cap="flat" cmpd="sng" algn="ctr">
                      <a:solidFill>
                        <a:schemeClr val="tx1"/>
                      </a:solidFill>
                      <a:prstDash val="solid"/>
                      <a:round/>
                      <a:headEnd type="none" w="med" len="med"/>
                      <a:tailEnd type="none" w="med" len="med"/>
                    </a:lnB>
                  </a:tcPr>
                </a:tc>
                <a:tc>
                  <a:txBody>
                    <a:bodyPr/>
                    <a:lstStyle/>
                    <a:p>
                      <a:pPr algn="ctr" fontAlgn="b"/>
                      <a:r>
                        <a:rPr lang="it-IT" sz="1200" b="0" u="none" strike="noStrike" dirty="0">
                          <a:solidFill>
                            <a:schemeClr val="tx1"/>
                          </a:solidFill>
                          <a:effectLst/>
                          <a:latin typeface="Garamond" panose="02020404030301010803" pitchFamily="18" charset="0"/>
                        </a:rPr>
                        <a:t>-11,6</a:t>
                      </a:r>
                      <a:endParaRPr lang="it-IT" sz="1200" b="0" i="0" u="none" strike="noStrike" dirty="0">
                        <a:solidFill>
                          <a:schemeClr val="tx1"/>
                        </a:solidFill>
                        <a:effectLst/>
                        <a:latin typeface="Garamond" panose="02020404030301010803" pitchFamily="18" charset="0"/>
                      </a:endParaRPr>
                    </a:p>
                  </a:txBody>
                  <a:tcPr marL="3609" marR="3609" marT="3609" marB="0" anchor="ctr">
                    <a:lnB w="12700" cap="flat" cmpd="sng" algn="ctr">
                      <a:solidFill>
                        <a:schemeClr val="tx1"/>
                      </a:solidFill>
                      <a:prstDash val="solid"/>
                      <a:round/>
                      <a:headEnd type="none" w="med" len="med"/>
                      <a:tailEnd type="none" w="med" len="med"/>
                    </a:lnB>
                  </a:tcPr>
                </a:tc>
                <a:tc>
                  <a:txBody>
                    <a:bodyPr/>
                    <a:lstStyle/>
                    <a:p>
                      <a:pPr algn="ctr" fontAlgn="b"/>
                      <a:r>
                        <a:rPr lang="it-IT" sz="1200" b="0" u="none" strike="noStrike" dirty="0">
                          <a:solidFill>
                            <a:schemeClr val="tx1"/>
                          </a:solidFill>
                          <a:effectLst/>
                          <a:latin typeface="Garamond" panose="02020404030301010803" pitchFamily="18" charset="0"/>
                        </a:rPr>
                        <a:t>-8,3</a:t>
                      </a:r>
                      <a:endParaRPr lang="it-IT" sz="1200" b="0" i="0" u="none" strike="noStrike" dirty="0">
                        <a:solidFill>
                          <a:schemeClr val="tx1"/>
                        </a:solidFill>
                        <a:effectLst/>
                        <a:latin typeface="Garamond" panose="02020404030301010803" pitchFamily="18" charset="0"/>
                      </a:endParaRPr>
                    </a:p>
                  </a:txBody>
                  <a:tcPr marL="3609" marR="3609" marT="3609" marB="0" anchor="ctr">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5,3</a:t>
                      </a:r>
                    </a:p>
                  </a:txBody>
                  <a:tcPr marL="3609" marR="3609" marT="3609"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3588718"/>
                  </a:ext>
                </a:extLst>
              </a:tr>
              <a:tr h="258599">
                <a:tc vMerge="1">
                  <a:txBody>
                    <a:bodyPr/>
                    <a:lstStyle/>
                    <a:p>
                      <a:pPr algn="ctr" fontAlgn="ctr"/>
                      <a:endParaRPr lang="it-IT" sz="1200" b="0" i="0" u="none" strike="noStrike" dirty="0">
                        <a:solidFill>
                          <a:schemeClr val="tx1"/>
                        </a:solidFill>
                        <a:effectLst/>
                        <a:latin typeface="Garamond" panose="02020404030301010803" pitchFamily="18" charset="0"/>
                      </a:endParaRPr>
                    </a:p>
                  </a:txBody>
                  <a:tcPr marL="3609" marR="3609" marT="3609"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it-IT" sz="1200" b="0" i="0" u="none" strike="noStrike" dirty="0">
                          <a:solidFill>
                            <a:schemeClr val="tx1"/>
                          </a:solidFill>
                          <a:effectLst/>
                          <a:latin typeface="Garamond" panose="02020404030301010803" pitchFamily="18" charset="0"/>
                        </a:rPr>
                        <a:t>I+II+III+IV</a:t>
                      </a:r>
                    </a:p>
                  </a:txBody>
                  <a:tcPr marL="3609" marR="3609" marT="3609" marB="0" anchor="ctr">
                    <a:lnL>
                      <a:noFill/>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450,1</a:t>
                      </a: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82,6</a:t>
                      </a: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367,5</a:t>
                      </a: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415,2</a:t>
                      </a: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110,8</a:t>
                      </a: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304,4</a:t>
                      </a: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+34,9</a:t>
                      </a: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-28,2</a:t>
                      </a: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+63,1</a:t>
                      </a: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19,1</a:t>
                      </a:r>
                    </a:p>
                  </a:txBody>
                  <a:tcPr marL="3609" marR="3609" marT="360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65394648"/>
                  </a:ext>
                </a:extLst>
              </a:tr>
              <a:tr h="258599">
                <a:tc rowSpan="5">
                  <a:txBody>
                    <a:bodyPr/>
                    <a:lstStyle/>
                    <a:p>
                      <a:pPr algn="ctr" fontAlgn="ctr"/>
                      <a:r>
                        <a:rPr lang="it-IT" sz="1200" b="0" u="none" strike="noStrike" dirty="0">
                          <a:solidFill>
                            <a:schemeClr val="tx1"/>
                          </a:solidFill>
                          <a:effectLst/>
                          <a:latin typeface="Garamond" panose="02020404030301010803" pitchFamily="18" charset="0"/>
                        </a:rPr>
                        <a:t>2018</a:t>
                      </a:r>
                      <a:endParaRPr lang="it-IT" sz="1200" b="0" i="0" u="none" strike="noStrike" dirty="0">
                        <a:solidFill>
                          <a:schemeClr val="tx1"/>
                        </a:solidFill>
                        <a:effectLst/>
                        <a:latin typeface="Garamond" panose="02020404030301010803" pitchFamily="18" charset="0"/>
                      </a:endParaRPr>
                    </a:p>
                  </a:txBody>
                  <a:tcPr marL="3609" marR="3609" marT="3609"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it-IT" sz="1200" b="0" u="none" strike="noStrike" dirty="0">
                          <a:solidFill>
                            <a:schemeClr val="tx1"/>
                          </a:solidFill>
                          <a:effectLst/>
                          <a:latin typeface="Garamond" panose="02020404030301010803" pitchFamily="18" charset="0"/>
                        </a:rPr>
                        <a:t>I</a:t>
                      </a:r>
                      <a:endParaRPr lang="it-IT" sz="1200" b="0" i="0" u="none" strike="noStrike" dirty="0">
                        <a:solidFill>
                          <a:schemeClr val="tx1"/>
                        </a:solidFill>
                        <a:effectLst/>
                        <a:latin typeface="Garamond" panose="02020404030301010803" pitchFamily="18" charset="0"/>
                      </a:endParaRPr>
                    </a:p>
                  </a:txBody>
                  <a:tcPr marL="3609" marR="3609" marT="3609" marB="0" anchor="ctr">
                    <a:lnL>
                      <a:noFill/>
                    </a:lnL>
                    <a:lnT w="12700" cap="flat" cmpd="sng" algn="ctr">
                      <a:solidFill>
                        <a:schemeClr val="tx1"/>
                      </a:solidFill>
                      <a:prstDash val="solid"/>
                      <a:round/>
                      <a:headEnd type="none" w="med" len="med"/>
                      <a:tailEnd type="none" w="med" len="med"/>
                    </a:lnT>
                  </a:tcPr>
                </a:tc>
                <a:tc>
                  <a:txBody>
                    <a:bodyPr/>
                    <a:lstStyle/>
                    <a:p>
                      <a:pPr algn="ctr" fontAlgn="b"/>
                      <a:r>
                        <a:rPr lang="it-IT" sz="1200" b="0" u="none" strike="noStrike" dirty="0">
                          <a:solidFill>
                            <a:schemeClr val="tx1"/>
                          </a:solidFill>
                          <a:effectLst/>
                          <a:latin typeface="Garamond" panose="02020404030301010803" pitchFamily="18" charset="0"/>
                        </a:rPr>
                        <a:t>126,8</a:t>
                      </a:r>
                      <a:endParaRPr lang="it-IT" sz="1200" b="0"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tcPr>
                </a:tc>
                <a:tc>
                  <a:txBody>
                    <a:bodyPr/>
                    <a:lstStyle/>
                    <a:p>
                      <a:pPr algn="ctr" fontAlgn="b"/>
                      <a:r>
                        <a:rPr lang="it-IT" sz="1200" b="0" u="none" strike="noStrike" dirty="0">
                          <a:solidFill>
                            <a:schemeClr val="tx1"/>
                          </a:solidFill>
                          <a:effectLst/>
                          <a:latin typeface="Garamond" panose="02020404030301010803" pitchFamily="18" charset="0"/>
                        </a:rPr>
                        <a:t>27,0</a:t>
                      </a:r>
                      <a:endParaRPr lang="it-IT" sz="1200" b="0"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tcPr>
                </a:tc>
                <a:tc>
                  <a:txBody>
                    <a:bodyPr/>
                    <a:lstStyle/>
                    <a:p>
                      <a:pPr algn="ctr" fontAlgn="b"/>
                      <a:r>
                        <a:rPr lang="it-IT" sz="1200" b="0" u="none" strike="noStrike" dirty="0">
                          <a:solidFill>
                            <a:schemeClr val="tx1"/>
                          </a:solidFill>
                          <a:effectLst/>
                          <a:latin typeface="Garamond" panose="02020404030301010803" pitchFamily="18" charset="0"/>
                        </a:rPr>
                        <a:t>99,8</a:t>
                      </a:r>
                      <a:endParaRPr lang="it-IT" sz="1200" b="0"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tcPr>
                </a:tc>
                <a:tc>
                  <a:txBody>
                    <a:bodyPr/>
                    <a:lstStyle/>
                    <a:p>
                      <a:pPr algn="ctr" fontAlgn="b"/>
                      <a:r>
                        <a:rPr lang="it-IT" sz="1200" b="0" u="none" strike="noStrike" dirty="0">
                          <a:solidFill>
                            <a:schemeClr val="tx1"/>
                          </a:solidFill>
                          <a:effectLst/>
                          <a:latin typeface="Garamond" panose="02020404030301010803" pitchFamily="18" charset="0"/>
                        </a:rPr>
                        <a:t>97,2</a:t>
                      </a:r>
                      <a:endParaRPr lang="it-IT" sz="1200" b="0"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tcPr>
                </a:tc>
                <a:tc>
                  <a:txBody>
                    <a:bodyPr/>
                    <a:lstStyle/>
                    <a:p>
                      <a:pPr algn="ctr" fontAlgn="b"/>
                      <a:r>
                        <a:rPr lang="it-IT" sz="1200" b="0" u="none" strike="noStrike" dirty="0">
                          <a:solidFill>
                            <a:schemeClr val="tx1"/>
                          </a:solidFill>
                          <a:effectLst/>
                          <a:latin typeface="Garamond" panose="02020404030301010803" pitchFamily="18" charset="0"/>
                        </a:rPr>
                        <a:t>26,1</a:t>
                      </a:r>
                      <a:endParaRPr lang="it-IT" sz="1200" b="0"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tcPr>
                </a:tc>
                <a:tc>
                  <a:txBody>
                    <a:bodyPr/>
                    <a:lstStyle/>
                    <a:p>
                      <a:pPr algn="ctr" fontAlgn="b"/>
                      <a:r>
                        <a:rPr lang="it-IT" sz="1200" b="0" u="none" strike="noStrike" dirty="0">
                          <a:solidFill>
                            <a:schemeClr val="tx1"/>
                          </a:solidFill>
                          <a:effectLst/>
                          <a:latin typeface="Garamond" panose="02020404030301010803" pitchFamily="18" charset="0"/>
                        </a:rPr>
                        <a:t>71,2</a:t>
                      </a:r>
                      <a:endParaRPr lang="it-IT" sz="1200" b="0"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tcPr>
                </a:tc>
                <a:tc>
                  <a:txBody>
                    <a:bodyPr/>
                    <a:lstStyle/>
                    <a:p>
                      <a:pPr algn="ctr" fontAlgn="b"/>
                      <a:r>
                        <a:rPr lang="it-IT" sz="1200" b="0" u="none" strike="noStrike" dirty="0">
                          <a:solidFill>
                            <a:schemeClr val="tx1"/>
                          </a:solidFill>
                          <a:effectLst/>
                          <a:latin typeface="Garamond" panose="02020404030301010803" pitchFamily="18" charset="0"/>
                        </a:rPr>
                        <a:t>+29,6</a:t>
                      </a:r>
                      <a:endParaRPr lang="it-IT" sz="1200" b="0"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tcPr>
                </a:tc>
                <a:tc>
                  <a:txBody>
                    <a:bodyPr/>
                    <a:lstStyle/>
                    <a:p>
                      <a:pPr algn="ctr" fontAlgn="b"/>
                      <a:r>
                        <a:rPr lang="it-IT" sz="1200" b="0" u="none" strike="noStrike" dirty="0">
                          <a:solidFill>
                            <a:schemeClr val="tx1"/>
                          </a:solidFill>
                          <a:effectLst/>
                          <a:latin typeface="Garamond" panose="02020404030301010803" pitchFamily="18" charset="0"/>
                        </a:rPr>
                        <a:t>0,9</a:t>
                      </a:r>
                      <a:endParaRPr lang="it-IT" sz="1200" b="0"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tcPr>
                </a:tc>
                <a:tc>
                  <a:txBody>
                    <a:bodyPr/>
                    <a:lstStyle/>
                    <a:p>
                      <a:pPr algn="ctr" fontAlgn="b"/>
                      <a:r>
                        <a:rPr lang="it-IT" sz="1200" b="0" u="none" strike="noStrike" dirty="0">
                          <a:solidFill>
                            <a:schemeClr val="tx1"/>
                          </a:solidFill>
                          <a:effectLst/>
                          <a:latin typeface="Garamond" panose="02020404030301010803" pitchFamily="18" charset="0"/>
                        </a:rPr>
                        <a:t>+28,7</a:t>
                      </a:r>
                      <a:endParaRPr lang="it-IT" sz="1200" b="0" i="0" u="none" strike="noStrike" dirty="0">
                        <a:solidFill>
                          <a:schemeClr val="tx1"/>
                        </a:solidFill>
                        <a:effectLst/>
                        <a:latin typeface="Garamond" panose="02020404030301010803" pitchFamily="18" charset="0"/>
                      </a:endParaRPr>
                    </a:p>
                  </a:txBody>
                  <a:tcPr marL="3609" marR="3609" marT="3609" marB="0" anchor="ctr">
                    <a:lnT w="12700" cap="flat" cmpd="sng" algn="ctr">
                      <a:solidFill>
                        <a:schemeClr val="tx1"/>
                      </a:solidFill>
                      <a:prstDash val="solid"/>
                      <a:round/>
                      <a:headEnd type="none" w="med" len="med"/>
                      <a:tailEnd type="none" w="med" len="med"/>
                    </a:lnT>
                  </a:tcPr>
                </a:tc>
                <a:tc>
                  <a:txBody>
                    <a:bodyPr/>
                    <a:lstStyle/>
                    <a:p>
                      <a:pPr algn="ctr" fontAlgn="b"/>
                      <a:r>
                        <a:rPr lang="it-IT" sz="1200" b="0" i="0" u="none" strike="noStrike" dirty="0">
                          <a:solidFill>
                            <a:schemeClr val="tx1"/>
                          </a:solidFill>
                          <a:effectLst/>
                          <a:latin typeface="Garamond" panose="02020404030301010803" pitchFamily="18" charset="0"/>
                        </a:rPr>
                        <a:t>8,9</a:t>
                      </a:r>
                    </a:p>
                  </a:txBody>
                  <a:tcPr marL="3609" marR="3609" marT="3609"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525280665"/>
                  </a:ext>
                </a:extLst>
              </a:tr>
              <a:tr h="258599">
                <a:tc vMerge="1">
                  <a:txBody>
                    <a:bodyPr/>
                    <a:lstStyle/>
                    <a:p>
                      <a:endParaRPr lang="it-IT"/>
                    </a:p>
                  </a:txBody>
                  <a:tcPr/>
                </a:tc>
                <a:tc>
                  <a:txBody>
                    <a:bodyPr/>
                    <a:lstStyle/>
                    <a:p>
                      <a:pPr algn="l" fontAlgn="b"/>
                      <a:r>
                        <a:rPr lang="it-IT" sz="1200" b="0" u="none" strike="noStrike" dirty="0">
                          <a:solidFill>
                            <a:schemeClr val="tx1"/>
                          </a:solidFill>
                          <a:effectLst/>
                          <a:latin typeface="Garamond" panose="02020404030301010803" pitchFamily="18" charset="0"/>
                        </a:rPr>
                        <a:t>II</a:t>
                      </a:r>
                      <a:endParaRPr lang="it-IT" sz="1200" b="0" i="0" u="none" strike="noStrike" dirty="0">
                        <a:solidFill>
                          <a:schemeClr val="tx1"/>
                        </a:solidFill>
                        <a:effectLst/>
                        <a:latin typeface="Garamond" panose="02020404030301010803" pitchFamily="18" charset="0"/>
                      </a:endParaRPr>
                    </a:p>
                  </a:txBody>
                  <a:tcPr marL="3609" marR="3609" marT="3609" marB="0" anchor="ctr">
                    <a:lnL>
                      <a:noFill/>
                    </a:lnL>
                  </a:tcPr>
                </a:tc>
                <a:tc>
                  <a:txBody>
                    <a:bodyPr/>
                    <a:lstStyle/>
                    <a:p>
                      <a:pPr algn="ctr" fontAlgn="b"/>
                      <a:r>
                        <a:rPr lang="it-IT" sz="1200" b="0" u="none" strike="noStrike" dirty="0">
                          <a:solidFill>
                            <a:schemeClr val="tx1"/>
                          </a:solidFill>
                          <a:effectLst/>
                          <a:latin typeface="Garamond" panose="02020404030301010803" pitchFamily="18" charset="0"/>
                        </a:rPr>
                        <a:t>123,1</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22,4</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100,7</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105,8</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27,3</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78,4</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+17,3</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-4,9</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+22,2</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i="0" u="none" strike="noStrike" dirty="0">
                          <a:solidFill>
                            <a:schemeClr val="tx1"/>
                          </a:solidFill>
                          <a:effectLst/>
                          <a:latin typeface="Garamond" panose="02020404030301010803" pitchFamily="18" charset="0"/>
                        </a:rPr>
                        <a:t>7,0</a:t>
                      </a:r>
                    </a:p>
                  </a:txBody>
                  <a:tcPr marL="3609" marR="3609" marT="3609" marB="0" anchor="ctr"/>
                </a:tc>
                <a:extLst>
                  <a:ext uri="{0D108BD9-81ED-4DB2-BD59-A6C34878D82A}">
                    <a16:rowId xmlns:a16="http://schemas.microsoft.com/office/drawing/2014/main" val="2602839690"/>
                  </a:ext>
                </a:extLst>
              </a:tr>
              <a:tr h="258599">
                <a:tc vMerge="1">
                  <a:txBody>
                    <a:bodyPr/>
                    <a:lstStyle/>
                    <a:p>
                      <a:endParaRPr lang="it-IT"/>
                    </a:p>
                  </a:txBody>
                  <a:tcPr/>
                </a:tc>
                <a:tc>
                  <a:txBody>
                    <a:bodyPr/>
                    <a:lstStyle/>
                    <a:p>
                      <a:pPr algn="l" fontAlgn="b"/>
                      <a:r>
                        <a:rPr lang="it-IT" sz="1200" b="0" u="none" strike="noStrike" dirty="0">
                          <a:solidFill>
                            <a:schemeClr val="tx1"/>
                          </a:solidFill>
                          <a:effectLst/>
                          <a:latin typeface="Garamond" panose="02020404030301010803" pitchFamily="18" charset="0"/>
                        </a:rPr>
                        <a:t>III</a:t>
                      </a:r>
                      <a:endParaRPr lang="it-IT" sz="1200" b="0" i="0" u="none" strike="noStrike" dirty="0">
                        <a:solidFill>
                          <a:schemeClr val="tx1"/>
                        </a:solidFill>
                        <a:effectLst/>
                        <a:latin typeface="Garamond" panose="02020404030301010803" pitchFamily="18" charset="0"/>
                      </a:endParaRPr>
                    </a:p>
                  </a:txBody>
                  <a:tcPr marL="3609" marR="3609" marT="3609" marB="0" anchor="ctr">
                    <a:lnL>
                      <a:noFill/>
                    </a:lnL>
                    <a:lnB w="6350" cap="flat" cmpd="sng" algn="ctr">
                      <a:noFill/>
                      <a:prstDash val="solid"/>
                      <a:round/>
                      <a:headEnd type="none" w="med" len="med"/>
                      <a:tailEnd type="none" w="med" len="med"/>
                    </a:lnB>
                  </a:tcPr>
                </a:tc>
                <a:tc>
                  <a:txBody>
                    <a:bodyPr/>
                    <a:lstStyle/>
                    <a:p>
                      <a:pPr algn="ctr" fontAlgn="b"/>
                      <a:r>
                        <a:rPr lang="it-IT" sz="1200" b="0" u="none" strike="noStrike" dirty="0">
                          <a:solidFill>
                            <a:schemeClr val="tx1"/>
                          </a:solidFill>
                          <a:effectLst/>
                          <a:latin typeface="Garamond" panose="02020404030301010803" pitchFamily="18" charset="0"/>
                        </a:rPr>
                        <a:t>114,2</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21,8</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92,4</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112,7</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26,8</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85,9</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+1,5</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-5,0</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u="none" strike="noStrike" dirty="0">
                          <a:solidFill>
                            <a:schemeClr val="tx1"/>
                          </a:solidFill>
                          <a:effectLst/>
                          <a:latin typeface="Garamond" panose="02020404030301010803" pitchFamily="18" charset="0"/>
                        </a:rPr>
                        <a:t>+6,5</a:t>
                      </a:r>
                      <a:endParaRPr lang="it-IT" sz="1200" b="0" i="0" u="none" strike="noStrike" dirty="0">
                        <a:solidFill>
                          <a:schemeClr val="tx1"/>
                        </a:solidFill>
                        <a:effectLst/>
                        <a:latin typeface="Garamond" panose="02020404030301010803" pitchFamily="18" charset="0"/>
                      </a:endParaRPr>
                    </a:p>
                  </a:txBody>
                  <a:tcPr marL="3609" marR="3609" marT="3609" marB="0" anchor="ctr"/>
                </a:tc>
                <a:tc>
                  <a:txBody>
                    <a:bodyPr/>
                    <a:lstStyle/>
                    <a:p>
                      <a:pPr algn="ctr" fontAlgn="b"/>
                      <a:r>
                        <a:rPr lang="it-IT" sz="1200" b="0" i="0" u="none" strike="noStrike" dirty="0">
                          <a:solidFill>
                            <a:schemeClr val="tx1"/>
                          </a:solidFill>
                          <a:effectLst/>
                          <a:latin typeface="Garamond" panose="02020404030301010803" pitchFamily="18" charset="0"/>
                        </a:rPr>
                        <a:t>9,3</a:t>
                      </a:r>
                    </a:p>
                  </a:txBody>
                  <a:tcPr marL="3609" marR="3609" marT="3609" marB="0" anchor="ctr"/>
                </a:tc>
                <a:extLst>
                  <a:ext uri="{0D108BD9-81ED-4DB2-BD59-A6C34878D82A}">
                    <a16:rowId xmlns:a16="http://schemas.microsoft.com/office/drawing/2014/main" val="2085608069"/>
                  </a:ext>
                </a:extLst>
              </a:tr>
              <a:tr h="258599">
                <a:tc vMerge="1">
                  <a:txBody>
                    <a:bodyPr/>
                    <a:lstStyle/>
                    <a:p>
                      <a:pPr algn="ctr" fontAlgn="ctr"/>
                      <a:endParaRPr lang="it-IT" sz="1200" b="0" i="0" u="none" strike="noStrike" dirty="0">
                        <a:solidFill>
                          <a:schemeClr val="tx2">
                            <a:lumMod val="50000"/>
                          </a:schemeClr>
                        </a:solidFill>
                        <a:effectLst/>
                        <a:latin typeface="Garamond" panose="02020404030301010803" pitchFamily="18" charset="0"/>
                      </a:endParaRPr>
                    </a:p>
                  </a:txBody>
                  <a:tcPr marL="3609" marR="3609" marT="3609" marB="0" anchor="ctr">
                    <a:lnT w="6350" cap="flat" cmpd="sng" algn="ctr">
                      <a:no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fontAlgn="b"/>
                      <a:r>
                        <a:rPr lang="it-IT" sz="1200" b="0" i="0" u="none" strike="noStrike" dirty="0">
                          <a:solidFill>
                            <a:schemeClr val="tx1"/>
                          </a:solidFill>
                          <a:effectLst/>
                          <a:latin typeface="Garamond" panose="02020404030301010803" pitchFamily="18" charset="0"/>
                        </a:rPr>
                        <a:t>IV</a:t>
                      </a:r>
                    </a:p>
                  </a:txBody>
                  <a:tcPr marL="3609" marR="3609" marT="3609" marB="0" anchor="ctr">
                    <a:lnL>
                      <a:noFill/>
                    </a:lnL>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106,9</a:t>
                      </a:r>
                    </a:p>
                  </a:txBody>
                  <a:tcPr marL="3609" marR="3609" marT="3609" marB="0" anchor="ctr">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22,0</a:t>
                      </a:r>
                    </a:p>
                  </a:txBody>
                  <a:tcPr marL="3609" marR="3609" marT="3609" marB="0" anchor="ctr">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85,0</a:t>
                      </a:r>
                    </a:p>
                  </a:txBody>
                  <a:tcPr marL="3609" marR="3609" marT="3609" marB="0" anchor="ctr">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122,5</a:t>
                      </a:r>
                    </a:p>
                  </a:txBody>
                  <a:tcPr marL="3609" marR="3609" marT="3609" marB="0" anchor="ctr">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30,5</a:t>
                      </a:r>
                    </a:p>
                  </a:txBody>
                  <a:tcPr marL="3609" marR="3609" marT="3609" marB="0" anchor="ctr">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92,0</a:t>
                      </a:r>
                    </a:p>
                  </a:txBody>
                  <a:tcPr marL="3609" marR="3609" marT="3609" marB="0" anchor="ctr">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-15,6</a:t>
                      </a:r>
                    </a:p>
                  </a:txBody>
                  <a:tcPr marL="3609" marR="3609" marT="3609" marB="0" anchor="ctr">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-8,5</a:t>
                      </a:r>
                    </a:p>
                  </a:txBody>
                  <a:tcPr marL="3609" marR="3609" marT="3609" marB="0" anchor="ctr">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-7,1</a:t>
                      </a:r>
                    </a:p>
                  </a:txBody>
                  <a:tcPr marL="3609" marR="3609" marT="3609" marB="0" anchor="ctr">
                    <a:lnB w="12700" cap="flat" cmpd="sng" algn="ctr">
                      <a:solidFill>
                        <a:schemeClr val="tx1"/>
                      </a:solidFill>
                      <a:prstDash val="solid"/>
                      <a:round/>
                      <a:headEnd type="none" w="med" len="med"/>
                      <a:tailEnd type="none" w="med" len="med"/>
                    </a:lnB>
                  </a:tcPr>
                </a:tc>
                <a:tc>
                  <a:txBody>
                    <a:bodyPr/>
                    <a:lstStyle/>
                    <a:p>
                      <a:pPr algn="ctr" fontAlgn="b"/>
                      <a:r>
                        <a:rPr lang="it-IT" sz="1200" b="0" i="0" u="none" strike="noStrike" dirty="0">
                          <a:solidFill>
                            <a:schemeClr val="tx1"/>
                          </a:solidFill>
                          <a:effectLst/>
                          <a:latin typeface="Garamond" panose="02020404030301010803" pitchFamily="18" charset="0"/>
                        </a:rPr>
                        <a:t>12,5</a:t>
                      </a:r>
                    </a:p>
                  </a:txBody>
                  <a:tcPr marL="3609" marR="3609" marT="3609"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2612455"/>
                  </a:ext>
                </a:extLst>
              </a:tr>
              <a:tr h="258599">
                <a:tc vMerge="1">
                  <a:txBody>
                    <a:bodyPr/>
                    <a:lstStyle/>
                    <a:p>
                      <a:pPr algn="ctr" fontAlgn="ctr"/>
                      <a:endParaRPr lang="it-IT" sz="1200" b="0" i="0" u="none" strike="noStrike" dirty="0">
                        <a:solidFill>
                          <a:schemeClr val="tx1"/>
                        </a:solidFill>
                        <a:effectLst/>
                        <a:latin typeface="Garamond" panose="02020404030301010803" pitchFamily="18" charset="0"/>
                      </a:endParaRPr>
                    </a:p>
                  </a:txBody>
                  <a:tcPr marL="3609" marR="3609" marT="3609" marB="0" anchor="ctr">
                    <a:lnL>
                      <a:noFill/>
                    </a:lnL>
                    <a:lnR>
                      <a:noFill/>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it-IT" sz="1200" b="0" i="0" u="none" strike="noStrike" dirty="0">
                          <a:solidFill>
                            <a:schemeClr val="tx1"/>
                          </a:solidFill>
                          <a:effectLst/>
                          <a:latin typeface="Garamond" panose="02020404030301010803" pitchFamily="18" charset="0"/>
                        </a:rPr>
                        <a:t>I+II+III+IV</a:t>
                      </a:r>
                    </a:p>
                  </a:txBody>
                  <a:tcPr marL="3609" marR="3609" marT="3609"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471,0</a:t>
                      </a:r>
                    </a:p>
                  </a:txBody>
                  <a:tcPr marL="3609" marR="3609" marT="3609"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93,1</a:t>
                      </a:r>
                    </a:p>
                  </a:txBody>
                  <a:tcPr marL="3609" marR="3609" marT="3609"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377,9</a:t>
                      </a:r>
                    </a:p>
                  </a:txBody>
                  <a:tcPr marL="3609" marR="3609" marT="3609"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438,2</a:t>
                      </a:r>
                    </a:p>
                  </a:txBody>
                  <a:tcPr marL="3609" marR="3609" marT="3609"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110,7</a:t>
                      </a:r>
                    </a:p>
                  </a:txBody>
                  <a:tcPr marL="3609" marR="3609" marT="3609"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327,5</a:t>
                      </a:r>
                    </a:p>
                  </a:txBody>
                  <a:tcPr marL="3609" marR="3609" marT="3609"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+32,8</a:t>
                      </a:r>
                    </a:p>
                  </a:txBody>
                  <a:tcPr marL="3609" marR="3609" marT="3609"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-17,6</a:t>
                      </a:r>
                    </a:p>
                  </a:txBody>
                  <a:tcPr marL="3609" marR="3609" marT="3609"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+50,4</a:t>
                      </a:r>
                    </a:p>
                  </a:txBody>
                  <a:tcPr marL="3609" marR="3609" marT="3609"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37,8</a:t>
                      </a:r>
                    </a:p>
                  </a:txBody>
                  <a:tcPr marL="3609" marR="3609" marT="3609"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59645963"/>
                  </a:ext>
                </a:extLst>
              </a:tr>
              <a:tr h="258599">
                <a:tc>
                  <a:txBody>
                    <a:bodyPr/>
                    <a:lstStyle/>
                    <a:p>
                      <a:pPr algn="ctr" fontAlgn="ctr"/>
                      <a:r>
                        <a:rPr lang="it-IT" sz="1200" b="0" i="0" u="none" strike="noStrike" dirty="0">
                          <a:solidFill>
                            <a:schemeClr val="tx1"/>
                          </a:solidFill>
                          <a:effectLst/>
                          <a:latin typeface="Garamond" panose="02020404030301010803" pitchFamily="18" charset="0"/>
                        </a:rPr>
                        <a:t>2019</a:t>
                      </a:r>
                    </a:p>
                  </a:txBody>
                  <a:tcPr marL="3609" marR="3609" marT="3609"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it-IT" sz="1200" b="0" i="0" u="none" strike="noStrike" dirty="0">
                          <a:solidFill>
                            <a:schemeClr val="tx1"/>
                          </a:solidFill>
                          <a:effectLst/>
                          <a:latin typeface="Garamond" panose="02020404030301010803" pitchFamily="18" charset="0"/>
                        </a:rPr>
                        <a:t>I</a:t>
                      </a:r>
                    </a:p>
                  </a:txBody>
                  <a:tcPr marL="3609" marR="3609" marT="3609" marB="0" anchor="ctr">
                    <a:lnL>
                      <a:noFill/>
                    </a:lnL>
                    <a:lnR>
                      <a:noFill/>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112,0</a:t>
                      </a:r>
                    </a:p>
                  </a:txBody>
                  <a:tcPr marL="3609" marR="3609" marT="3609" marB="0" anchor="ctr">
                    <a:lnL>
                      <a:noFill/>
                    </a:lnL>
                    <a:lnR>
                      <a:noFill/>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32,3</a:t>
                      </a:r>
                    </a:p>
                  </a:txBody>
                  <a:tcPr marL="3609" marR="3609" marT="3609" marB="0" anchor="ctr">
                    <a:lnL>
                      <a:noFill/>
                    </a:lnL>
                    <a:lnR>
                      <a:noFill/>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rgbClr val="000000"/>
                          </a:solidFill>
                          <a:effectLst/>
                          <a:latin typeface="Garamond" panose="02020404030301010803" pitchFamily="18" charset="0"/>
                        </a:rPr>
                        <a:t>79,8</a:t>
                      </a:r>
                    </a:p>
                  </a:txBody>
                  <a:tcPr marL="9525" marR="9525" marT="9525" marB="0" anchor="ctr">
                    <a:lnL>
                      <a:noFill/>
                    </a:lnL>
                    <a:lnR>
                      <a:noFill/>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88,2</a:t>
                      </a:r>
                    </a:p>
                  </a:txBody>
                  <a:tcPr marL="3609" marR="3609" marT="3609" marB="0" anchor="ctr">
                    <a:lnL>
                      <a:noFill/>
                    </a:lnL>
                    <a:lnR>
                      <a:noFill/>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it-IT" sz="1200" b="0" i="0" u="none" strike="noStrike" dirty="0">
                          <a:solidFill>
                            <a:schemeClr val="tx1"/>
                          </a:solidFill>
                          <a:effectLst/>
                          <a:latin typeface="Garamond" panose="02020404030301010803" pitchFamily="18" charset="0"/>
                        </a:rPr>
                        <a:t>27,1</a:t>
                      </a:r>
                    </a:p>
                  </a:txBody>
                  <a:tcPr marL="3609" marR="3609" marT="3609" marB="0" anchor="ctr">
                    <a:lnL>
                      <a:noFill/>
                    </a:lnL>
                    <a:lnR>
                      <a:noFill/>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61,0</a:t>
                      </a:r>
                    </a:p>
                  </a:txBody>
                  <a:tcPr marL="3609" marR="3609" marT="3609" marB="0" anchor="ctr">
                    <a:lnL>
                      <a:noFill/>
                    </a:lnL>
                    <a:lnR>
                      <a:noFill/>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rgbClr val="000000"/>
                          </a:solidFill>
                          <a:effectLst/>
                          <a:latin typeface="Garamond" panose="02020404030301010803" pitchFamily="18" charset="0"/>
                        </a:rPr>
                        <a:t>+23,8</a:t>
                      </a:r>
                    </a:p>
                  </a:txBody>
                  <a:tcPr marL="9525" marR="9525" marT="9525" marB="0" anchor="ctr">
                    <a:lnL>
                      <a:noFill/>
                    </a:lnL>
                    <a:lnR>
                      <a:noFill/>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rgbClr val="000000"/>
                          </a:solidFill>
                          <a:effectLst/>
                          <a:latin typeface="Garamond" panose="02020404030301010803" pitchFamily="18" charset="0"/>
                        </a:rPr>
                        <a:t>+5,2</a:t>
                      </a:r>
                    </a:p>
                  </a:txBody>
                  <a:tcPr marL="9525" marR="9525" marT="9525" marB="0" anchor="ctr">
                    <a:lnL>
                      <a:noFill/>
                    </a:lnL>
                    <a:lnR>
                      <a:noFill/>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rgbClr val="000000"/>
                          </a:solidFill>
                          <a:effectLst/>
                          <a:latin typeface="Garamond" panose="02020404030301010803" pitchFamily="18" charset="0"/>
                        </a:rPr>
                        <a:t>+18,8</a:t>
                      </a:r>
                    </a:p>
                  </a:txBody>
                  <a:tcPr marL="9525" marR="9525" marT="9525" marB="0" anchor="ctr">
                    <a:lnL>
                      <a:noFill/>
                    </a:lnL>
                    <a:lnR>
                      <a:noFill/>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1200" b="0" i="0" u="none" strike="noStrike" dirty="0">
                          <a:solidFill>
                            <a:schemeClr val="tx1"/>
                          </a:solidFill>
                          <a:effectLst/>
                          <a:latin typeface="Garamond" panose="02020404030301010803" pitchFamily="18" charset="0"/>
                        </a:rPr>
                        <a:t>17,6</a:t>
                      </a:r>
                    </a:p>
                  </a:txBody>
                  <a:tcPr marL="3609" marR="3609" marT="3609" marB="0" anchor="ctr">
                    <a:lnL>
                      <a:noFill/>
                    </a:lnL>
                    <a:lnR>
                      <a:noFill/>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47134432"/>
                  </a:ext>
                </a:extLst>
              </a:tr>
            </a:tbl>
          </a:graphicData>
        </a:graphic>
      </p:graphicFrame>
      <p:sp>
        <p:nvSpPr>
          <p:cNvPr id="9" name="CasellaDiTesto 8">
            <a:extLst>
              <a:ext uri="{FF2B5EF4-FFF2-40B4-BE49-F238E27FC236}">
                <a16:creationId xmlns:a16="http://schemas.microsoft.com/office/drawing/2014/main" id="{82F9CE53-3693-4F18-9DE2-3ED4F109403E}"/>
              </a:ext>
            </a:extLst>
          </p:cNvPr>
          <p:cNvSpPr txBox="1"/>
          <p:nvPr/>
        </p:nvSpPr>
        <p:spPr>
          <a:xfrm>
            <a:off x="695325" y="5945601"/>
            <a:ext cx="8461927" cy="6924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3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Nota 1</a:t>
            </a:r>
            <a:r>
              <a:rPr kumimoji="0" lang="it-IT" sz="13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t>
            </a:r>
            <a:r>
              <a:rPr kumimoji="0" lang="it-IT" sz="13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a:t>
            </a:r>
            <a:r>
              <a:rPr kumimoji="0" lang="it-IT" sz="13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sono assimilati al «tempo determinato» i contratti a termine, in somministrazione, di lavoro intermittente e stagionali.</a:t>
            </a:r>
            <a:br>
              <a:rPr kumimoji="0" lang="it-IT" sz="13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br>
            <a:r>
              <a:rPr kumimoji="0" lang="it-IT" sz="13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Nota 2</a:t>
            </a:r>
            <a:r>
              <a:rPr kumimoji="0" lang="it-IT" sz="13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sono esclusi dall’analisi i contratti per i lavoratori domestici e per le prestazioni di lavoro occasionale.</a:t>
            </a:r>
            <a:br>
              <a:rPr kumimoji="0" lang="it-IT" sz="13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br>
            <a:r>
              <a:rPr kumimoji="0" lang="it-IT" sz="13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Fonte: Elaborazione su dati INPS</a:t>
            </a:r>
          </a:p>
        </p:txBody>
      </p:sp>
    </p:spTree>
    <p:extLst>
      <p:ext uri="{BB962C8B-B14F-4D97-AF65-F5344CB8AC3E}">
        <p14:creationId xmlns:p14="http://schemas.microsoft.com/office/powerpoint/2010/main" val="24209832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582AAD0-A001-49D6-B90B-D1E7193293B0}"/>
              </a:ext>
            </a:extLst>
          </p:cNvPr>
          <p:cNvSpPr>
            <a:spLocks noGrp="1"/>
          </p:cNvSpPr>
          <p:nvPr>
            <p:ph type="title"/>
          </p:nvPr>
        </p:nvSpPr>
        <p:spPr/>
        <p:txBody>
          <a:bodyPr>
            <a:normAutofit fontScale="90000"/>
          </a:bodyPr>
          <a:lstStyle/>
          <a:p>
            <a:r>
              <a:rPr lang="it-IT" dirty="0">
                <a:solidFill>
                  <a:schemeClr val="tx1"/>
                </a:solidFill>
              </a:rPr>
              <a:t>Gli avviamenti contrattuali ad Asti: nel corso del 2018 aumentano i contratti nel settore agricolo, nelle fasce di età più anziane e nella componente maschile della forza lavoro</a:t>
            </a:r>
          </a:p>
        </p:txBody>
      </p:sp>
      <p:sp>
        <p:nvSpPr>
          <p:cNvPr id="4" name="Segnaposto numero diapositiva 3">
            <a:extLst>
              <a:ext uri="{FF2B5EF4-FFF2-40B4-BE49-F238E27FC236}">
                <a16:creationId xmlns:a16="http://schemas.microsoft.com/office/drawing/2014/main" id="{A6AE6343-B9EE-44AE-9EDD-C8DA21BC7B8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125431-285D-4497-A9B8-AFE411CB7C64}" type="slidenum">
              <a:rPr kumimoji="0" lang="it-IT" sz="1400" b="0" i="0" u="none" strike="noStrike" kern="1200" cap="none" spc="0" normalizeH="0" baseline="0" noProof="0" smtClean="0">
                <a:ln>
                  <a:noFill/>
                </a:ln>
                <a:solidFill>
                  <a:prstClr val="black">
                    <a:tint val="75000"/>
                  </a:prstClr>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it-IT" sz="1400" b="0" i="0" u="none" strike="noStrike" kern="1200" cap="none" spc="0" normalizeH="0" baseline="0" noProof="0" dirty="0">
              <a:ln>
                <a:noFill/>
              </a:ln>
              <a:solidFill>
                <a:prstClr val="black">
                  <a:tint val="75000"/>
                </a:prstClr>
              </a:solidFill>
              <a:effectLst/>
              <a:uLnTx/>
              <a:uFillTx/>
              <a:latin typeface="Garamond" panose="02020404030301010803" pitchFamily="18" charset="0"/>
              <a:ea typeface="+mn-ea"/>
              <a:cs typeface="+mn-cs"/>
            </a:endParaRPr>
          </a:p>
        </p:txBody>
      </p:sp>
      <p:sp>
        <p:nvSpPr>
          <p:cNvPr id="10" name="Segnaposto contenuto 9">
            <a:extLst>
              <a:ext uri="{FF2B5EF4-FFF2-40B4-BE49-F238E27FC236}">
                <a16:creationId xmlns:a16="http://schemas.microsoft.com/office/drawing/2014/main" id="{0F8ECB31-EC3A-43E6-BD8E-34D5C073C2D1}"/>
              </a:ext>
            </a:extLst>
          </p:cNvPr>
          <p:cNvSpPr>
            <a:spLocks noGrp="1"/>
          </p:cNvSpPr>
          <p:nvPr>
            <p:ph idx="1"/>
          </p:nvPr>
        </p:nvSpPr>
        <p:spPr>
          <a:xfrm>
            <a:off x="435960" y="1190873"/>
            <a:ext cx="11522075" cy="2084790"/>
          </a:xfrm>
        </p:spPr>
        <p:txBody>
          <a:bodyPr>
            <a:noAutofit/>
          </a:bodyPr>
          <a:lstStyle/>
          <a:p>
            <a:pPr algn="just">
              <a:buClr>
                <a:schemeClr val="tx1"/>
              </a:buClr>
            </a:pPr>
            <a:r>
              <a:rPr lang="it-IT" sz="1600" dirty="0">
                <a:solidFill>
                  <a:schemeClr val="tx1"/>
                </a:solidFill>
              </a:rPr>
              <a:t>Dalle rilevazioni effettuate presso i centri per l’impiego, emerge che nella nostra Provincia, tra il 2017 e il 2018, gli avviamenti contrattuali complessivi sono passati da 29.476 a 31.443, per una crescita di circa 2.000 unità (+6,7%).  Secondo lo stesso Osservatorio, mentre a livello Piemontese i contratti a tempo indeterminato (compreso l’apprendistato) crescevano dell’11,9% nell’Astigiano questa variazione era più contenuta, del 7,4%. La crescita degli avviamenti nella nostra Provincia, infatti, continua ad essere sostenuta dal ricorso alle forme contrattuali flessibili (+6,5%), che a livello regionale sono rimaste sostanzialmente stabili (+1,7%). L’82,4% dei nuovi contratti firmati ad Asti nel corso del 2018 sono a termine, mentre la percentuale regionale è del 79,9%.</a:t>
            </a:r>
          </a:p>
          <a:p>
            <a:pPr algn="just">
              <a:buClr>
                <a:schemeClr val="tx1"/>
              </a:buClr>
            </a:pPr>
            <a:r>
              <a:rPr lang="it-IT" sz="1600" dirty="0">
                <a:solidFill>
                  <a:schemeClr val="tx1"/>
                </a:solidFill>
              </a:rPr>
              <a:t>Più della metà della crescita degli avviamenti, infatti, è spiegata dalla dinamica del settore agricolo (+13,3%), dove è forte l’incidenza dei rapporti stagionali e i lavoratori sono in prevalenza uomini. A questo proposito, è da sottolineare come la crescita dei nuovi contratti sia dovuta quasi interamente dalla componente maschile: le assunzioni di lavoratori uomini sono aumentate del 10,6%, quelle di lavoratrici donne del 2,1%. Anche le assunzioni negli altri settori sono aumentate, seppure a tassi più contenuti: +5,9% nell’industria in senso stretto, +1,0% nelle costruzioni, +3,9% nei servizi.</a:t>
            </a:r>
          </a:p>
          <a:p>
            <a:pPr algn="just">
              <a:buClr>
                <a:schemeClr val="tx1"/>
              </a:buClr>
            </a:pPr>
            <a:r>
              <a:rPr lang="it-IT" sz="1600" dirty="0">
                <a:solidFill>
                  <a:schemeClr val="tx1"/>
                </a:solidFill>
              </a:rPr>
              <a:t>Rispetto alla fascia di età, sono i contratti ai lavoratori anziani (over 50) a vivere la crescita più marcata (+11,2%), superiore anche rispetto a quella dei contratti dei giovani 15-29enni (+6,9%). Pur non essendo disponibili dati che possano confermare l’ipotesi, anche questa variazione potrebbe essere spiegata dalla </a:t>
            </a:r>
            <a:r>
              <a:rPr lang="it-IT" sz="1600" i="1" dirty="0">
                <a:solidFill>
                  <a:schemeClr val="tx1"/>
                </a:solidFill>
              </a:rPr>
              <a:t>performance</a:t>
            </a:r>
            <a:r>
              <a:rPr lang="it-IT" sz="1600" dirty="0">
                <a:solidFill>
                  <a:schemeClr val="tx1"/>
                </a:solidFill>
              </a:rPr>
              <a:t> positiva del settore agricolo.</a:t>
            </a:r>
          </a:p>
          <a:p>
            <a:pPr algn="just">
              <a:buClr>
                <a:schemeClr val="tx1"/>
              </a:buClr>
            </a:pPr>
            <a:r>
              <a:rPr lang="it-IT" sz="1600" dirty="0">
                <a:solidFill>
                  <a:schemeClr val="tx1"/>
                </a:solidFill>
              </a:rPr>
              <a:t>Si rammenta tuttavia che l’andamento positivo del 2018 è stato seguito da una battuta d’arresto nel settore dell’industria che ha portato a una riduzione tendenziale del 2,6% nel primo trimestre del 2019.</a:t>
            </a:r>
          </a:p>
        </p:txBody>
      </p:sp>
    </p:spTree>
    <p:extLst>
      <p:ext uri="{BB962C8B-B14F-4D97-AF65-F5344CB8AC3E}">
        <p14:creationId xmlns:p14="http://schemas.microsoft.com/office/powerpoint/2010/main" val="37167341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582AAD0-A001-49D6-B90B-D1E7193293B0}"/>
              </a:ext>
            </a:extLst>
          </p:cNvPr>
          <p:cNvSpPr>
            <a:spLocks noGrp="1"/>
          </p:cNvSpPr>
          <p:nvPr>
            <p:ph type="title"/>
          </p:nvPr>
        </p:nvSpPr>
        <p:spPr/>
        <p:txBody>
          <a:bodyPr>
            <a:normAutofit fontScale="90000"/>
          </a:bodyPr>
          <a:lstStyle/>
          <a:p>
            <a:r>
              <a:rPr lang="it-IT" dirty="0">
                <a:solidFill>
                  <a:schemeClr val="tx1"/>
                </a:solidFill>
              </a:rPr>
              <a:t>Gli avviamenti contrattuali ad Asti: nel corso del 2018 aumentano i contratti nel settore agricolo, nelle fasce di età più anziane e nella componente maschile della forza lavoro</a:t>
            </a:r>
          </a:p>
        </p:txBody>
      </p:sp>
      <p:graphicFrame>
        <p:nvGraphicFramePr>
          <p:cNvPr id="5" name="Segnaposto contenuto 4">
            <a:extLst>
              <a:ext uri="{FF2B5EF4-FFF2-40B4-BE49-F238E27FC236}">
                <a16:creationId xmlns:a16="http://schemas.microsoft.com/office/drawing/2014/main" id="{9DAEF33F-243F-4867-9D86-06DC8668AA78}"/>
              </a:ext>
            </a:extLst>
          </p:cNvPr>
          <p:cNvGraphicFramePr>
            <a:graphicFrameLocks noGrp="1"/>
          </p:cNvGraphicFramePr>
          <p:nvPr>
            <p:ph idx="1"/>
          </p:nvPr>
        </p:nvGraphicFramePr>
        <p:xfrm>
          <a:off x="761853" y="1761860"/>
          <a:ext cx="5477022" cy="3688330"/>
        </p:xfrm>
        <a:graphic>
          <a:graphicData uri="http://schemas.openxmlformats.org/drawingml/2006/table">
            <a:tbl>
              <a:tblPr>
                <a:tableStyleId>{5C22544A-7EE6-4342-B048-85BDC9FD1C3A}</a:tableStyleId>
              </a:tblPr>
              <a:tblGrid>
                <a:gridCol w="2023257">
                  <a:extLst>
                    <a:ext uri="{9D8B030D-6E8A-4147-A177-3AD203B41FA5}">
                      <a16:colId xmlns:a16="http://schemas.microsoft.com/office/drawing/2014/main" val="1202579425"/>
                    </a:ext>
                  </a:extLst>
                </a:gridCol>
                <a:gridCol w="1151255">
                  <a:extLst>
                    <a:ext uri="{9D8B030D-6E8A-4147-A177-3AD203B41FA5}">
                      <a16:colId xmlns:a16="http://schemas.microsoft.com/office/drawing/2014/main" val="1977868581"/>
                    </a:ext>
                  </a:extLst>
                </a:gridCol>
                <a:gridCol w="1151255">
                  <a:extLst>
                    <a:ext uri="{9D8B030D-6E8A-4147-A177-3AD203B41FA5}">
                      <a16:colId xmlns:a16="http://schemas.microsoft.com/office/drawing/2014/main" val="2082389022"/>
                    </a:ext>
                  </a:extLst>
                </a:gridCol>
                <a:gridCol w="1151255">
                  <a:extLst>
                    <a:ext uri="{9D8B030D-6E8A-4147-A177-3AD203B41FA5}">
                      <a16:colId xmlns:a16="http://schemas.microsoft.com/office/drawing/2014/main" val="4236934452"/>
                    </a:ext>
                  </a:extLst>
                </a:gridCol>
              </a:tblGrid>
              <a:tr h="62820">
                <a:tc>
                  <a:txBody>
                    <a:bodyPr/>
                    <a:lstStyle/>
                    <a:p>
                      <a:pPr algn="l" fontAlgn="b"/>
                      <a:endParaRPr lang="it-IT" sz="1300" b="1" i="0" u="none" strike="noStrike" dirty="0">
                        <a:solidFill>
                          <a:srgbClr val="000000"/>
                        </a:solidFill>
                        <a:effectLst/>
                        <a:latin typeface="Garamond" panose="02020404030301010803" pitchFamily="18" charset="0"/>
                      </a:endParaRPr>
                    </a:p>
                  </a:txBody>
                  <a:tcPr marL="4090" marR="4090" marT="409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b="1" u="none" strike="noStrike" dirty="0">
                          <a:effectLst/>
                          <a:latin typeface="Garamond" panose="02020404030301010803" pitchFamily="18" charset="0"/>
                        </a:rPr>
                        <a:t>2017</a:t>
                      </a:r>
                      <a:endParaRPr lang="it-IT" sz="1300" b="1" i="0" u="none" strike="noStrike" dirty="0">
                        <a:solidFill>
                          <a:srgbClr val="000000"/>
                        </a:solidFill>
                        <a:effectLst/>
                        <a:latin typeface="Garamond" panose="02020404030301010803" pitchFamily="18" charset="0"/>
                      </a:endParaRPr>
                    </a:p>
                  </a:txBody>
                  <a:tcPr marL="4090" marR="4090" marT="409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b="1" u="none" strike="noStrike" dirty="0">
                          <a:effectLst/>
                          <a:latin typeface="Garamond" panose="02020404030301010803" pitchFamily="18" charset="0"/>
                        </a:rPr>
                        <a:t>2018</a:t>
                      </a:r>
                      <a:endParaRPr lang="it-IT" sz="1300" b="1" i="0" u="none" strike="noStrike" dirty="0">
                        <a:solidFill>
                          <a:srgbClr val="000000"/>
                        </a:solidFill>
                        <a:effectLst/>
                        <a:latin typeface="Garamond" panose="02020404030301010803" pitchFamily="18" charset="0"/>
                      </a:endParaRPr>
                    </a:p>
                  </a:txBody>
                  <a:tcPr marL="4090" marR="4090" marT="409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b="1" i="0" u="none" strike="noStrike" dirty="0" err="1">
                          <a:solidFill>
                            <a:srgbClr val="000000"/>
                          </a:solidFill>
                          <a:effectLst/>
                          <a:latin typeface="Garamond" panose="02020404030301010803" pitchFamily="18" charset="0"/>
                        </a:rPr>
                        <a:t>Var</a:t>
                      </a:r>
                      <a:r>
                        <a:rPr lang="it-IT" sz="1300" b="1" i="0" u="none" strike="noStrike" dirty="0">
                          <a:solidFill>
                            <a:srgbClr val="000000"/>
                          </a:solidFill>
                          <a:effectLst/>
                          <a:latin typeface="Garamond" panose="02020404030301010803" pitchFamily="18" charset="0"/>
                        </a:rPr>
                        <a:t>. % 17-18</a:t>
                      </a:r>
                    </a:p>
                  </a:txBody>
                  <a:tcPr marL="4090" marR="4090" marT="409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53200094"/>
                  </a:ext>
                </a:extLst>
              </a:tr>
              <a:tr h="250760">
                <a:tc gridSpan="4">
                  <a:txBody>
                    <a:bodyPr/>
                    <a:lstStyle/>
                    <a:p>
                      <a:pPr algn="ctr" fontAlgn="b"/>
                      <a:r>
                        <a:rPr lang="it-IT" sz="1300" b="1" i="0" u="none" strike="noStrike" dirty="0">
                          <a:solidFill>
                            <a:srgbClr val="000000"/>
                          </a:solidFill>
                          <a:effectLst/>
                          <a:latin typeface="Garamond" panose="02020404030301010803" pitchFamily="18" charset="0"/>
                        </a:rPr>
                        <a:t>Sesso</a:t>
                      </a: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it-IT"/>
                    </a:p>
                  </a:txBody>
                  <a:tcPr>
                    <a:lnL w="12700" cmpd="sng">
                      <a:noFill/>
                    </a:lnL>
                    <a:lnT w="12700" cap="flat" cmpd="sng" algn="ctr">
                      <a:solidFill>
                        <a:schemeClr val="tx1"/>
                      </a:solidFill>
                      <a:prstDash val="solid"/>
                      <a:round/>
                      <a:headEnd type="none" w="med" len="med"/>
                      <a:tailEnd type="none" w="med" len="med"/>
                    </a:lnT>
                  </a:tcPr>
                </a:tc>
                <a:tc hMerge="1">
                  <a:txBody>
                    <a:bodyPr/>
                    <a:lstStyle/>
                    <a:p>
                      <a:pPr algn="ctr" fontAlgn="b"/>
                      <a:endParaRPr lang="it-IT" sz="1400" b="0" i="0" u="none" strike="noStrike" dirty="0">
                        <a:solidFill>
                          <a:srgbClr val="000000"/>
                        </a:solidFill>
                        <a:effectLst/>
                        <a:latin typeface="Garamond" panose="02020404030301010803" pitchFamily="18" charset="0"/>
                      </a:endParaRPr>
                    </a:p>
                  </a:txBody>
                  <a:tcPr marL="4090" marR="4090" marT="4090" marB="0" anchor="ctr">
                    <a:lnT w="12700" cap="flat" cmpd="sng" algn="ctr">
                      <a:solidFill>
                        <a:schemeClr val="tx1"/>
                      </a:solidFill>
                      <a:prstDash val="solid"/>
                      <a:round/>
                      <a:headEnd type="none" w="med" len="med"/>
                      <a:tailEnd type="none" w="med" len="med"/>
                    </a:lnT>
                    <a:noFill/>
                  </a:tcPr>
                </a:tc>
                <a:tc hMerge="1">
                  <a:txBody>
                    <a:bodyPr/>
                    <a:lstStyle/>
                    <a:p>
                      <a:pPr algn="ctr" fontAlgn="b"/>
                      <a:endParaRPr lang="it-IT" sz="1400" b="0" i="0" u="none" strike="noStrike" dirty="0">
                        <a:solidFill>
                          <a:srgbClr val="000000"/>
                        </a:solidFill>
                        <a:effectLst/>
                        <a:latin typeface="Garamond" panose="02020404030301010803" pitchFamily="18" charset="0"/>
                      </a:endParaRPr>
                    </a:p>
                  </a:txBody>
                  <a:tcPr marL="4090" marR="4090" marT="4090" marB="0" anchor="ctr">
                    <a:noFill/>
                  </a:tcPr>
                </a:tc>
                <a:extLst>
                  <a:ext uri="{0D108BD9-81ED-4DB2-BD59-A6C34878D82A}">
                    <a16:rowId xmlns:a16="http://schemas.microsoft.com/office/drawing/2014/main" val="1836034203"/>
                  </a:ext>
                </a:extLst>
              </a:tr>
              <a:tr h="34997">
                <a:tc>
                  <a:txBody>
                    <a:bodyPr/>
                    <a:lstStyle/>
                    <a:p>
                      <a:pPr algn="l" fontAlgn="b"/>
                      <a:r>
                        <a:rPr lang="it-IT" sz="1300" u="none" strike="noStrike" dirty="0">
                          <a:effectLst/>
                          <a:latin typeface="Garamond" panose="02020404030301010803" pitchFamily="18" charset="0"/>
                        </a:rPr>
                        <a:t>Maschi</a:t>
                      </a:r>
                      <a:endParaRPr lang="it-IT" sz="1300" b="0" i="0" u="none" strike="noStrike" dirty="0">
                        <a:solidFill>
                          <a:srgbClr val="000000"/>
                        </a:solidFill>
                        <a:effectLst/>
                        <a:latin typeface="Garamond" panose="02020404030301010803" pitchFamily="18" charset="0"/>
                      </a:endParaRPr>
                    </a:p>
                  </a:txBody>
                  <a:tcPr marL="4090" marR="4090" marT="409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dirty="0">
                          <a:effectLst/>
                          <a:latin typeface="Garamond" panose="02020404030301010803" pitchFamily="18" charset="0"/>
                        </a:rPr>
                        <a:t>15.948</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dirty="0">
                          <a:effectLst/>
                          <a:latin typeface="Garamond" panose="02020404030301010803" pitchFamily="18" charset="0"/>
                        </a:rPr>
                        <a:t>17.634</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dirty="0">
                          <a:effectLst/>
                          <a:latin typeface="Garamond" panose="02020404030301010803" pitchFamily="18" charset="0"/>
                        </a:rPr>
                        <a:t>+10,6%</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11274193"/>
                  </a:ext>
                </a:extLst>
              </a:tr>
              <a:tr h="0">
                <a:tc>
                  <a:txBody>
                    <a:bodyPr/>
                    <a:lstStyle/>
                    <a:p>
                      <a:pPr algn="l" fontAlgn="b"/>
                      <a:r>
                        <a:rPr lang="it-IT" sz="1300" u="none" strike="noStrike" dirty="0">
                          <a:effectLst/>
                          <a:latin typeface="Garamond" panose="02020404030301010803" pitchFamily="18" charset="0"/>
                        </a:rPr>
                        <a:t>Femmine</a:t>
                      </a:r>
                      <a:endParaRPr lang="it-IT" sz="1300" b="0" i="0" u="none" strike="noStrike" dirty="0">
                        <a:solidFill>
                          <a:srgbClr val="000000"/>
                        </a:solidFill>
                        <a:effectLst/>
                        <a:latin typeface="Garamond" panose="02020404030301010803" pitchFamily="18" charset="0"/>
                      </a:endParaRPr>
                    </a:p>
                  </a:txBody>
                  <a:tcPr marL="4090" marR="4090" marT="409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dirty="0">
                          <a:effectLst/>
                          <a:latin typeface="Garamond" panose="02020404030301010803" pitchFamily="18" charset="0"/>
                        </a:rPr>
                        <a:t>13.528</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dirty="0">
                          <a:effectLst/>
                          <a:latin typeface="Garamond" panose="02020404030301010803" pitchFamily="18" charset="0"/>
                        </a:rPr>
                        <a:t>13.809</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dirty="0">
                          <a:effectLst/>
                          <a:latin typeface="Garamond" panose="02020404030301010803" pitchFamily="18" charset="0"/>
                        </a:rPr>
                        <a:t>+2,1%</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26482977"/>
                  </a:ext>
                </a:extLst>
              </a:tr>
              <a:tr h="0">
                <a:tc gridSpan="4">
                  <a:txBody>
                    <a:bodyPr/>
                    <a:lstStyle/>
                    <a:p>
                      <a:pPr algn="ctr" fontAlgn="b"/>
                      <a:r>
                        <a:rPr lang="it-IT" sz="1300" b="1" i="0" u="none" strike="noStrike" dirty="0">
                          <a:solidFill>
                            <a:srgbClr val="000000"/>
                          </a:solidFill>
                          <a:effectLst/>
                          <a:latin typeface="Garamond" panose="02020404030301010803" pitchFamily="18" charset="0"/>
                        </a:rPr>
                        <a:t>Settore economico</a:t>
                      </a: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it-IT"/>
                    </a:p>
                  </a:txBody>
                  <a:tcPr>
                    <a:lnL w="12700" cmpd="sng">
                      <a:noFill/>
                    </a:lnL>
                    <a:lnT w="12700" cap="flat" cmpd="sng" algn="ctr">
                      <a:solidFill>
                        <a:schemeClr val="tx1"/>
                      </a:solidFill>
                      <a:prstDash val="solid"/>
                      <a:round/>
                      <a:headEnd type="none" w="med" len="med"/>
                      <a:tailEnd type="none" w="med" len="med"/>
                    </a:lnT>
                  </a:tcPr>
                </a:tc>
                <a:tc hMerge="1">
                  <a:txBody>
                    <a:bodyPr/>
                    <a:lstStyle/>
                    <a:p>
                      <a:pPr algn="ctr" fontAlgn="b"/>
                      <a:endParaRPr lang="it-IT" sz="1400" b="0" i="0" u="none" strike="noStrike" dirty="0">
                        <a:solidFill>
                          <a:srgbClr val="000000"/>
                        </a:solidFill>
                        <a:effectLst/>
                        <a:latin typeface="Garamond" panose="02020404030301010803" pitchFamily="18" charset="0"/>
                      </a:endParaRPr>
                    </a:p>
                  </a:txBody>
                  <a:tcPr marL="4090" marR="4090" marT="4090" marB="0" anchor="ct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it-IT" sz="14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63606150"/>
                  </a:ext>
                </a:extLst>
              </a:tr>
              <a:tr h="0">
                <a:tc>
                  <a:txBody>
                    <a:bodyPr/>
                    <a:lstStyle/>
                    <a:p>
                      <a:pPr algn="l" fontAlgn="b"/>
                      <a:r>
                        <a:rPr lang="it-IT" sz="1300" u="none" strike="noStrike" dirty="0">
                          <a:effectLst/>
                          <a:latin typeface="Garamond" panose="02020404030301010803" pitchFamily="18" charset="0"/>
                        </a:rPr>
                        <a:t>Agricoltura</a:t>
                      </a:r>
                      <a:endParaRPr lang="it-IT" sz="1300" b="0" i="0" u="none" strike="noStrike" dirty="0">
                        <a:solidFill>
                          <a:srgbClr val="000000"/>
                        </a:solidFill>
                        <a:effectLst/>
                        <a:latin typeface="Garamond" panose="02020404030301010803" pitchFamily="18" charset="0"/>
                      </a:endParaRPr>
                    </a:p>
                  </a:txBody>
                  <a:tcPr marL="4090" marR="4090" marT="409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a:effectLst/>
                          <a:latin typeface="Garamond" panose="02020404030301010803" pitchFamily="18" charset="0"/>
                        </a:rPr>
                        <a:t>8.113</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dirty="0">
                          <a:effectLst/>
                          <a:latin typeface="Garamond" panose="02020404030301010803" pitchFamily="18" charset="0"/>
                        </a:rPr>
                        <a:t>9.189</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dirty="0">
                          <a:effectLst/>
                          <a:latin typeface="Garamond" panose="02020404030301010803" pitchFamily="18" charset="0"/>
                        </a:rPr>
                        <a:t>+13,3%</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26653"/>
                  </a:ext>
                </a:extLst>
              </a:tr>
              <a:tr h="0">
                <a:tc>
                  <a:txBody>
                    <a:bodyPr/>
                    <a:lstStyle/>
                    <a:p>
                      <a:pPr algn="l" fontAlgn="b"/>
                      <a:r>
                        <a:rPr lang="it-IT" sz="1300" u="none" strike="noStrike" dirty="0">
                          <a:effectLst/>
                          <a:latin typeface="Garamond" panose="02020404030301010803" pitchFamily="18" charset="0"/>
                        </a:rPr>
                        <a:t>Industria in senso stretto</a:t>
                      </a:r>
                      <a:endParaRPr lang="it-IT" sz="1300" b="0" i="0" u="none" strike="noStrike" dirty="0">
                        <a:solidFill>
                          <a:srgbClr val="000000"/>
                        </a:solidFill>
                        <a:effectLst/>
                        <a:latin typeface="Garamond" panose="02020404030301010803" pitchFamily="18" charset="0"/>
                      </a:endParaRPr>
                    </a:p>
                  </a:txBody>
                  <a:tcPr marL="4090" marR="4090" marT="409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a:effectLst/>
                          <a:latin typeface="Garamond" panose="02020404030301010803" pitchFamily="18" charset="0"/>
                        </a:rPr>
                        <a:t>5.000</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dirty="0">
                          <a:effectLst/>
                          <a:latin typeface="Garamond" panose="02020404030301010803" pitchFamily="18" charset="0"/>
                        </a:rPr>
                        <a:t>5.295</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dirty="0">
                          <a:effectLst/>
                          <a:latin typeface="Garamond" panose="02020404030301010803" pitchFamily="18" charset="0"/>
                        </a:rPr>
                        <a:t>+5,9%</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04158075"/>
                  </a:ext>
                </a:extLst>
              </a:tr>
              <a:tr h="0">
                <a:tc>
                  <a:txBody>
                    <a:bodyPr/>
                    <a:lstStyle/>
                    <a:p>
                      <a:pPr algn="l" fontAlgn="b"/>
                      <a:r>
                        <a:rPr lang="it-IT" sz="1300" u="none" strike="noStrike" dirty="0">
                          <a:effectLst/>
                          <a:latin typeface="Garamond" panose="02020404030301010803" pitchFamily="18" charset="0"/>
                        </a:rPr>
                        <a:t>Edilizia</a:t>
                      </a:r>
                      <a:endParaRPr lang="it-IT" sz="1300" b="0" i="0" u="none" strike="noStrike" dirty="0">
                        <a:solidFill>
                          <a:srgbClr val="000000"/>
                        </a:solidFill>
                        <a:effectLst/>
                        <a:latin typeface="Garamond" panose="02020404030301010803" pitchFamily="18" charset="0"/>
                      </a:endParaRPr>
                    </a:p>
                  </a:txBody>
                  <a:tcPr marL="4090" marR="4090" marT="409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a:effectLst/>
                          <a:latin typeface="Garamond" panose="02020404030301010803" pitchFamily="18" charset="0"/>
                        </a:rPr>
                        <a:t>1.615</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dirty="0">
                          <a:effectLst/>
                          <a:latin typeface="Garamond" panose="02020404030301010803" pitchFamily="18" charset="0"/>
                        </a:rPr>
                        <a:t>1.631</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dirty="0">
                          <a:effectLst/>
                          <a:latin typeface="Garamond" panose="02020404030301010803" pitchFamily="18" charset="0"/>
                        </a:rPr>
                        <a:t>+1,0%</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73552973"/>
                  </a:ext>
                </a:extLst>
              </a:tr>
              <a:tr h="0">
                <a:tc>
                  <a:txBody>
                    <a:bodyPr/>
                    <a:lstStyle/>
                    <a:p>
                      <a:pPr algn="l" fontAlgn="b"/>
                      <a:r>
                        <a:rPr lang="it-IT" sz="1300" u="none" strike="noStrike" dirty="0">
                          <a:effectLst/>
                          <a:latin typeface="Garamond" panose="02020404030301010803" pitchFamily="18" charset="0"/>
                        </a:rPr>
                        <a:t>Servizi</a:t>
                      </a:r>
                      <a:endParaRPr lang="it-IT" sz="1300" b="0" i="0" u="none" strike="noStrike" dirty="0">
                        <a:solidFill>
                          <a:srgbClr val="000000"/>
                        </a:solidFill>
                        <a:effectLst/>
                        <a:latin typeface="Garamond" panose="02020404030301010803" pitchFamily="18" charset="0"/>
                      </a:endParaRPr>
                    </a:p>
                  </a:txBody>
                  <a:tcPr marL="4090" marR="4090" marT="409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dirty="0">
                          <a:effectLst/>
                          <a:latin typeface="Garamond" panose="02020404030301010803" pitchFamily="18" charset="0"/>
                        </a:rPr>
                        <a:t>14.748</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dirty="0">
                          <a:effectLst/>
                          <a:latin typeface="Garamond" panose="02020404030301010803" pitchFamily="18" charset="0"/>
                        </a:rPr>
                        <a:t>15.328</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dirty="0">
                          <a:effectLst/>
                          <a:latin typeface="Garamond" panose="02020404030301010803" pitchFamily="18" charset="0"/>
                        </a:rPr>
                        <a:t>+3,9%</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10269547"/>
                  </a:ext>
                </a:extLst>
              </a:tr>
              <a:tr h="0">
                <a:tc gridSpan="4">
                  <a:txBody>
                    <a:bodyPr/>
                    <a:lstStyle/>
                    <a:p>
                      <a:pPr algn="ctr" fontAlgn="b"/>
                      <a:r>
                        <a:rPr lang="it-IT" sz="1300" b="1" i="0" u="none" strike="noStrike" dirty="0">
                          <a:solidFill>
                            <a:srgbClr val="000000"/>
                          </a:solidFill>
                          <a:effectLst/>
                          <a:latin typeface="Garamond" panose="02020404030301010803" pitchFamily="18" charset="0"/>
                        </a:rPr>
                        <a:t>Tipologia contrattuale</a:t>
                      </a: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it-IT"/>
                    </a:p>
                  </a:txBody>
                  <a:tcPr>
                    <a:lnL w="12700" cmpd="sng">
                      <a:noFill/>
                    </a:lnL>
                    <a:lnT w="12700" cap="flat" cmpd="sng" algn="ctr">
                      <a:solidFill>
                        <a:schemeClr val="tx1"/>
                      </a:solidFill>
                      <a:prstDash val="solid"/>
                      <a:round/>
                      <a:headEnd type="none" w="med" len="med"/>
                      <a:tailEnd type="none" w="med" len="med"/>
                    </a:lnT>
                  </a:tcPr>
                </a:tc>
                <a:tc hMerge="1">
                  <a:txBody>
                    <a:bodyPr/>
                    <a:lstStyle/>
                    <a:p>
                      <a:pPr algn="ctr" fontAlgn="b"/>
                      <a:endParaRPr lang="it-IT" sz="1400" b="0" i="0" u="none" strike="noStrike" dirty="0">
                        <a:solidFill>
                          <a:srgbClr val="000000"/>
                        </a:solidFill>
                        <a:effectLst/>
                        <a:latin typeface="Garamond" panose="02020404030301010803" pitchFamily="18" charset="0"/>
                      </a:endParaRPr>
                    </a:p>
                  </a:txBody>
                  <a:tcPr marL="4090" marR="4090" marT="4090" marB="0" anchor="ct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it-IT" sz="14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6199235"/>
                  </a:ext>
                </a:extLst>
              </a:tr>
              <a:tr h="0">
                <a:tc>
                  <a:txBody>
                    <a:bodyPr/>
                    <a:lstStyle/>
                    <a:p>
                      <a:pPr algn="l" fontAlgn="b"/>
                      <a:r>
                        <a:rPr lang="it-IT" sz="1300" u="none" strike="noStrike" dirty="0">
                          <a:effectLst/>
                          <a:latin typeface="Garamond" panose="02020404030301010803" pitchFamily="18" charset="0"/>
                        </a:rPr>
                        <a:t>Tempo determinato</a:t>
                      </a:r>
                      <a:endParaRPr lang="it-IT" sz="1300" b="0" i="0" u="none" strike="noStrike" dirty="0">
                        <a:solidFill>
                          <a:srgbClr val="000000"/>
                        </a:solidFill>
                        <a:effectLst/>
                        <a:latin typeface="Garamond" panose="02020404030301010803" pitchFamily="18" charset="0"/>
                      </a:endParaRPr>
                    </a:p>
                  </a:txBody>
                  <a:tcPr marL="4090" marR="4090" marT="409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a:effectLst/>
                          <a:latin typeface="Garamond" panose="02020404030301010803" pitchFamily="18" charset="0"/>
                        </a:rPr>
                        <a:t>24.319</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dirty="0">
                          <a:effectLst/>
                          <a:latin typeface="Garamond" panose="02020404030301010803" pitchFamily="18" charset="0"/>
                        </a:rPr>
                        <a:t>25.906</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dirty="0">
                          <a:effectLst/>
                          <a:latin typeface="Garamond" panose="02020404030301010803" pitchFamily="18" charset="0"/>
                        </a:rPr>
                        <a:t>+6,5%</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55033349"/>
                  </a:ext>
                </a:extLst>
              </a:tr>
              <a:tr h="0">
                <a:tc>
                  <a:txBody>
                    <a:bodyPr/>
                    <a:lstStyle/>
                    <a:p>
                      <a:pPr algn="l" fontAlgn="b"/>
                      <a:r>
                        <a:rPr lang="it-IT" sz="1300" b="0" i="0" u="none" strike="noStrike" dirty="0">
                          <a:solidFill>
                            <a:srgbClr val="000000"/>
                          </a:solidFill>
                          <a:effectLst/>
                          <a:latin typeface="Garamond" panose="02020404030301010803" pitchFamily="18" charset="0"/>
                        </a:rPr>
                        <a:t>Tempo </a:t>
                      </a:r>
                      <a:r>
                        <a:rPr lang="it-IT" sz="1300" b="0" i="0" u="none" strike="noStrike" dirty="0" err="1">
                          <a:solidFill>
                            <a:srgbClr val="000000"/>
                          </a:solidFill>
                          <a:effectLst/>
                          <a:latin typeface="Garamond" panose="02020404030301010803" pitchFamily="18" charset="0"/>
                        </a:rPr>
                        <a:t>ind</a:t>
                      </a:r>
                      <a:r>
                        <a:rPr lang="it-IT" sz="1300" b="0" i="0" u="none" strike="noStrike" dirty="0">
                          <a:solidFill>
                            <a:srgbClr val="000000"/>
                          </a:solidFill>
                          <a:effectLst/>
                          <a:latin typeface="Garamond" panose="02020404030301010803" pitchFamily="18" charset="0"/>
                        </a:rPr>
                        <a:t>. + </a:t>
                      </a:r>
                      <a:r>
                        <a:rPr lang="it-IT" sz="1300" b="0" i="0" u="none" strike="noStrike" dirty="0" err="1">
                          <a:solidFill>
                            <a:srgbClr val="000000"/>
                          </a:solidFill>
                          <a:effectLst/>
                          <a:latin typeface="Garamond" panose="02020404030301010803" pitchFamily="18" charset="0"/>
                        </a:rPr>
                        <a:t>Apprend</a:t>
                      </a:r>
                      <a:r>
                        <a:rPr lang="it-IT" sz="1300" b="0" i="0" u="none" strike="noStrike" dirty="0">
                          <a:solidFill>
                            <a:srgbClr val="000000"/>
                          </a:solidFill>
                          <a:effectLst/>
                          <a:latin typeface="Garamond" panose="02020404030301010803" pitchFamily="18" charset="0"/>
                        </a:rPr>
                        <a:t>.</a:t>
                      </a:r>
                    </a:p>
                  </a:txBody>
                  <a:tcPr marL="4090" marR="4090" marT="409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b="0" i="0" u="none" strike="noStrike" dirty="0">
                          <a:solidFill>
                            <a:srgbClr val="000000"/>
                          </a:solidFill>
                          <a:effectLst/>
                          <a:latin typeface="Garamond" panose="02020404030301010803" pitchFamily="18" charset="0"/>
                        </a:rPr>
                        <a:t>5.157</a:t>
                      </a: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b="0" i="0" u="none" strike="noStrike" dirty="0">
                          <a:solidFill>
                            <a:srgbClr val="000000"/>
                          </a:solidFill>
                          <a:effectLst/>
                          <a:latin typeface="Garamond" panose="02020404030301010803" pitchFamily="18" charset="0"/>
                        </a:rPr>
                        <a:t>5.537</a:t>
                      </a: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b="0" i="0" u="none" strike="noStrike" dirty="0">
                          <a:solidFill>
                            <a:srgbClr val="000000"/>
                          </a:solidFill>
                          <a:effectLst/>
                          <a:latin typeface="Garamond" panose="02020404030301010803" pitchFamily="18" charset="0"/>
                        </a:rPr>
                        <a:t>+7,4%</a:t>
                      </a: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8845842"/>
                  </a:ext>
                </a:extLst>
              </a:tr>
              <a:tr h="0">
                <a:tc gridSpan="4">
                  <a:txBody>
                    <a:bodyPr/>
                    <a:lstStyle/>
                    <a:p>
                      <a:pPr algn="ctr" fontAlgn="b"/>
                      <a:r>
                        <a:rPr lang="it-IT" sz="1300" b="1" i="0" u="none" strike="noStrike" dirty="0">
                          <a:solidFill>
                            <a:srgbClr val="000000"/>
                          </a:solidFill>
                          <a:effectLst/>
                          <a:latin typeface="Garamond" panose="02020404030301010803" pitchFamily="18" charset="0"/>
                        </a:rPr>
                        <a:t>Età</a:t>
                      </a: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it-IT"/>
                    </a:p>
                  </a:txBody>
                  <a:tcPr>
                    <a:lnL w="12700" cmpd="sng">
                      <a:noFill/>
                    </a:lnL>
                    <a:lnT w="12700" cap="flat" cmpd="sng" algn="ctr">
                      <a:solidFill>
                        <a:schemeClr val="tx1"/>
                      </a:solidFill>
                      <a:prstDash val="solid"/>
                      <a:round/>
                      <a:headEnd type="none" w="med" len="med"/>
                      <a:tailEnd type="none" w="med" len="med"/>
                    </a:lnT>
                  </a:tcPr>
                </a:tc>
                <a:tc hMerge="1">
                  <a:txBody>
                    <a:bodyPr/>
                    <a:lstStyle/>
                    <a:p>
                      <a:pPr algn="ctr" fontAlgn="b"/>
                      <a:endParaRPr lang="it-IT" sz="1400" b="0" i="0" u="none" strike="noStrike" dirty="0">
                        <a:solidFill>
                          <a:srgbClr val="000000"/>
                        </a:solidFill>
                        <a:effectLst/>
                        <a:latin typeface="Garamond" panose="02020404030301010803" pitchFamily="18" charset="0"/>
                      </a:endParaRPr>
                    </a:p>
                  </a:txBody>
                  <a:tcPr marL="4090" marR="4090" marT="4090" marB="0" anchor="ct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it-IT" sz="14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42314198"/>
                  </a:ext>
                </a:extLst>
              </a:tr>
              <a:tr h="0">
                <a:tc>
                  <a:txBody>
                    <a:bodyPr/>
                    <a:lstStyle/>
                    <a:p>
                      <a:pPr algn="l" fontAlgn="b"/>
                      <a:r>
                        <a:rPr lang="it-IT" sz="1300" u="none" strike="noStrike" dirty="0">
                          <a:effectLst/>
                          <a:latin typeface="Garamond" panose="02020404030301010803" pitchFamily="18" charset="0"/>
                        </a:rPr>
                        <a:t>15-29</a:t>
                      </a:r>
                      <a:endParaRPr lang="it-IT" sz="1300" b="0" i="0" u="none" strike="noStrike" dirty="0">
                        <a:solidFill>
                          <a:srgbClr val="000000"/>
                        </a:solidFill>
                        <a:effectLst/>
                        <a:latin typeface="Garamond" panose="02020404030301010803" pitchFamily="18" charset="0"/>
                      </a:endParaRPr>
                    </a:p>
                  </a:txBody>
                  <a:tcPr marL="4090" marR="4090" marT="409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dirty="0">
                          <a:effectLst/>
                          <a:latin typeface="Garamond" panose="02020404030301010803" pitchFamily="18" charset="0"/>
                        </a:rPr>
                        <a:t>9.854</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dirty="0">
                          <a:effectLst/>
                          <a:latin typeface="Garamond" panose="02020404030301010803" pitchFamily="18" charset="0"/>
                        </a:rPr>
                        <a:t>10.534</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dirty="0">
                          <a:effectLst/>
                          <a:latin typeface="Garamond" panose="02020404030301010803" pitchFamily="18" charset="0"/>
                        </a:rPr>
                        <a:t>+6,9%</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21426538"/>
                  </a:ext>
                </a:extLst>
              </a:tr>
              <a:tr h="0">
                <a:tc>
                  <a:txBody>
                    <a:bodyPr/>
                    <a:lstStyle/>
                    <a:p>
                      <a:pPr algn="l" fontAlgn="b"/>
                      <a:r>
                        <a:rPr lang="it-IT" sz="1300" u="none" strike="noStrike" dirty="0">
                          <a:effectLst/>
                          <a:latin typeface="Garamond" panose="02020404030301010803" pitchFamily="18" charset="0"/>
                        </a:rPr>
                        <a:t>30-39</a:t>
                      </a:r>
                      <a:endParaRPr lang="it-IT" sz="1300" b="0" i="0" u="none" strike="noStrike" dirty="0">
                        <a:solidFill>
                          <a:srgbClr val="000000"/>
                        </a:solidFill>
                        <a:effectLst/>
                        <a:latin typeface="Garamond" panose="02020404030301010803" pitchFamily="18" charset="0"/>
                      </a:endParaRPr>
                    </a:p>
                  </a:txBody>
                  <a:tcPr marL="4090" marR="4090" marT="409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a:effectLst/>
                          <a:latin typeface="Garamond" panose="02020404030301010803" pitchFamily="18" charset="0"/>
                        </a:rPr>
                        <a:t>6.596</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dirty="0">
                          <a:effectLst/>
                          <a:latin typeface="Garamond" panose="02020404030301010803" pitchFamily="18" charset="0"/>
                        </a:rPr>
                        <a:t>6.983</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dirty="0">
                          <a:effectLst/>
                          <a:latin typeface="Garamond" panose="02020404030301010803" pitchFamily="18" charset="0"/>
                        </a:rPr>
                        <a:t>+5,9%</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79469404"/>
                  </a:ext>
                </a:extLst>
              </a:tr>
              <a:tr h="0">
                <a:tc>
                  <a:txBody>
                    <a:bodyPr/>
                    <a:lstStyle/>
                    <a:p>
                      <a:pPr algn="l" fontAlgn="b"/>
                      <a:r>
                        <a:rPr lang="it-IT" sz="1300" u="none" strike="noStrike" dirty="0">
                          <a:effectLst/>
                          <a:latin typeface="Garamond" panose="02020404030301010803" pitchFamily="18" charset="0"/>
                        </a:rPr>
                        <a:t>40-49</a:t>
                      </a:r>
                      <a:endParaRPr lang="it-IT" sz="1300" b="0" i="0" u="none" strike="noStrike" dirty="0">
                        <a:solidFill>
                          <a:srgbClr val="000000"/>
                        </a:solidFill>
                        <a:effectLst/>
                        <a:latin typeface="Garamond" panose="02020404030301010803" pitchFamily="18" charset="0"/>
                      </a:endParaRPr>
                    </a:p>
                  </a:txBody>
                  <a:tcPr marL="4090" marR="4090" marT="409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a:effectLst/>
                          <a:latin typeface="Garamond" panose="02020404030301010803" pitchFamily="18" charset="0"/>
                        </a:rPr>
                        <a:t>7.050</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dirty="0">
                          <a:effectLst/>
                          <a:latin typeface="Garamond" panose="02020404030301010803" pitchFamily="18" charset="0"/>
                        </a:rPr>
                        <a:t>7.279</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dirty="0">
                          <a:effectLst/>
                          <a:latin typeface="Garamond" panose="02020404030301010803" pitchFamily="18" charset="0"/>
                        </a:rPr>
                        <a:t>+3,2%</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42473082"/>
                  </a:ext>
                </a:extLst>
              </a:tr>
              <a:tr h="0">
                <a:tc>
                  <a:txBody>
                    <a:bodyPr/>
                    <a:lstStyle/>
                    <a:p>
                      <a:pPr algn="l" fontAlgn="b"/>
                      <a:r>
                        <a:rPr lang="it-IT" sz="1300" u="none" strike="noStrike" dirty="0">
                          <a:effectLst/>
                          <a:latin typeface="Garamond" panose="02020404030301010803" pitchFamily="18" charset="0"/>
                        </a:rPr>
                        <a:t>50 e oltre e oltre</a:t>
                      </a:r>
                      <a:endParaRPr lang="it-IT" sz="1300" b="0" i="0" u="none" strike="noStrike" dirty="0">
                        <a:solidFill>
                          <a:srgbClr val="000000"/>
                        </a:solidFill>
                        <a:effectLst/>
                        <a:latin typeface="Garamond" panose="02020404030301010803" pitchFamily="18" charset="0"/>
                      </a:endParaRPr>
                    </a:p>
                  </a:txBody>
                  <a:tcPr marL="4090" marR="4090" marT="409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a:effectLst/>
                          <a:latin typeface="Garamond" panose="02020404030301010803" pitchFamily="18" charset="0"/>
                        </a:rPr>
                        <a:t>5.976</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dirty="0">
                          <a:effectLst/>
                          <a:latin typeface="Garamond" panose="02020404030301010803" pitchFamily="18" charset="0"/>
                        </a:rPr>
                        <a:t>6.647</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dirty="0">
                          <a:effectLst/>
                          <a:latin typeface="Garamond" panose="02020404030301010803" pitchFamily="18" charset="0"/>
                        </a:rPr>
                        <a:t>+11,2%</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3262343"/>
                  </a:ext>
                </a:extLst>
              </a:tr>
              <a:tr h="0">
                <a:tc>
                  <a:txBody>
                    <a:bodyPr/>
                    <a:lstStyle/>
                    <a:p>
                      <a:pPr algn="l" fontAlgn="b"/>
                      <a:r>
                        <a:rPr lang="it-IT" sz="1300" u="none" strike="noStrike" dirty="0">
                          <a:effectLst/>
                          <a:latin typeface="Garamond" panose="02020404030301010803" pitchFamily="18" charset="0"/>
                        </a:rPr>
                        <a:t>Totale</a:t>
                      </a:r>
                      <a:endParaRPr lang="it-IT" sz="1300" b="0" i="0" u="none" strike="noStrike" dirty="0">
                        <a:solidFill>
                          <a:srgbClr val="000000"/>
                        </a:solidFill>
                        <a:effectLst/>
                        <a:latin typeface="Garamond" panose="02020404030301010803" pitchFamily="18" charset="0"/>
                      </a:endParaRPr>
                    </a:p>
                  </a:txBody>
                  <a:tcPr marL="4090" marR="4090" marT="409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dirty="0">
                          <a:effectLst/>
                          <a:latin typeface="Garamond" panose="02020404030301010803" pitchFamily="18" charset="0"/>
                        </a:rPr>
                        <a:t>29.476</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dirty="0">
                          <a:effectLst/>
                          <a:latin typeface="Garamond" panose="02020404030301010803" pitchFamily="18" charset="0"/>
                        </a:rPr>
                        <a:t>31.443</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it-IT" sz="1300" u="none" strike="noStrike" dirty="0">
                          <a:effectLst/>
                          <a:latin typeface="Garamond" panose="02020404030301010803" pitchFamily="18" charset="0"/>
                        </a:rPr>
                        <a:t>+6,7%</a:t>
                      </a:r>
                      <a:endParaRPr lang="it-IT" sz="1300" b="0" i="0" u="none" strike="noStrike" dirty="0">
                        <a:solidFill>
                          <a:srgbClr val="000000"/>
                        </a:solidFill>
                        <a:effectLst/>
                        <a:latin typeface="Garamond" panose="02020404030301010803" pitchFamily="18" charset="0"/>
                      </a:endParaRPr>
                    </a:p>
                  </a:txBody>
                  <a:tcPr marL="4090" marR="4090" marT="409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75144889"/>
                  </a:ext>
                </a:extLst>
              </a:tr>
            </a:tbl>
          </a:graphicData>
        </a:graphic>
      </p:graphicFrame>
      <p:sp>
        <p:nvSpPr>
          <p:cNvPr id="4" name="Segnaposto numero diapositiva 3">
            <a:extLst>
              <a:ext uri="{FF2B5EF4-FFF2-40B4-BE49-F238E27FC236}">
                <a16:creationId xmlns:a16="http://schemas.microsoft.com/office/drawing/2014/main" id="{A6AE6343-B9EE-44AE-9EDD-C8DA21BC7B8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125431-285D-4497-A9B8-AFE411CB7C64}" type="slidenum">
              <a:rPr kumimoji="0" lang="it-IT" sz="1400" b="0" i="0" u="none" strike="noStrike" kern="1200" cap="none" spc="0" normalizeH="0" baseline="0" noProof="0" smtClean="0">
                <a:ln>
                  <a:noFill/>
                </a:ln>
                <a:solidFill>
                  <a:prstClr val="black">
                    <a:tint val="75000"/>
                  </a:prstClr>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it-IT" sz="1400" b="0" i="0" u="none" strike="noStrike" kern="1200" cap="none" spc="0" normalizeH="0" baseline="0" noProof="0" dirty="0">
              <a:ln>
                <a:noFill/>
              </a:ln>
              <a:solidFill>
                <a:prstClr val="black">
                  <a:tint val="75000"/>
                </a:prstClr>
              </a:solidFill>
              <a:effectLst/>
              <a:uLnTx/>
              <a:uFillTx/>
              <a:latin typeface="Garamond" panose="02020404030301010803" pitchFamily="18" charset="0"/>
              <a:ea typeface="+mn-ea"/>
              <a:cs typeface="+mn-cs"/>
            </a:endParaRPr>
          </a:p>
        </p:txBody>
      </p:sp>
      <p:sp>
        <p:nvSpPr>
          <p:cNvPr id="6" name="CasellaDiTesto 5">
            <a:extLst>
              <a:ext uri="{FF2B5EF4-FFF2-40B4-BE49-F238E27FC236}">
                <a16:creationId xmlns:a16="http://schemas.microsoft.com/office/drawing/2014/main" id="{72AF8EF8-CF22-42A1-92A9-50AD5C13C226}"/>
              </a:ext>
            </a:extLst>
          </p:cNvPr>
          <p:cNvSpPr txBox="1"/>
          <p:nvPr/>
        </p:nvSpPr>
        <p:spPr>
          <a:xfrm>
            <a:off x="676201" y="1210411"/>
            <a:ext cx="564832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Numero di avviamenti contrattuali (al netto di quelli giornalieri). Anni 2017 e 2018. Provincia di Asti.</a:t>
            </a:r>
          </a:p>
        </p:txBody>
      </p:sp>
      <p:sp>
        <p:nvSpPr>
          <p:cNvPr id="7" name="CasellaDiTesto 6">
            <a:extLst>
              <a:ext uri="{FF2B5EF4-FFF2-40B4-BE49-F238E27FC236}">
                <a16:creationId xmlns:a16="http://schemas.microsoft.com/office/drawing/2014/main" id="{E9B453D9-3394-49DD-9354-0CB05CCCD628}"/>
              </a:ext>
            </a:extLst>
          </p:cNvPr>
          <p:cNvSpPr txBox="1"/>
          <p:nvPr/>
        </p:nvSpPr>
        <p:spPr>
          <a:xfrm>
            <a:off x="695325" y="5469392"/>
            <a:ext cx="547702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Fonte: Elaborazione su dati ORLM</a:t>
            </a:r>
          </a:p>
        </p:txBody>
      </p:sp>
      <p:graphicFrame>
        <p:nvGraphicFramePr>
          <p:cNvPr id="8" name="Grafico 7">
            <a:extLst>
              <a:ext uri="{FF2B5EF4-FFF2-40B4-BE49-F238E27FC236}">
                <a16:creationId xmlns:a16="http://schemas.microsoft.com/office/drawing/2014/main" id="{4FC655CB-21A4-4E51-8856-DD41C4ED289D}"/>
              </a:ext>
            </a:extLst>
          </p:cNvPr>
          <p:cNvGraphicFramePr>
            <a:graphicFrameLocks/>
          </p:cNvGraphicFramePr>
          <p:nvPr/>
        </p:nvGraphicFramePr>
        <p:xfrm>
          <a:off x="6836375" y="1715587"/>
          <a:ext cx="4593772" cy="3970988"/>
        </p:xfrm>
        <a:graphic>
          <a:graphicData uri="http://schemas.openxmlformats.org/drawingml/2006/chart">
            <c:chart xmlns:c="http://schemas.openxmlformats.org/drawingml/2006/chart" xmlns:r="http://schemas.openxmlformats.org/officeDocument/2006/relationships" r:id="rId2"/>
          </a:graphicData>
        </a:graphic>
      </p:graphicFrame>
      <p:sp>
        <p:nvSpPr>
          <p:cNvPr id="9" name="CasellaDiTesto 8">
            <a:extLst>
              <a:ext uri="{FF2B5EF4-FFF2-40B4-BE49-F238E27FC236}">
                <a16:creationId xmlns:a16="http://schemas.microsoft.com/office/drawing/2014/main" id="{3D529E12-20BE-4E97-A530-2362B42A8E3F}"/>
              </a:ext>
            </a:extLst>
          </p:cNvPr>
          <p:cNvSpPr txBox="1"/>
          <p:nvPr/>
        </p:nvSpPr>
        <p:spPr>
          <a:xfrm>
            <a:off x="6096001" y="1407810"/>
            <a:ext cx="547702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Contributi alla crescita 2017-2018 degli avviamenti contrattuali. Provincia di Asti.</a:t>
            </a:r>
          </a:p>
        </p:txBody>
      </p:sp>
    </p:spTree>
    <p:extLst>
      <p:ext uri="{BB962C8B-B14F-4D97-AF65-F5344CB8AC3E}">
        <p14:creationId xmlns:p14="http://schemas.microsoft.com/office/powerpoint/2010/main" val="33564404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2509A8C-660F-4A4B-B37A-E9EB096A23BA}"/>
              </a:ext>
            </a:extLst>
          </p:cNvPr>
          <p:cNvSpPr>
            <a:spLocks noGrp="1"/>
          </p:cNvSpPr>
          <p:nvPr>
            <p:ph type="title"/>
          </p:nvPr>
        </p:nvSpPr>
        <p:spPr/>
        <p:txBody>
          <a:bodyPr/>
          <a:lstStyle/>
          <a:p>
            <a:r>
              <a:rPr lang="it-IT" dirty="0"/>
              <a:t>La scarsa capacità di auto-contenimento della forza lavoro</a:t>
            </a:r>
          </a:p>
        </p:txBody>
      </p:sp>
      <p:sp>
        <p:nvSpPr>
          <p:cNvPr id="4" name="Segnaposto numero diapositiva 3">
            <a:extLst>
              <a:ext uri="{FF2B5EF4-FFF2-40B4-BE49-F238E27FC236}">
                <a16:creationId xmlns:a16="http://schemas.microsoft.com/office/drawing/2014/main" id="{DB20B522-AB76-406C-BC5C-82990992497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125431-285D-4497-A9B8-AFE411CB7C64}" type="slidenum">
              <a:rPr kumimoji="0" lang="it-IT" sz="1400" b="0" i="0" u="none" strike="noStrike" kern="1200" cap="none" spc="0" normalizeH="0" baseline="0" noProof="0" smtClean="0">
                <a:ln>
                  <a:noFill/>
                </a:ln>
                <a:solidFill>
                  <a:prstClr val="black">
                    <a:tint val="75000"/>
                  </a:prstClr>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it-IT" sz="1400" b="0" i="0" u="none" strike="noStrike" kern="1200" cap="none" spc="0" normalizeH="0" baseline="0" noProof="0" dirty="0">
              <a:ln>
                <a:noFill/>
              </a:ln>
              <a:solidFill>
                <a:prstClr val="black">
                  <a:tint val="75000"/>
                </a:prstClr>
              </a:solidFill>
              <a:effectLst/>
              <a:uLnTx/>
              <a:uFillTx/>
              <a:latin typeface="Garamond" panose="02020404030301010803" pitchFamily="18" charset="0"/>
              <a:ea typeface="+mn-ea"/>
              <a:cs typeface="+mn-cs"/>
            </a:endParaRPr>
          </a:p>
        </p:txBody>
      </p:sp>
      <p:graphicFrame>
        <p:nvGraphicFramePr>
          <p:cNvPr id="5" name="Tabella 4">
            <a:extLst>
              <a:ext uri="{FF2B5EF4-FFF2-40B4-BE49-F238E27FC236}">
                <a16:creationId xmlns:a16="http://schemas.microsoft.com/office/drawing/2014/main" id="{30E05981-9668-491E-B7B2-BF0869A82F1C}"/>
              </a:ext>
            </a:extLst>
          </p:cNvPr>
          <p:cNvGraphicFramePr>
            <a:graphicFrameLocks noGrp="1"/>
          </p:cNvGraphicFramePr>
          <p:nvPr/>
        </p:nvGraphicFramePr>
        <p:xfrm>
          <a:off x="1641141" y="4134507"/>
          <a:ext cx="7468452" cy="2228850"/>
        </p:xfrm>
        <a:graphic>
          <a:graphicData uri="http://schemas.openxmlformats.org/drawingml/2006/table">
            <a:tbl>
              <a:tblPr>
                <a:tableStyleId>{5C22544A-7EE6-4342-B048-85BDC9FD1C3A}</a:tableStyleId>
              </a:tblPr>
              <a:tblGrid>
                <a:gridCol w="1241946">
                  <a:extLst>
                    <a:ext uri="{9D8B030D-6E8A-4147-A177-3AD203B41FA5}">
                      <a16:colId xmlns:a16="http://schemas.microsoft.com/office/drawing/2014/main" val="3050050297"/>
                    </a:ext>
                  </a:extLst>
                </a:gridCol>
                <a:gridCol w="3113253">
                  <a:extLst>
                    <a:ext uri="{9D8B030D-6E8A-4147-A177-3AD203B41FA5}">
                      <a16:colId xmlns:a16="http://schemas.microsoft.com/office/drawing/2014/main" val="376548971"/>
                    </a:ext>
                  </a:extLst>
                </a:gridCol>
                <a:gridCol w="3113253">
                  <a:extLst>
                    <a:ext uri="{9D8B030D-6E8A-4147-A177-3AD203B41FA5}">
                      <a16:colId xmlns:a16="http://schemas.microsoft.com/office/drawing/2014/main" val="570520441"/>
                    </a:ext>
                  </a:extLst>
                </a:gridCol>
              </a:tblGrid>
              <a:tr h="216000">
                <a:tc>
                  <a:txBody>
                    <a:bodyPr/>
                    <a:lstStyle/>
                    <a:p>
                      <a:pPr algn="l" fontAlgn="b"/>
                      <a:endParaRPr lang="it-IT" sz="1400" b="1" i="0" u="none" strike="noStrike" dirty="0">
                        <a:solidFill>
                          <a:srgbClr val="000000"/>
                        </a:solidFill>
                        <a:effectLst/>
                        <a:latin typeface="Garamond" panose="02020404030301010803" pitchFamily="18" charset="0"/>
                      </a:endParaRPr>
                    </a:p>
                  </a:txBody>
                  <a:tcPr marL="9525" marR="9525" marT="9525" marB="0" anchor="ctr">
                    <a:lnB w="12700" cap="flat" cmpd="sng" algn="ctr">
                      <a:solidFill>
                        <a:schemeClr val="tx1"/>
                      </a:solidFill>
                      <a:prstDash val="solid"/>
                      <a:round/>
                      <a:headEnd type="none" w="med" len="med"/>
                      <a:tailEnd type="none" w="med" len="med"/>
                    </a:lnB>
                    <a:noFill/>
                  </a:tcPr>
                </a:tc>
                <a:tc>
                  <a:txBody>
                    <a:bodyPr/>
                    <a:lstStyle/>
                    <a:p>
                      <a:pPr algn="ctr" fontAlgn="b"/>
                      <a:r>
                        <a:rPr lang="it-IT" sz="1400" b="1" u="none" strike="noStrike" dirty="0">
                          <a:effectLst/>
                          <a:latin typeface="Garamond" panose="02020404030301010803" pitchFamily="18" charset="0"/>
                        </a:rPr>
                        <a:t>Nella provincia di residenza</a:t>
                      </a:r>
                      <a:endParaRPr lang="it-IT" sz="1400" b="1" i="0" u="none" strike="noStrike" dirty="0">
                        <a:solidFill>
                          <a:srgbClr val="000000"/>
                        </a:solidFill>
                        <a:effectLst/>
                        <a:latin typeface="Garamond" panose="02020404030301010803" pitchFamily="18" charset="0"/>
                      </a:endParaRPr>
                    </a:p>
                  </a:txBody>
                  <a:tcPr marL="9525" marR="9525" marT="9525" marB="0" anchor="ctr">
                    <a:lnB w="12700" cap="flat" cmpd="sng" algn="ctr">
                      <a:solidFill>
                        <a:schemeClr val="tx1"/>
                      </a:solidFill>
                      <a:prstDash val="solid"/>
                      <a:round/>
                      <a:headEnd type="none" w="med" len="med"/>
                      <a:tailEnd type="none" w="med" len="med"/>
                    </a:lnB>
                    <a:noFill/>
                  </a:tcPr>
                </a:tc>
                <a:tc>
                  <a:txBody>
                    <a:bodyPr/>
                    <a:lstStyle/>
                    <a:p>
                      <a:pPr algn="ctr" fontAlgn="b"/>
                      <a:r>
                        <a:rPr lang="it-IT" sz="1400" b="1" u="none" strike="noStrike" dirty="0">
                          <a:effectLst/>
                          <a:latin typeface="Garamond" panose="02020404030301010803" pitchFamily="18" charset="0"/>
                        </a:rPr>
                        <a:t>Fuori dalla provincia di residenza</a:t>
                      </a:r>
                      <a:endParaRPr lang="it-IT" sz="1400" b="1" i="0" u="none" strike="noStrike" dirty="0">
                        <a:solidFill>
                          <a:srgbClr val="000000"/>
                        </a:solidFill>
                        <a:effectLst/>
                        <a:latin typeface="Garamond" panose="02020404030301010803" pitchFamily="18" charset="0"/>
                      </a:endParaRPr>
                    </a:p>
                  </a:txBody>
                  <a:tcPr marL="9525" marR="9525" marT="9525" marB="0"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1326190"/>
                  </a:ext>
                </a:extLst>
              </a:tr>
              <a:tr h="216000">
                <a:tc>
                  <a:txBody>
                    <a:bodyPr/>
                    <a:lstStyle/>
                    <a:p>
                      <a:pPr algn="l" fontAlgn="b"/>
                      <a:r>
                        <a:rPr lang="it-IT" sz="1400" u="none" strike="noStrike" dirty="0">
                          <a:effectLst/>
                          <a:latin typeface="Garamond" panose="02020404030301010803" pitchFamily="18" charset="0"/>
                        </a:rPr>
                        <a:t>Alessandria</a:t>
                      </a:r>
                      <a:endParaRPr lang="it-IT" sz="1400" b="0" i="0" u="none" strike="noStrike" dirty="0">
                        <a:solidFill>
                          <a:srgbClr val="000000"/>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it-IT" sz="1400" u="none" strike="noStrike" dirty="0">
                          <a:effectLst/>
                          <a:latin typeface="Garamond" panose="02020404030301010803" pitchFamily="18" charset="0"/>
                        </a:rPr>
                        <a:t>88,7%</a:t>
                      </a:r>
                      <a:endParaRPr lang="it-IT" sz="1400" b="0" i="0" u="none" strike="noStrike" dirty="0">
                        <a:solidFill>
                          <a:srgbClr val="000000"/>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it-IT" sz="1400" u="none" strike="noStrike">
                          <a:effectLst/>
                          <a:latin typeface="Garamond" panose="02020404030301010803" pitchFamily="18" charset="0"/>
                        </a:rPr>
                        <a:t>11,3%</a:t>
                      </a:r>
                      <a:endParaRPr lang="it-IT" sz="1400" b="0" i="0" u="none" strike="noStrike">
                        <a:solidFill>
                          <a:srgbClr val="000000"/>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3365771025"/>
                  </a:ext>
                </a:extLst>
              </a:tr>
              <a:tr h="216000">
                <a:tc>
                  <a:txBody>
                    <a:bodyPr/>
                    <a:lstStyle/>
                    <a:p>
                      <a:pPr algn="l" fontAlgn="b"/>
                      <a:r>
                        <a:rPr lang="it-IT" sz="1400" b="0" i="0" u="none" strike="noStrike" dirty="0">
                          <a:solidFill>
                            <a:srgbClr val="000000"/>
                          </a:solidFill>
                          <a:effectLst/>
                          <a:latin typeface="Garamond" panose="02020404030301010803" pitchFamily="18" charset="0"/>
                        </a:rPr>
                        <a:t>Asti</a:t>
                      </a:r>
                    </a:p>
                  </a:txBody>
                  <a:tcPr marL="9525" marR="9525" marT="9525" marB="0" anchor="ctr">
                    <a:noFill/>
                  </a:tcPr>
                </a:tc>
                <a:tc>
                  <a:txBody>
                    <a:bodyPr/>
                    <a:lstStyle/>
                    <a:p>
                      <a:pPr algn="ctr" fontAlgn="b"/>
                      <a:r>
                        <a:rPr lang="it-IT" sz="1400" u="none" strike="noStrike" dirty="0">
                          <a:effectLst/>
                          <a:latin typeface="Garamond" panose="02020404030301010803" pitchFamily="18" charset="0"/>
                        </a:rPr>
                        <a:t>70,6%</a:t>
                      </a:r>
                      <a:endParaRPr lang="it-IT" sz="1400" b="0" i="0" u="none" strike="noStrike" dirty="0">
                        <a:solidFill>
                          <a:srgbClr val="000000"/>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dirty="0">
                          <a:effectLst/>
                          <a:latin typeface="Garamond" panose="02020404030301010803" pitchFamily="18" charset="0"/>
                        </a:rPr>
                        <a:t>29,4%</a:t>
                      </a:r>
                      <a:endParaRPr lang="it-IT" sz="1400" b="0" i="0" u="none" strike="noStrike" dirty="0">
                        <a:solidFill>
                          <a:srgbClr val="000000"/>
                        </a:solidFill>
                        <a:effectLst/>
                        <a:latin typeface="Garamond" panose="02020404030301010803" pitchFamily="18" charset="0"/>
                      </a:endParaRPr>
                    </a:p>
                  </a:txBody>
                  <a:tcPr marL="9525" marR="9525" marT="9525" marB="0" anchor="ctr">
                    <a:noFill/>
                  </a:tcPr>
                </a:tc>
                <a:extLst>
                  <a:ext uri="{0D108BD9-81ED-4DB2-BD59-A6C34878D82A}">
                    <a16:rowId xmlns:a16="http://schemas.microsoft.com/office/drawing/2014/main" val="1288463486"/>
                  </a:ext>
                </a:extLst>
              </a:tr>
              <a:tr h="216000">
                <a:tc>
                  <a:txBody>
                    <a:bodyPr/>
                    <a:lstStyle/>
                    <a:p>
                      <a:pPr algn="l" fontAlgn="b"/>
                      <a:r>
                        <a:rPr lang="it-IT" sz="1400" b="0" i="0" u="none" strike="noStrike" dirty="0">
                          <a:solidFill>
                            <a:srgbClr val="000000"/>
                          </a:solidFill>
                          <a:effectLst/>
                          <a:latin typeface="Garamond" panose="02020404030301010803" pitchFamily="18" charset="0"/>
                        </a:rPr>
                        <a:t>Biella</a:t>
                      </a:r>
                    </a:p>
                  </a:txBody>
                  <a:tcPr marL="9525" marR="9525" marT="9525" marB="0" anchor="ctr">
                    <a:noFill/>
                  </a:tcPr>
                </a:tc>
                <a:tc>
                  <a:txBody>
                    <a:bodyPr/>
                    <a:lstStyle/>
                    <a:p>
                      <a:pPr algn="ctr" fontAlgn="b"/>
                      <a:r>
                        <a:rPr lang="it-IT" sz="1400" u="none" strike="noStrike" dirty="0">
                          <a:effectLst/>
                          <a:latin typeface="Garamond" panose="02020404030301010803" pitchFamily="18" charset="0"/>
                        </a:rPr>
                        <a:t>82,0%</a:t>
                      </a:r>
                      <a:endParaRPr lang="it-IT" sz="1400" b="0" i="0" u="none" strike="noStrike" dirty="0">
                        <a:solidFill>
                          <a:srgbClr val="000000"/>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dirty="0">
                          <a:effectLst/>
                          <a:latin typeface="Garamond" panose="02020404030301010803" pitchFamily="18" charset="0"/>
                        </a:rPr>
                        <a:t>18,0%</a:t>
                      </a:r>
                      <a:endParaRPr lang="it-IT" sz="1400" b="0" i="0" u="none" strike="noStrike" dirty="0">
                        <a:solidFill>
                          <a:srgbClr val="000000"/>
                        </a:solidFill>
                        <a:effectLst/>
                        <a:latin typeface="Garamond" panose="02020404030301010803" pitchFamily="18" charset="0"/>
                      </a:endParaRPr>
                    </a:p>
                  </a:txBody>
                  <a:tcPr marL="9525" marR="9525" marT="9525" marB="0" anchor="ctr">
                    <a:noFill/>
                  </a:tcPr>
                </a:tc>
                <a:extLst>
                  <a:ext uri="{0D108BD9-81ED-4DB2-BD59-A6C34878D82A}">
                    <a16:rowId xmlns:a16="http://schemas.microsoft.com/office/drawing/2014/main" val="262395602"/>
                  </a:ext>
                </a:extLst>
              </a:tr>
              <a:tr h="216000">
                <a:tc>
                  <a:txBody>
                    <a:bodyPr/>
                    <a:lstStyle/>
                    <a:p>
                      <a:pPr algn="l" fontAlgn="b"/>
                      <a:r>
                        <a:rPr lang="it-IT" sz="1400" b="0" i="0" u="none" strike="noStrike" dirty="0">
                          <a:solidFill>
                            <a:srgbClr val="000000"/>
                          </a:solidFill>
                          <a:effectLst/>
                          <a:latin typeface="Garamond" panose="02020404030301010803" pitchFamily="18" charset="0"/>
                        </a:rPr>
                        <a:t>Cuneo</a:t>
                      </a:r>
                    </a:p>
                  </a:txBody>
                  <a:tcPr marL="9525" marR="9525" marT="9525" marB="0" anchor="ctr">
                    <a:noFill/>
                  </a:tcPr>
                </a:tc>
                <a:tc>
                  <a:txBody>
                    <a:bodyPr/>
                    <a:lstStyle/>
                    <a:p>
                      <a:pPr algn="ctr" fontAlgn="b"/>
                      <a:r>
                        <a:rPr lang="it-IT" sz="1400" u="none" strike="noStrike" dirty="0">
                          <a:effectLst/>
                          <a:latin typeface="Garamond" panose="02020404030301010803" pitchFamily="18" charset="0"/>
                        </a:rPr>
                        <a:t>92,2%</a:t>
                      </a:r>
                      <a:endParaRPr lang="it-IT" sz="1400" b="0" i="0" u="none" strike="noStrike" dirty="0">
                        <a:solidFill>
                          <a:srgbClr val="000000"/>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dirty="0">
                          <a:effectLst/>
                          <a:latin typeface="Garamond" panose="02020404030301010803" pitchFamily="18" charset="0"/>
                        </a:rPr>
                        <a:t>7,8%</a:t>
                      </a:r>
                      <a:endParaRPr lang="it-IT" sz="1400" b="0" i="0" u="none" strike="noStrike" dirty="0">
                        <a:solidFill>
                          <a:srgbClr val="000000"/>
                        </a:solidFill>
                        <a:effectLst/>
                        <a:latin typeface="Garamond" panose="02020404030301010803" pitchFamily="18" charset="0"/>
                      </a:endParaRPr>
                    </a:p>
                  </a:txBody>
                  <a:tcPr marL="9525" marR="9525" marT="9525" marB="0" anchor="ctr">
                    <a:noFill/>
                  </a:tcPr>
                </a:tc>
                <a:extLst>
                  <a:ext uri="{0D108BD9-81ED-4DB2-BD59-A6C34878D82A}">
                    <a16:rowId xmlns:a16="http://schemas.microsoft.com/office/drawing/2014/main" val="3485477601"/>
                  </a:ext>
                </a:extLst>
              </a:tr>
              <a:tr h="216000">
                <a:tc>
                  <a:txBody>
                    <a:bodyPr/>
                    <a:lstStyle/>
                    <a:p>
                      <a:pPr algn="l" fontAlgn="b"/>
                      <a:r>
                        <a:rPr lang="it-IT" sz="1400" b="0" i="0" u="none" strike="noStrike" dirty="0">
                          <a:solidFill>
                            <a:srgbClr val="000000"/>
                          </a:solidFill>
                          <a:effectLst/>
                          <a:latin typeface="Garamond" panose="02020404030301010803" pitchFamily="18" charset="0"/>
                        </a:rPr>
                        <a:t>Novara</a:t>
                      </a:r>
                    </a:p>
                  </a:txBody>
                  <a:tcPr marL="9525" marR="9525" marT="9525" marB="0" anchor="ctr">
                    <a:noFill/>
                  </a:tcPr>
                </a:tc>
                <a:tc>
                  <a:txBody>
                    <a:bodyPr/>
                    <a:lstStyle/>
                    <a:p>
                      <a:pPr algn="ctr" fontAlgn="b"/>
                      <a:r>
                        <a:rPr lang="it-IT" sz="1400" u="none" strike="noStrike" dirty="0">
                          <a:effectLst/>
                          <a:latin typeface="Garamond" panose="02020404030301010803" pitchFamily="18" charset="0"/>
                        </a:rPr>
                        <a:t>88,7%</a:t>
                      </a:r>
                      <a:endParaRPr lang="it-IT" sz="1400" b="0" i="0" u="none" strike="noStrike" dirty="0">
                        <a:solidFill>
                          <a:srgbClr val="000000"/>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dirty="0">
                          <a:effectLst/>
                          <a:latin typeface="Garamond" panose="02020404030301010803" pitchFamily="18" charset="0"/>
                        </a:rPr>
                        <a:t>11,3%</a:t>
                      </a:r>
                      <a:endParaRPr lang="it-IT" sz="1400" b="0" i="0" u="none" strike="noStrike" dirty="0">
                        <a:solidFill>
                          <a:srgbClr val="000000"/>
                        </a:solidFill>
                        <a:effectLst/>
                        <a:latin typeface="Garamond" panose="02020404030301010803" pitchFamily="18" charset="0"/>
                      </a:endParaRPr>
                    </a:p>
                  </a:txBody>
                  <a:tcPr marL="9525" marR="9525" marT="9525" marB="0" anchor="ctr">
                    <a:noFill/>
                  </a:tcPr>
                </a:tc>
                <a:extLst>
                  <a:ext uri="{0D108BD9-81ED-4DB2-BD59-A6C34878D82A}">
                    <a16:rowId xmlns:a16="http://schemas.microsoft.com/office/drawing/2014/main" val="2402849224"/>
                  </a:ext>
                </a:extLst>
              </a:tr>
              <a:tr h="216000">
                <a:tc>
                  <a:txBody>
                    <a:bodyPr/>
                    <a:lstStyle/>
                    <a:p>
                      <a:pPr algn="l" fontAlgn="b"/>
                      <a:r>
                        <a:rPr lang="it-IT" sz="1400" u="none" strike="noStrike" dirty="0">
                          <a:effectLst/>
                          <a:latin typeface="Garamond" panose="02020404030301010803" pitchFamily="18" charset="0"/>
                        </a:rPr>
                        <a:t>Torino</a:t>
                      </a:r>
                      <a:endParaRPr lang="it-IT" sz="1400" b="0" i="0" u="none" strike="noStrike" dirty="0">
                        <a:solidFill>
                          <a:srgbClr val="000000"/>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dirty="0">
                          <a:effectLst/>
                          <a:latin typeface="Garamond" panose="02020404030301010803" pitchFamily="18" charset="0"/>
                        </a:rPr>
                        <a:t>94,6%</a:t>
                      </a:r>
                      <a:endParaRPr lang="it-IT" sz="1400" b="0" i="0" u="none" strike="noStrike" dirty="0">
                        <a:solidFill>
                          <a:srgbClr val="000000"/>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dirty="0">
                          <a:effectLst/>
                          <a:latin typeface="Garamond" panose="02020404030301010803" pitchFamily="18" charset="0"/>
                        </a:rPr>
                        <a:t>5,4%</a:t>
                      </a:r>
                      <a:endParaRPr lang="it-IT" sz="1400" b="0" i="0" u="none" strike="noStrike" dirty="0">
                        <a:solidFill>
                          <a:srgbClr val="000000"/>
                        </a:solidFill>
                        <a:effectLst/>
                        <a:latin typeface="Garamond" panose="02020404030301010803" pitchFamily="18" charset="0"/>
                      </a:endParaRPr>
                    </a:p>
                  </a:txBody>
                  <a:tcPr marL="9525" marR="9525" marT="9525" marB="0" anchor="ctr">
                    <a:noFill/>
                  </a:tcPr>
                </a:tc>
                <a:extLst>
                  <a:ext uri="{0D108BD9-81ED-4DB2-BD59-A6C34878D82A}">
                    <a16:rowId xmlns:a16="http://schemas.microsoft.com/office/drawing/2014/main" val="2419064273"/>
                  </a:ext>
                </a:extLst>
              </a:tr>
              <a:tr h="216000">
                <a:tc>
                  <a:txBody>
                    <a:bodyPr/>
                    <a:lstStyle/>
                    <a:p>
                      <a:pPr algn="l" fontAlgn="b"/>
                      <a:r>
                        <a:rPr lang="it-IT" sz="1400" u="none" strike="noStrike" dirty="0">
                          <a:effectLst/>
                          <a:latin typeface="Garamond" panose="02020404030301010803" pitchFamily="18" charset="0"/>
                        </a:rPr>
                        <a:t>V-C-O</a:t>
                      </a:r>
                      <a:endParaRPr lang="it-IT" sz="1400" b="0" i="0" u="none" strike="noStrike" dirty="0">
                        <a:solidFill>
                          <a:srgbClr val="000000"/>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dirty="0">
                          <a:effectLst/>
                          <a:latin typeface="Garamond" panose="02020404030301010803" pitchFamily="18" charset="0"/>
                        </a:rPr>
                        <a:t>90,9%</a:t>
                      </a:r>
                      <a:endParaRPr lang="it-IT" sz="1400" b="0" i="0" u="none" strike="noStrike" dirty="0">
                        <a:solidFill>
                          <a:srgbClr val="000000"/>
                        </a:solidFill>
                        <a:effectLst/>
                        <a:latin typeface="Garamond" panose="02020404030301010803" pitchFamily="18" charset="0"/>
                      </a:endParaRPr>
                    </a:p>
                  </a:txBody>
                  <a:tcPr marL="9525" marR="9525" marT="9525" marB="0" anchor="ctr">
                    <a:noFill/>
                  </a:tcPr>
                </a:tc>
                <a:tc>
                  <a:txBody>
                    <a:bodyPr/>
                    <a:lstStyle/>
                    <a:p>
                      <a:pPr algn="ctr" fontAlgn="b"/>
                      <a:r>
                        <a:rPr lang="it-IT" sz="1400" u="none" strike="noStrike" dirty="0">
                          <a:effectLst/>
                          <a:latin typeface="Garamond" panose="02020404030301010803" pitchFamily="18" charset="0"/>
                        </a:rPr>
                        <a:t>9,1%</a:t>
                      </a:r>
                      <a:endParaRPr lang="it-IT" sz="1400" b="0" i="0" u="none" strike="noStrike" dirty="0">
                        <a:solidFill>
                          <a:srgbClr val="000000"/>
                        </a:solidFill>
                        <a:effectLst/>
                        <a:latin typeface="Garamond" panose="02020404030301010803" pitchFamily="18" charset="0"/>
                      </a:endParaRPr>
                    </a:p>
                  </a:txBody>
                  <a:tcPr marL="9525" marR="9525" marT="9525" marB="0" anchor="ctr">
                    <a:noFill/>
                  </a:tcPr>
                </a:tc>
                <a:extLst>
                  <a:ext uri="{0D108BD9-81ED-4DB2-BD59-A6C34878D82A}">
                    <a16:rowId xmlns:a16="http://schemas.microsoft.com/office/drawing/2014/main" val="273383578"/>
                  </a:ext>
                </a:extLst>
              </a:tr>
              <a:tr h="216000">
                <a:tc>
                  <a:txBody>
                    <a:bodyPr/>
                    <a:lstStyle/>
                    <a:p>
                      <a:pPr algn="l" fontAlgn="b"/>
                      <a:r>
                        <a:rPr lang="it-IT" sz="1400" u="none" strike="noStrike" dirty="0">
                          <a:effectLst/>
                          <a:latin typeface="Garamond" panose="02020404030301010803" pitchFamily="18" charset="0"/>
                        </a:rPr>
                        <a:t>Vercelli</a:t>
                      </a:r>
                      <a:endParaRPr lang="it-IT" sz="1400" b="0" i="0" u="none" strike="noStrike" dirty="0">
                        <a:solidFill>
                          <a:srgbClr val="000000"/>
                        </a:solidFill>
                        <a:effectLst/>
                        <a:latin typeface="Garamond" panose="02020404030301010803" pitchFamily="18" charset="0"/>
                      </a:endParaRPr>
                    </a:p>
                  </a:txBody>
                  <a:tcPr marL="9525" marR="9525" marT="9525" marB="0" anchor="ctr">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latin typeface="Garamond" panose="02020404030301010803" pitchFamily="18" charset="0"/>
                        </a:rPr>
                        <a:t>64,9%</a:t>
                      </a:r>
                      <a:endParaRPr lang="it-IT" sz="1400" b="0" i="0" u="none" strike="noStrike" dirty="0">
                        <a:solidFill>
                          <a:srgbClr val="000000"/>
                        </a:solidFill>
                        <a:effectLst/>
                        <a:latin typeface="Garamond" panose="02020404030301010803" pitchFamily="18" charset="0"/>
                      </a:endParaRPr>
                    </a:p>
                  </a:txBody>
                  <a:tcPr marL="9525" marR="9525" marT="9525" marB="0" anchor="ctr">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latin typeface="Garamond" panose="02020404030301010803" pitchFamily="18" charset="0"/>
                        </a:rPr>
                        <a:t>35,1%</a:t>
                      </a:r>
                      <a:endParaRPr lang="it-IT" sz="1400" b="0" i="0" u="none" strike="noStrike" dirty="0">
                        <a:solidFill>
                          <a:srgbClr val="000000"/>
                        </a:solidFill>
                        <a:effectLst/>
                        <a:latin typeface="Garamond" panose="02020404030301010803" pitchFamily="18" charset="0"/>
                      </a:endParaRPr>
                    </a:p>
                  </a:txBody>
                  <a:tcPr marL="9525" marR="9525" marT="9525" marB="0"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97355116"/>
                  </a:ext>
                </a:extLst>
              </a:tr>
              <a:tr h="216000">
                <a:tc>
                  <a:txBody>
                    <a:bodyPr/>
                    <a:lstStyle/>
                    <a:p>
                      <a:pPr algn="l" fontAlgn="b"/>
                      <a:r>
                        <a:rPr lang="it-IT" sz="1400" b="0" i="0" u="none" strike="noStrike" dirty="0">
                          <a:solidFill>
                            <a:srgbClr val="000000"/>
                          </a:solidFill>
                          <a:effectLst/>
                          <a:latin typeface="Garamond" panose="02020404030301010803" pitchFamily="18" charset="0"/>
                        </a:rPr>
                        <a:t>Piemonte</a:t>
                      </a: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it-IT" sz="1400" u="none" strike="noStrike" dirty="0">
                          <a:effectLst/>
                          <a:latin typeface="Garamond" panose="02020404030301010803" pitchFamily="18" charset="0"/>
                        </a:rPr>
                        <a:t>90,1%</a:t>
                      </a:r>
                      <a:endParaRPr lang="it-IT" sz="1400" b="0" i="0" u="none" strike="noStrike" dirty="0">
                        <a:solidFill>
                          <a:srgbClr val="000000"/>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it-IT" sz="1400" u="none" strike="noStrike" dirty="0">
                          <a:effectLst/>
                          <a:latin typeface="Garamond" panose="02020404030301010803" pitchFamily="18" charset="0"/>
                        </a:rPr>
                        <a:t>9,9%</a:t>
                      </a:r>
                      <a:endParaRPr lang="it-IT" sz="1400" b="0" i="0" u="none" strike="noStrike" dirty="0">
                        <a:solidFill>
                          <a:srgbClr val="000000"/>
                        </a:solidFill>
                        <a:effectLst/>
                        <a:latin typeface="Garamond" panose="02020404030301010803" pitchFamily="18" charset="0"/>
                      </a:endParaRPr>
                    </a:p>
                  </a:txBody>
                  <a:tcPr marL="9525" marR="9525" marT="9525" marB="0"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265329387"/>
                  </a:ext>
                </a:extLst>
              </a:tr>
            </a:tbl>
          </a:graphicData>
        </a:graphic>
      </p:graphicFrame>
      <p:sp>
        <p:nvSpPr>
          <p:cNvPr id="6" name="CasellaDiTesto 5">
            <a:extLst>
              <a:ext uri="{FF2B5EF4-FFF2-40B4-BE49-F238E27FC236}">
                <a16:creationId xmlns:a16="http://schemas.microsoft.com/office/drawing/2014/main" id="{FFA201A7-AF6B-45CB-88CC-0CA7C04A3EBA}"/>
              </a:ext>
            </a:extLst>
          </p:cNvPr>
          <p:cNvSpPr txBox="1"/>
          <p:nvPr/>
        </p:nvSpPr>
        <p:spPr>
          <a:xfrm>
            <a:off x="834189" y="528181"/>
            <a:ext cx="10523621" cy="304698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In parte legato alle caratteristiche negative del mercato del lavoro astigiano (bassa redditività, bassa occupazione, lavoro povero, …) è il fenomeno del mancato auto-contenimento della forza lavoro la quale, in misura maggiore rispetto alla media regionale, tende a stabilire la propria sede di occupazione in altre province, a danno del capitale umano a disposizione del tessuto produttivo locale e della capacità di conciliazione dei tempi di vita e di lavoro, soprattutto per le lavoratrici donne. Se si considerano gli avviamenti al lavoro tra gennaio e dicembre 2018 di persone che risiedono nella Provincia di Asti (limitatamente alle procedure dei centri per l’impiego piemontesi), ben il 29,4% ha riguardato posti di lavoro fuori provincia: solo Vercelli presenta una più bassa capacità di auto-contenimento della propria forza lavoro. Ad Alessandria questa percentuale è dell’11,3%, a Cuneo del 7,8% e nel V-C-O del 9,1%.</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Quello degli spostamenti per lavoro fuori provincia appare come un fenomeno di entità inedita, almeno al confronto con le altre province piemontesi. Infatti, nel 2011, in occasione del censimento della popolazione, era stata rilevata, sulla popolazione in età da lavoro della Provincia di Asti, una percentuale di pendolari per motivi di lavoro pari al 33,8%, persino più bassa rispetto a quella regionale (35%).</a:t>
            </a:r>
          </a:p>
        </p:txBody>
      </p:sp>
      <p:sp>
        <p:nvSpPr>
          <p:cNvPr id="7" name="CasellaDiTesto 6">
            <a:extLst>
              <a:ext uri="{FF2B5EF4-FFF2-40B4-BE49-F238E27FC236}">
                <a16:creationId xmlns:a16="http://schemas.microsoft.com/office/drawing/2014/main" id="{6047F039-A6BA-4B1C-AAC0-5E9C9B1BFA1A}"/>
              </a:ext>
            </a:extLst>
          </p:cNvPr>
          <p:cNvSpPr txBox="1"/>
          <p:nvPr/>
        </p:nvSpPr>
        <p:spPr>
          <a:xfrm>
            <a:off x="1525138" y="6363357"/>
            <a:ext cx="862538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Fonte: Elaborazione su dati ORML</a:t>
            </a:r>
          </a:p>
        </p:txBody>
      </p:sp>
      <p:sp>
        <p:nvSpPr>
          <p:cNvPr id="8" name="CasellaDiTesto 7">
            <a:extLst>
              <a:ext uri="{FF2B5EF4-FFF2-40B4-BE49-F238E27FC236}">
                <a16:creationId xmlns:a16="http://schemas.microsoft.com/office/drawing/2014/main" id="{43E61ABB-E44D-4629-8B87-6162988A0949}"/>
              </a:ext>
            </a:extLst>
          </p:cNvPr>
          <p:cNvSpPr txBox="1"/>
          <p:nvPr/>
        </p:nvSpPr>
        <p:spPr>
          <a:xfrm>
            <a:off x="714888" y="3611287"/>
            <a:ext cx="1064292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Composizione degli avviamenti contrattuali (al netto di quelli giornalieri) tra gennaio e settembre 2018 rispetto alla provincia in cui è situato il posto di lavoro.</a:t>
            </a:r>
          </a:p>
        </p:txBody>
      </p:sp>
    </p:spTree>
    <p:extLst>
      <p:ext uri="{BB962C8B-B14F-4D97-AF65-F5344CB8AC3E}">
        <p14:creationId xmlns:p14="http://schemas.microsoft.com/office/powerpoint/2010/main" val="1316582904"/>
      </p:ext>
    </p:extLst>
  </p:cSld>
  <p:clrMapOvr>
    <a:masterClrMapping/>
  </p:clrMapOvr>
</p:sld>
</file>

<file path=ppt/theme/theme1.xml><?xml version="1.0" encoding="utf-8"?>
<a:theme xmlns:a="http://schemas.openxmlformats.org/drawingml/2006/main" name="1_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zione standard1" id="{B358636B-4B99-443D-A769-95730C7DA7C2}" vid="{768C4C3D-8775-4CAE-99D9-7CD20DA593E3}"/>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7376</TotalTime>
  <Words>8908</Words>
  <Application>Microsoft Macintosh PowerPoint</Application>
  <PresentationFormat>Widescreen</PresentationFormat>
  <Paragraphs>1650</Paragraphs>
  <Slides>32</Slides>
  <Notes>0</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32</vt:i4>
      </vt:variant>
    </vt:vector>
  </HeadingPairs>
  <TitlesOfParts>
    <vt:vector size="41" baseType="lpstr">
      <vt:lpstr>Arial</vt:lpstr>
      <vt:lpstr>Calibri</vt:lpstr>
      <vt:lpstr>Calibri Light</vt:lpstr>
      <vt:lpstr>Candara</vt:lpstr>
      <vt:lpstr>Courier New</vt:lpstr>
      <vt:lpstr>Garamond</vt:lpstr>
      <vt:lpstr>Times New Roman</vt:lpstr>
      <vt:lpstr>Wingdings</vt:lpstr>
      <vt:lpstr>1_Tema di Office</vt:lpstr>
      <vt:lpstr>Analisi economica della provincia di Asti</vt:lpstr>
      <vt:lpstr>Il sistema Asti: principali conclusioni</vt:lpstr>
      <vt:lpstr>Il sistema Asti: principali conclusioni</vt:lpstr>
      <vt:lpstr>La congiuntura, gli indicatori macro-economici</vt:lpstr>
      <vt:lpstr>La congiuntura astigiana: nei primi tre mesi del 2019 diminuiscono la produzione, il fatturato e gli ordinativi nel manifatturiero</vt:lpstr>
      <vt:lpstr>La produzione manifatturiera: in peggioramento la produzione in tutti i settori ad eccezione dell’alimentare </vt:lpstr>
      <vt:lpstr>Migliora il clima di fiducia delle imprese dopo il raffreddamento del primo trimestre, ma Asti e Biella restano in zona negativa</vt:lpstr>
      <vt:lpstr>A inizio 2019 calano le assunzioni nelle industrie astigiane</vt:lpstr>
      <vt:lpstr>Le previsioni di investimento: calo in tutte le aree piemontesi</vt:lpstr>
      <vt:lpstr>Gli ammortizzatori sociali: la Cassa Integrazione Guadagni</vt:lpstr>
      <vt:lpstr>Nonostante la ripresa del 2015-2017, il PIL pro capite piemontese è ancora uno dei più bassi del Centro-Nord</vt:lpstr>
      <vt:lpstr>Il PIL pro capite: Asti è una delle aree più povere del Piemonte</vt:lpstr>
      <vt:lpstr>Il valore aggiunto pro-capite: come per il PIL, Asti è al penultimo posto</vt:lpstr>
      <vt:lpstr>Il lavoro e le imprese</vt:lpstr>
      <vt:lpstr>Il tessuto produttivo astigiano dominato dalle micro-imprese, con rischi per la produttività e la tutela sul posto di lavoro</vt:lpstr>
      <vt:lpstr>Le retribuzioni medie orarie astigiane sono tra le più basse della regione</vt:lpstr>
      <vt:lpstr>Il lavoro flessibile: Asti contiene l’aumento del tempo determinato </vt:lpstr>
      <vt:lpstr>Il basso livello di capitale umano della popolazione piemontese: Asti è tra le ultime province in Italia nella creazione di nuovi laureati</vt:lpstr>
      <vt:lpstr>La formazione professionale: Asti «maglia nera» del 2017</vt:lpstr>
      <vt:lpstr>Il mancato decollo delle Start Up Innovative: solo 6 registrate ad Asti</vt:lpstr>
      <vt:lpstr>La bassa remunerazione del fattore lavoro</vt:lpstr>
      <vt:lpstr>Il mercato del lavoro: la debole ripresa dell’occupazione, le difficoltà della forza lavoro più giovane</vt:lpstr>
      <vt:lpstr>Composizione per età forza lavoro: dopo Biella, Asti ha gli occupati meno giovani</vt:lpstr>
      <vt:lpstr>La composizione degli occupati</vt:lpstr>
      <vt:lpstr>La composizione delle imprese: meno della metà sono attive nei servizi</vt:lpstr>
      <vt:lpstr>Il settore agricolo: le minacce alla crescita</vt:lpstr>
      <vt:lpstr>Il sotto-utilizzo del territorio: in calo la superficie agricola utilizzata</vt:lpstr>
      <vt:lpstr>Il quadro regionale: la crescita dell’occupazione sostenuta dalle forme contrattuali flessibili e la parziale inversione di tendenza del 2018-2019</vt:lpstr>
      <vt:lpstr>Il quadro regionale: la crescita dell’occupazione sostenuta dalle forme contrattuali flessibili e la parziale inversione di tendenza del 2018-2019</vt:lpstr>
      <vt:lpstr>Gli avviamenti contrattuali ad Asti: nel corso del 2018 aumentano i contratti nel settore agricolo, nelle fasce di età più anziane e nella componente maschile della forza lavoro</vt:lpstr>
      <vt:lpstr>Gli avviamenti contrattuali ad Asti: nel corso del 2018 aumentano i contratti nel settore agricolo, nelle fasce di età più anziane e nella componente maschile della forza lavoro</vt:lpstr>
      <vt:lpstr>La scarsa capacità di auto-contenimento della forza lavoro</vt:lpstr>
    </vt:vector>
  </TitlesOfParts>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Analisi economica della provincia di Asti</dc:title>
  <dc:creator>Francesco Montemurro</dc:creator>
  <cp:lastModifiedBy>Luca Quagliotti</cp:lastModifiedBy>
  <cp:revision>5</cp:revision>
  <cp:lastPrinted>2019-07-25T08:14:33Z</cp:lastPrinted>
  <dcterms:created xsi:type="dcterms:W3CDTF">2019-07-05T05:57:08Z</dcterms:created>
  <dcterms:modified xsi:type="dcterms:W3CDTF">2019-07-30T10:19:49Z</dcterms:modified>
</cp:coreProperties>
</file>