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2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50.xml.rels" ContentType="application/vnd.openxmlformats-package.relationships+xml"/>
  <Override PartName="/ppt/slides/_rels/slide6.xml.rels" ContentType="application/vnd.openxmlformats-package.relationships+xml"/>
  <Override PartName="/ppt/slides/_rels/slide51.xml.rels" ContentType="application/vnd.openxmlformats-package.relationships+xml"/>
  <Override PartName="/ppt/slides/_rels/slide7.xml.rels" ContentType="application/vnd.openxmlformats-package.relationships+xml"/>
  <Override PartName="/ppt/slides/_rels/slide52.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media/image1.png" ContentType="image/png"/>
  <Override PartName="/ppt/media/image2.png" ContentType="image/png"/>
  <Override PartName="/ppt/media/image3.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Lst>
  <p:sldSz cx="12192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3"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34" name="PlaceHolder 2"/>
          <p:cNvSpPr>
            <a:spLocks noGrp="1"/>
          </p:cNvSpPr>
          <p:nvPr>
            <p:ph type="subTitle"/>
          </p:nvPr>
        </p:nvSpPr>
        <p:spPr>
          <a:xfrm>
            <a:off x="2589120" y="2133720"/>
            <a:ext cx="8915040" cy="377712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36" name="PlaceHolder 2"/>
          <p:cNvSpPr>
            <a:spLocks noGrp="1"/>
          </p:cNvSpPr>
          <p:nvPr>
            <p:ph type="body"/>
          </p:nvPr>
        </p:nvSpPr>
        <p:spPr>
          <a:xfrm>
            <a:off x="2589120" y="2133720"/>
            <a:ext cx="8915040" cy="377712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38" name="PlaceHolder 2"/>
          <p:cNvSpPr>
            <a:spLocks noGrp="1"/>
          </p:cNvSpPr>
          <p:nvPr>
            <p:ph type="body"/>
          </p:nvPr>
        </p:nvSpPr>
        <p:spPr>
          <a:xfrm>
            <a:off x="258912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39" name="PlaceHolder 3"/>
          <p:cNvSpPr>
            <a:spLocks noGrp="1"/>
          </p:cNvSpPr>
          <p:nvPr>
            <p:ph type="body"/>
          </p:nvPr>
        </p:nvSpPr>
        <p:spPr>
          <a:xfrm>
            <a:off x="715716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0"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1" name="PlaceHolder 1"/>
          <p:cNvSpPr>
            <a:spLocks noGrp="1"/>
          </p:cNvSpPr>
          <p:nvPr>
            <p:ph type="subTitle"/>
          </p:nvPr>
        </p:nvSpPr>
        <p:spPr>
          <a:xfrm>
            <a:off x="2593080" y="624240"/>
            <a:ext cx="8911440" cy="593712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43" name="PlaceHolder 2"/>
          <p:cNvSpPr>
            <a:spLocks noGrp="1"/>
          </p:cNvSpPr>
          <p:nvPr>
            <p:ph type="body"/>
          </p:nvPr>
        </p:nvSpPr>
        <p:spPr>
          <a:xfrm>
            <a:off x="258912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44" name="PlaceHolder 3"/>
          <p:cNvSpPr>
            <a:spLocks noGrp="1"/>
          </p:cNvSpPr>
          <p:nvPr>
            <p:ph type="body"/>
          </p:nvPr>
        </p:nvSpPr>
        <p:spPr>
          <a:xfrm>
            <a:off x="715716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45" name="PlaceHolder 4"/>
          <p:cNvSpPr>
            <a:spLocks noGrp="1"/>
          </p:cNvSpPr>
          <p:nvPr>
            <p:ph type="body"/>
          </p:nvPr>
        </p:nvSpPr>
        <p:spPr>
          <a:xfrm>
            <a:off x="258912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47" name="PlaceHolder 2"/>
          <p:cNvSpPr>
            <a:spLocks noGrp="1"/>
          </p:cNvSpPr>
          <p:nvPr>
            <p:ph type="body"/>
          </p:nvPr>
        </p:nvSpPr>
        <p:spPr>
          <a:xfrm>
            <a:off x="258912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48" name="PlaceHolder 3"/>
          <p:cNvSpPr>
            <a:spLocks noGrp="1"/>
          </p:cNvSpPr>
          <p:nvPr>
            <p:ph type="body"/>
          </p:nvPr>
        </p:nvSpPr>
        <p:spPr>
          <a:xfrm>
            <a:off x="715716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49" name="PlaceHolder 4"/>
          <p:cNvSpPr>
            <a:spLocks noGrp="1"/>
          </p:cNvSpPr>
          <p:nvPr>
            <p:ph type="body"/>
          </p:nvPr>
        </p:nvSpPr>
        <p:spPr>
          <a:xfrm>
            <a:off x="715716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51" name="PlaceHolder 2"/>
          <p:cNvSpPr>
            <a:spLocks noGrp="1"/>
          </p:cNvSpPr>
          <p:nvPr>
            <p:ph type="body"/>
          </p:nvPr>
        </p:nvSpPr>
        <p:spPr>
          <a:xfrm>
            <a:off x="258912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52" name="PlaceHolder 3"/>
          <p:cNvSpPr>
            <a:spLocks noGrp="1"/>
          </p:cNvSpPr>
          <p:nvPr>
            <p:ph type="body"/>
          </p:nvPr>
        </p:nvSpPr>
        <p:spPr>
          <a:xfrm>
            <a:off x="715716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53" name="PlaceHolder 4"/>
          <p:cNvSpPr>
            <a:spLocks noGrp="1"/>
          </p:cNvSpPr>
          <p:nvPr>
            <p:ph type="body"/>
          </p:nvPr>
        </p:nvSpPr>
        <p:spPr>
          <a:xfrm>
            <a:off x="2589120" y="4106520"/>
            <a:ext cx="89150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55" name="PlaceHolder 2"/>
          <p:cNvSpPr>
            <a:spLocks noGrp="1"/>
          </p:cNvSpPr>
          <p:nvPr>
            <p:ph type="body"/>
          </p:nvPr>
        </p:nvSpPr>
        <p:spPr>
          <a:xfrm>
            <a:off x="2589120" y="2133720"/>
            <a:ext cx="89150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56" name="PlaceHolder 3"/>
          <p:cNvSpPr>
            <a:spLocks noGrp="1"/>
          </p:cNvSpPr>
          <p:nvPr>
            <p:ph type="body"/>
          </p:nvPr>
        </p:nvSpPr>
        <p:spPr>
          <a:xfrm>
            <a:off x="2589120" y="4106520"/>
            <a:ext cx="89150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58" name="PlaceHolder 2"/>
          <p:cNvSpPr>
            <a:spLocks noGrp="1"/>
          </p:cNvSpPr>
          <p:nvPr>
            <p:ph type="body"/>
          </p:nvPr>
        </p:nvSpPr>
        <p:spPr>
          <a:xfrm>
            <a:off x="258912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59" name="PlaceHolder 3"/>
          <p:cNvSpPr>
            <a:spLocks noGrp="1"/>
          </p:cNvSpPr>
          <p:nvPr>
            <p:ph type="body"/>
          </p:nvPr>
        </p:nvSpPr>
        <p:spPr>
          <a:xfrm>
            <a:off x="715716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60" name="PlaceHolder 4"/>
          <p:cNvSpPr>
            <a:spLocks noGrp="1"/>
          </p:cNvSpPr>
          <p:nvPr>
            <p:ph type="body"/>
          </p:nvPr>
        </p:nvSpPr>
        <p:spPr>
          <a:xfrm>
            <a:off x="258912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61" name="PlaceHolder 5"/>
          <p:cNvSpPr>
            <a:spLocks noGrp="1"/>
          </p:cNvSpPr>
          <p:nvPr>
            <p:ph type="body"/>
          </p:nvPr>
        </p:nvSpPr>
        <p:spPr>
          <a:xfrm>
            <a:off x="715716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63" name="PlaceHolder 2"/>
          <p:cNvSpPr>
            <a:spLocks noGrp="1"/>
          </p:cNvSpPr>
          <p:nvPr>
            <p:ph type="body"/>
          </p:nvPr>
        </p:nvSpPr>
        <p:spPr>
          <a:xfrm>
            <a:off x="2589120" y="21337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64" name="PlaceHolder 3"/>
          <p:cNvSpPr>
            <a:spLocks noGrp="1"/>
          </p:cNvSpPr>
          <p:nvPr>
            <p:ph type="body"/>
          </p:nvPr>
        </p:nvSpPr>
        <p:spPr>
          <a:xfrm>
            <a:off x="5603400" y="21337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65" name="PlaceHolder 4"/>
          <p:cNvSpPr>
            <a:spLocks noGrp="1"/>
          </p:cNvSpPr>
          <p:nvPr>
            <p:ph type="body"/>
          </p:nvPr>
        </p:nvSpPr>
        <p:spPr>
          <a:xfrm>
            <a:off x="8617320" y="21337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66" name="PlaceHolder 5"/>
          <p:cNvSpPr>
            <a:spLocks noGrp="1"/>
          </p:cNvSpPr>
          <p:nvPr>
            <p:ph type="body"/>
          </p:nvPr>
        </p:nvSpPr>
        <p:spPr>
          <a:xfrm>
            <a:off x="2589120" y="41065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67" name="PlaceHolder 6"/>
          <p:cNvSpPr>
            <a:spLocks noGrp="1"/>
          </p:cNvSpPr>
          <p:nvPr>
            <p:ph type="body"/>
          </p:nvPr>
        </p:nvSpPr>
        <p:spPr>
          <a:xfrm>
            <a:off x="5603400" y="41065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68" name="PlaceHolder 7"/>
          <p:cNvSpPr>
            <a:spLocks noGrp="1"/>
          </p:cNvSpPr>
          <p:nvPr>
            <p:ph type="body"/>
          </p:nvPr>
        </p:nvSpPr>
        <p:spPr>
          <a:xfrm>
            <a:off x="8617320" y="41065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2"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03" name="PlaceHolder 2"/>
          <p:cNvSpPr>
            <a:spLocks noGrp="1"/>
          </p:cNvSpPr>
          <p:nvPr>
            <p:ph type="subTitle"/>
          </p:nvPr>
        </p:nvSpPr>
        <p:spPr>
          <a:xfrm>
            <a:off x="2589120" y="2133720"/>
            <a:ext cx="8915040" cy="377712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05" name="PlaceHolder 2"/>
          <p:cNvSpPr>
            <a:spLocks noGrp="1"/>
          </p:cNvSpPr>
          <p:nvPr>
            <p:ph type="body"/>
          </p:nvPr>
        </p:nvSpPr>
        <p:spPr>
          <a:xfrm>
            <a:off x="2589120" y="2133720"/>
            <a:ext cx="8915040" cy="377712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07" name="PlaceHolder 2"/>
          <p:cNvSpPr>
            <a:spLocks noGrp="1"/>
          </p:cNvSpPr>
          <p:nvPr>
            <p:ph type="body"/>
          </p:nvPr>
        </p:nvSpPr>
        <p:spPr>
          <a:xfrm>
            <a:off x="258912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08" name="PlaceHolder 3"/>
          <p:cNvSpPr>
            <a:spLocks noGrp="1"/>
          </p:cNvSpPr>
          <p:nvPr>
            <p:ph type="body"/>
          </p:nvPr>
        </p:nvSpPr>
        <p:spPr>
          <a:xfrm>
            <a:off x="715716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9"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0" name="PlaceHolder 1"/>
          <p:cNvSpPr>
            <a:spLocks noGrp="1"/>
          </p:cNvSpPr>
          <p:nvPr>
            <p:ph type="subTitle"/>
          </p:nvPr>
        </p:nvSpPr>
        <p:spPr>
          <a:xfrm>
            <a:off x="2593080" y="624240"/>
            <a:ext cx="8911440" cy="593712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12" name="PlaceHolder 2"/>
          <p:cNvSpPr>
            <a:spLocks noGrp="1"/>
          </p:cNvSpPr>
          <p:nvPr>
            <p:ph type="body"/>
          </p:nvPr>
        </p:nvSpPr>
        <p:spPr>
          <a:xfrm>
            <a:off x="258912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13" name="PlaceHolder 3"/>
          <p:cNvSpPr>
            <a:spLocks noGrp="1"/>
          </p:cNvSpPr>
          <p:nvPr>
            <p:ph type="body"/>
          </p:nvPr>
        </p:nvSpPr>
        <p:spPr>
          <a:xfrm>
            <a:off x="715716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14" name="PlaceHolder 4"/>
          <p:cNvSpPr>
            <a:spLocks noGrp="1"/>
          </p:cNvSpPr>
          <p:nvPr>
            <p:ph type="body"/>
          </p:nvPr>
        </p:nvSpPr>
        <p:spPr>
          <a:xfrm>
            <a:off x="258912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16" name="PlaceHolder 2"/>
          <p:cNvSpPr>
            <a:spLocks noGrp="1"/>
          </p:cNvSpPr>
          <p:nvPr>
            <p:ph type="body"/>
          </p:nvPr>
        </p:nvSpPr>
        <p:spPr>
          <a:xfrm>
            <a:off x="2589120" y="2133720"/>
            <a:ext cx="4350240" cy="377712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17" name="PlaceHolder 3"/>
          <p:cNvSpPr>
            <a:spLocks noGrp="1"/>
          </p:cNvSpPr>
          <p:nvPr>
            <p:ph type="body"/>
          </p:nvPr>
        </p:nvSpPr>
        <p:spPr>
          <a:xfrm>
            <a:off x="715716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18" name="PlaceHolder 4"/>
          <p:cNvSpPr>
            <a:spLocks noGrp="1"/>
          </p:cNvSpPr>
          <p:nvPr>
            <p:ph type="body"/>
          </p:nvPr>
        </p:nvSpPr>
        <p:spPr>
          <a:xfrm>
            <a:off x="715716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20" name="PlaceHolder 2"/>
          <p:cNvSpPr>
            <a:spLocks noGrp="1"/>
          </p:cNvSpPr>
          <p:nvPr>
            <p:ph type="body"/>
          </p:nvPr>
        </p:nvSpPr>
        <p:spPr>
          <a:xfrm>
            <a:off x="258912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21" name="PlaceHolder 3"/>
          <p:cNvSpPr>
            <a:spLocks noGrp="1"/>
          </p:cNvSpPr>
          <p:nvPr>
            <p:ph type="body"/>
          </p:nvPr>
        </p:nvSpPr>
        <p:spPr>
          <a:xfrm>
            <a:off x="715716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22" name="PlaceHolder 4"/>
          <p:cNvSpPr>
            <a:spLocks noGrp="1"/>
          </p:cNvSpPr>
          <p:nvPr>
            <p:ph type="body"/>
          </p:nvPr>
        </p:nvSpPr>
        <p:spPr>
          <a:xfrm>
            <a:off x="2589120" y="4106520"/>
            <a:ext cx="89150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24" name="PlaceHolder 2"/>
          <p:cNvSpPr>
            <a:spLocks noGrp="1"/>
          </p:cNvSpPr>
          <p:nvPr>
            <p:ph type="body"/>
          </p:nvPr>
        </p:nvSpPr>
        <p:spPr>
          <a:xfrm>
            <a:off x="2589120" y="2133720"/>
            <a:ext cx="89150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25" name="PlaceHolder 3"/>
          <p:cNvSpPr>
            <a:spLocks noGrp="1"/>
          </p:cNvSpPr>
          <p:nvPr>
            <p:ph type="body"/>
          </p:nvPr>
        </p:nvSpPr>
        <p:spPr>
          <a:xfrm>
            <a:off x="2589120" y="4106520"/>
            <a:ext cx="89150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27" name="PlaceHolder 2"/>
          <p:cNvSpPr>
            <a:spLocks noGrp="1"/>
          </p:cNvSpPr>
          <p:nvPr>
            <p:ph type="body"/>
          </p:nvPr>
        </p:nvSpPr>
        <p:spPr>
          <a:xfrm>
            <a:off x="258912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28" name="PlaceHolder 3"/>
          <p:cNvSpPr>
            <a:spLocks noGrp="1"/>
          </p:cNvSpPr>
          <p:nvPr>
            <p:ph type="body"/>
          </p:nvPr>
        </p:nvSpPr>
        <p:spPr>
          <a:xfrm>
            <a:off x="7157160" y="21337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29" name="PlaceHolder 4"/>
          <p:cNvSpPr>
            <a:spLocks noGrp="1"/>
          </p:cNvSpPr>
          <p:nvPr>
            <p:ph type="body"/>
          </p:nvPr>
        </p:nvSpPr>
        <p:spPr>
          <a:xfrm>
            <a:off x="258912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30" name="PlaceHolder 5"/>
          <p:cNvSpPr>
            <a:spLocks noGrp="1"/>
          </p:cNvSpPr>
          <p:nvPr>
            <p:ph type="body"/>
          </p:nvPr>
        </p:nvSpPr>
        <p:spPr>
          <a:xfrm>
            <a:off x="7157160" y="4106520"/>
            <a:ext cx="435024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2593080" y="624240"/>
            <a:ext cx="8911440" cy="1280520"/>
          </a:xfrm>
          <a:prstGeom prst="rect">
            <a:avLst/>
          </a:prstGeom>
        </p:spPr>
        <p:txBody>
          <a:bodyPr lIns="0" rIns="0" tIns="0" bIns="0" anchor="ctr">
            <a:spAutoFit/>
          </a:bodyPr>
          <a:p>
            <a:endParaRPr b="0" lang="en-US" sz="1800" spc="-1" strike="noStrike">
              <a:solidFill>
                <a:srgbClr val="000000"/>
              </a:solidFill>
              <a:latin typeface="Century Gothic"/>
            </a:endParaRPr>
          </a:p>
        </p:txBody>
      </p:sp>
      <p:sp>
        <p:nvSpPr>
          <p:cNvPr id="132" name="PlaceHolder 2"/>
          <p:cNvSpPr>
            <a:spLocks noGrp="1"/>
          </p:cNvSpPr>
          <p:nvPr>
            <p:ph type="body"/>
          </p:nvPr>
        </p:nvSpPr>
        <p:spPr>
          <a:xfrm>
            <a:off x="2589120" y="21337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33" name="PlaceHolder 3"/>
          <p:cNvSpPr>
            <a:spLocks noGrp="1"/>
          </p:cNvSpPr>
          <p:nvPr>
            <p:ph type="body"/>
          </p:nvPr>
        </p:nvSpPr>
        <p:spPr>
          <a:xfrm>
            <a:off x="5603400" y="21337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34" name="PlaceHolder 4"/>
          <p:cNvSpPr>
            <a:spLocks noGrp="1"/>
          </p:cNvSpPr>
          <p:nvPr>
            <p:ph type="body"/>
          </p:nvPr>
        </p:nvSpPr>
        <p:spPr>
          <a:xfrm>
            <a:off x="8617320" y="21337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35" name="PlaceHolder 5"/>
          <p:cNvSpPr>
            <a:spLocks noGrp="1"/>
          </p:cNvSpPr>
          <p:nvPr>
            <p:ph type="body"/>
          </p:nvPr>
        </p:nvSpPr>
        <p:spPr>
          <a:xfrm>
            <a:off x="2589120" y="41065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36" name="PlaceHolder 6"/>
          <p:cNvSpPr>
            <a:spLocks noGrp="1"/>
          </p:cNvSpPr>
          <p:nvPr>
            <p:ph type="body"/>
          </p:nvPr>
        </p:nvSpPr>
        <p:spPr>
          <a:xfrm>
            <a:off x="5603400" y="41065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
        <p:nvSpPr>
          <p:cNvPr id="137" name="PlaceHolder 7"/>
          <p:cNvSpPr>
            <a:spLocks noGrp="1"/>
          </p:cNvSpPr>
          <p:nvPr>
            <p:ph type="body"/>
          </p:nvPr>
        </p:nvSpPr>
        <p:spPr>
          <a:xfrm>
            <a:off x="8617320" y="4106520"/>
            <a:ext cx="2870280" cy="1801440"/>
          </a:xfrm>
          <a:prstGeom prst="rect">
            <a:avLst/>
          </a:prstGeom>
        </p:spPr>
        <p:txBody>
          <a:bodyPr lIns="0" rIns="0" tIns="0" bIns="0">
            <a:normAutofit/>
          </a:bodyPr>
          <a:p>
            <a:endParaRPr b="0" lang="en-US" sz="1800" spc="-1" strike="noStrike">
              <a:solidFill>
                <a:srgbClr val="000000"/>
              </a:solidFill>
              <a:latin typeface="Century Gothic"/>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0" name="Group 1"/>
          <p:cNvGrpSpPr/>
          <p:nvPr/>
        </p:nvGrpSpPr>
        <p:grpSpPr>
          <a:xfrm>
            <a:off x="0" y="228600"/>
            <a:ext cx="2851200" cy="6638400"/>
            <a:chOff x="0" y="228600"/>
            <a:chExt cx="2851200" cy="6638400"/>
          </a:xfrm>
        </p:grpSpPr>
        <p:sp>
          <p:nvSpPr>
            <p:cNvPr id="1" name="CustomShape 2"/>
            <p:cNvSpPr/>
            <p:nvPr/>
          </p:nvSpPr>
          <p:spPr>
            <a:xfrm>
              <a:off x="0" y="2575080"/>
              <a:ext cx="100440" cy="62568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fillRef idx="0"/>
            <a:effectRef idx="0"/>
            <a:fontRef idx="minor"/>
          </p:style>
        </p:sp>
        <p:sp>
          <p:nvSpPr>
            <p:cNvPr id="2" name="CustomShape 3"/>
            <p:cNvSpPr/>
            <p:nvPr/>
          </p:nvSpPr>
          <p:spPr>
            <a:xfrm>
              <a:off x="128520" y="3156480"/>
              <a:ext cx="646200" cy="232200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fillRef idx="0"/>
            <a:effectRef idx="0"/>
            <a:fontRef idx="minor"/>
          </p:style>
        </p:sp>
        <p:sp>
          <p:nvSpPr>
            <p:cNvPr id="3" name="CustomShape 4"/>
            <p:cNvSpPr/>
            <p:nvPr/>
          </p:nvSpPr>
          <p:spPr>
            <a:xfrm>
              <a:off x="807120" y="5447160"/>
              <a:ext cx="609120" cy="141984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fillRef idx="0"/>
            <a:effectRef idx="0"/>
            <a:fontRef idx="minor"/>
          </p:style>
        </p:sp>
        <p:sp>
          <p:nvSpPr>
            <p:cNvPr id="4" name="CustomShape 5"/>
            <p:cNvSpPr/>
            <p:nvPr/>
          </p:nvSpPr>
          <p:spPr>
            <a:xfrm>
              <a:off x="959760" y="6503760"/>
              <a:ext cx="17100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fillRef idx="0"/>
            <a:effectRef idx="0"/>
            <a:fontRef idx="minor"/>
          </p:style>
        </p:sp>
        <p:sp>
          <p:nvSpPr>
            <p:cNvPr id="5" name="CustomShape 6"/>
            <p:cNvSpPr/>
            <p:nvPr/>
          </p:nvSpPr>
          <p:spPr>
            <a:xfrm>
              <a:off x="100800" y="3201120"/>
              <a:ext cx="821520" cy="332820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fillRef idx="0"/>
            <a:effectRef idx="0"/>
            <a:fontRef idx="minor"/>
          </p:style>
        </p:sp>
        <p:sp>
          <p:nvSpPr>
            <p:cNvPr id="6" name="CustomShape 7"/>
            <p:cNvSpPr/>
            <p:nvPr/>
          </p:nvSpPr>
          <p:spPr>
            <a:xfrm>
              <a:off x="22320" y="228600"/>
              <a:ext cx="105840" cy="292752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fillRef idx="0"/>
            <a:effectRef idx="0"/>
            <a:fontRef idx="minor"/>
          </p:style>
        </p:sp>
        <p:sp>
          <p:nvSpPr>
            <p:cNvPr id="7" name="CustomShape 8"/>
            <p:cNvSpPr/>
            <p:nvPr/>
          </p:nvSpPr>
          <p:spPr>
            <a:xfrm>
              <a:off x="78120" y="2944080"/>
              <a:ext cx="77760" cy="49356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fillRef idx="0"/>
            <a:effectRef idx="0"/>
            <a:fontRef idx="minor"/>
          </p:style>
        </p:sp>
        <p:sp>
          <p:nvSpPr>
            <p:cNvPr id="8" name="CustomShape 9"/>
            <p:cNvSpPr/>
            <p:nvPr/>
          </p:nvSpPr>
          <p:spPr>
            <a:xfrm>
              <a:off x="769680" y="5478840"/>
              <a:ext cx="189720" cy="102456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fillRef idx="0"/>
            <a:effectRef idx="0"/>
            <a:fontRef idx="minor"/>
          </p:style>
        </p:sp>
        <p:sp>
          <p:nvSpPr>
            <p:cNvPr id="9" name="CustomShape 10"/>
            <p:cNvSpPr/>
            <p:nvPr/>
          </p:nvSpPr>
          <p:spPr>
            <a:xfrm>
              <a:off x="775440" y="1398960"/>
              <a:ext cx="2075760" cy="404784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fillRef idx="0"/>
            <a:effectRef idx="0"/>
            <a:fontRef idx="minor"/>
          </p:style>
        </p:sp>
        <p:sp>
          <p:nvSpPr>
            <p:cNvPr id="10" name="CustomShape 11"/>
            <p:cNvSpPr/>
            <p:nvPr/>
          </p:nvSpPr>
          <p:spPr>
            <a:xfrm>
              <a:off x="922680" y="6530040"/>
              <a:ext cx="161640" cy="33696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fillRef idx="0"/>
            <a:effectRef idx="0"/>
            <a:fontRef idx="minor"/>
          </p:style>
        </p:sp>
        <p:sp>
          <p:nvSpPr>
            <p:cNvPr id="11" name="CustomShape 12"/>
            <p:cNvSpPr/>
            <p:nvPr/>
          </p:nvSpPr>
          <p:spPr>
            <a:xfrm>
              <a:off x="769680" y="5359320"/>
              <a:ext cx="37080" cy="22140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fillRef idx="0"/>
            <a:effectRef idx="0"/>
            <a:fontRef idx="minor"/>
          </p:style>
        </p:sp>
        <p:sp>
          <p:nvSpPr>
            <p:cNvPr id="12" name="CustomShape 13"/>
            <p:cNvSpPr/>
            <p:nvPr/>
          </p:nvSpPr>
          <p:spPr>
            <a:xfrm>
              <a:off x="849960" y="6244560"/>
              <a:ext cx="238320" cy="62208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fillRef idx="0"/>
            <a:effectRef idx="0"/>
            <a:fontRef idx="minor"/>
          </p:style>
        </p:sp>
      </p:grpSp>
      <p:grpSp>
        <p:nvGrpSpPr>
          <p:cNvPr id="13" name="Group 14"/>
          <p:cNvGrpSpPr/>
          <p:nvPr/>
        </p:nvGrpSpPr>
        <p:grpSpPr>
          <a:xfrm>
            <a:off x="27360" y="-720"/>
            <a:ext cx="2356200" cy="6853680"/>
            <a:chOff x="27360" y="-720"/>
            <a:chExt cx="2356200" cy="6853680"/>
          </a:xfrm>
        </p:grpSpPr>
        <p:sp>
          <p:nvSpPr>
            <p:cNvPr id="14" name="CustomShape 15"/>
            <p:cNvSpPr/>
            <p:nvPr/>
          </p:nvSpPr>
          <p:spPr>
            <a:xfrm>
              <a:off x="27360" y="-720"/>
              <a:ext cx="49392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fillRef idx="0"/>
            <a:effectRef idx="0"/>
            <a:fontRef idx="minor"/>
          </p:style>
        </p:sp>
        <p:sp>
          <p:nvSpPr>
            <p:cNvPr id="15" name="CustomShape 16"/>
            <p:cNvSpPr/>
            <p:nvPr/>
          </p:nvSpPr>
          <p:spPr>
            <a:xfrm>
              <a:off x="550440" y="4316400"/>
              <a:ext cx="42300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fillRef idx="0"/>
            <a:effectRef idx="0"/>
            <a:fontRef idx="minor"/>
          </p:style>
        </p:sp>
        <p:sp>
          <p:nvSpPr>
            <p:cNvPr id="16" name="CustomShape 17"/>
            <p:cNvSpPr/>
            <p:nvPr/>
          </p:nvSpPr>
          <p:spPr>
            <a:xfrm>
              <a:off x="1006200" y="5862600"/>
              <a:ext cx="43056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fillRef idx="0"/>
            <a:effectRef idx="0"/>
            <a:fontRef idx="minor"/>
          </p:style>
        </p:sp>
        <p:sp>
          <p:nvSpPr>
            <p:cNvPr id="17" name="CustomShape 18"/>
            <p:cNvSpPr/>
            <p:nvPr/>
          </p:nvSpPr>
          <p:spPr>
            <a:xfrm>
              <a:off x="521640" y="4364280"/>
              <a:ext cx="55152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fillRef idx="0"/>
            <a:effectRef idx="0"/>
            <a:fontRef idx="minor"/>
          </p:style>
        </p:sp>
        <p:sp>
          <p:nvSpPr>
            <p:cNvPr id="18" name="CustomShape 19"/>
            <p:cNvSpPr/>
            <p:nvPr/>
          </p:nvSpPr>
          <p:spPr>
            <a:xfrm>
              <a:off x="468000" y="1289160"/>
              <a:ext cx="17388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fillRef idx="0"/>
            <a:effectRef idx="0"/>
            <a:fontRef idx="minor"/>
          </p:style>
        </p:sp>
        <p:sp>
          <p:nvSpPr>
            <p:cNvPr id="19" name="CustomShape 20"/>
            <p:cNvSpPr/>
            <p:nvPr/>
          </p:nvSpPr>
          <p:spPr>
            <a:xfrm>
              <a:off x="1111680" y="6571440"/>
              <a:ext cx="133920" cy="28116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fillRef idx="0"/>
            <a:effectRef idx="0"/>
            <a:fontRef idx="minor"/>
          </p:style>
        </p:sp>
        <p:sp>
          <p:nvSpPr>
            <p:cNvPr id="20" name="CustomShape 21"/>
            <p:cNvSpPr/>
            <p:nvPr/>
          </p:nvSpPr>
          <p:spPr>
            <a:xfrm>
              <a:off x="502560" y="410760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fillRef idx="0"/>
            <a:effectRef idx="0"/>
            <a:fontRef idx="minor"/>
          </p:style>
        </p:sp>
        <p:sp>
          <p:nvSpPr>
            <p:cNvPr id="21" name="CustomShape 22"/>
            <p:cNvSpPr/>
            <p:nvPr/>
          </p:nvSpPr>
          <p:spPr>
            <a:xfrm>
              <a:off x="973800" y="3145680"/>
              <a:ext cx="140976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fillRef idx="0"/>
            <a:effectRef idx="0"/>
            <a:fontRef idx="minor"/>
          </p:style>
        </p:sp>
        <p:sp>
          <p:nvSpPr>
            <p:cNvPr id="22" name="CustomShape 23"/>
            <p:cNvSpPr/>
            <p:nvPr/>
          </p:nvSpPr>
          <p:spPr>
            <a:xfrm>
              <a:off x="1073520" y="6600240"/>
              <a:ext cx="12024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fillRef idx="0"/>
            <a:effectRef idx="0"/>
            <a:fontRef idx="minor"/>
          </p:style>
        </p:sp>
        <p:sp>
          <p:nvSpPr>
            <p:cNvPr id="23" name="CustomShape 24"/>
            <p:cNvSpPr/>
            <p:nvPr/>
          </p:nvSpPr>
          <p:spPr>
            <a:xfrm>
              <a:off x="973800" y="5897160"/>
              <a:ext cx="137520" cy="67392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fillRef idx="0"/>
            <a:effectRef idx="0"/>
            <a:fontRef idx="minor"/>
          </p:style>
        </p:sp>
        <p:sp>
          <p:nvSpPr>
            <p:cNvPr id="24" name="CustomShape 25"/>
            <p:cNvSpPr/>
            <p:nvPr/>
          </p:nvSpPr>
          <p:spPr>
            <a:xfrm>
              <a:off x="973800" y="5772600"/>
              <a:ext cx="37800" cy="22752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fillRef idx="0"/>
            <a:effectRef idx="0"/>
            <a:fontRef idx="minor"/>
          </p:style>
        </p:sp>
        <p:sp>
          <p:nvSpPr>
            <p:cNvPr id="25" name="CustomShape 26"/>
            <p:cNvSpPr/>
            <p:nvPr/>
          </p:nvSpPr>
          <p:spPr>
            <a:xfrm>
              <a:off x="1006200" y="6322680"/>
              <a:ext cx="210240" cy="53028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fillRef idx="0"/>
            <a:effectRef idx="0"/>
            <a:fontRef idx="minor"/>
          </p:style>
        </p:sp>
      </p:grpSp>
      <p:sp>
        <p:nvSpPr>
          <p:cNvPr id="26" name="CustomShape 27"/>
          <p:cNvSpPr/>
          <p:nvPr/>
        </p:nvSpPr>
        <p:spPr>
          <a:xfrm>
            <a:off x="0" y="0"/>
            <a:ext cx="182520" cy="6857640"/>
          </a:xfrm>
          <a:prstGeom prst="rect">
            <a:avLst/>
          </a:prstGeom>
          <a:solidFill>
            <a:schemeClr val="tx2"/>
          </a:solidFill>
          <a:ln>
            <a:noFill/>
          </a:ln>
          <a:effectLst>
            <a:outerShdw blurRad="38100" dir="5400000" dist="2556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27" name="PlaceHolder 28"/>
          <p:cNvSpPr>
            <a:spLocks noGrp="1"/>
          </p:cNvSpPr>
          <p:nvPr>
            <p:ph type="title"/>
          </p:nvPr>
        </p:nvSpPr>
        <p:spPr>
          <a:xfrm>
            <a:off x="2589120" y="2514600"/>
            <a:ext cx="8915040" cy="2262600"/>
          </a:xfrm>
          <a:prstGeom prst="rect">
            <a:avLst/>
          </a:prstGeom>
        </p:spPr>
        <p:txBody>
          <a:bodyPr anchor="b">
            <a:normAutofit/>
          </a:bodyPr>
          <a:p>
            <a:pPr>
              <a:lnSpc>
                <a:spcPct val="100000"/>
              </a:lnSpc>
            </a:pPr>
            <a:r>
              <a:rPr b="0" lang="en-US" sz="5400" spc="-1" strike="noStrike">
                <a:solidFill>
                  <a:srgbClr val="262626"/>
                </a:solidFill>
                <a:latin typeface="Century Gothic"/>
              </a:rPr>
              <a:t>Fare clic per modificare lo stile del titolo dello schema</a:t>
            </a:r>
            <a:endParaRPr b="0" lang="en-US" sz="5400" spc="-1" strike="noStrike">
              <a:solidFill>
                <a:srgbClr val="000000"/>
              </a:solidFill>
              <a:latin typeface="Century Gothic"/>
            </a:endParaRPr>
          </a:p>
        </p:txBody>
      </p:sp>
      <p:sp>
        <p:nvSpPr>
          <p:cNvPr id="28" name="PlaceHolder 29"/>
          <p:cNvSpPr>
            <a:spLocks noGrp="1"/>
          </p:cNvSpPr>
          <p:nvPr>
            <p:ph type="dt"/>
          </p:nvPr>
        </p:nvSpPr>
        <p:spPr>
          <a:xfrm>
            <a:off x="10361520" y="6130440"/>
            <a:ext cx="1145880" cy="370080"/>
          </a:xfrm>
          <a:prstGeom prst="rect">
            <a:avLst/>
          </a:prstGeom>
        </p:spPr>
        <p:txBody>
          <a:bodyPr anchor="ctr">
            <a:noAutofit/>
          </a:bodyPr>
          <a:p>
            <a:pPr algn="r">
              <a:lnSpc>
                <a:spcPct val="100000"/>
              </a:lnSpc>
            </a:pPr>
            <a:fld id="{3584D7A5-C0FE-4734-B608-7DAC5D4BCA94}" type="datetime">
              <a:rPr b="0" lang="it-IT" sz="900" spc="-1" strike="noStrike">
                <a:solidFill>
                  <a:srgbClr val="8b8b8b"/>
                </a:solidFill>
                <a:latin typeface="Century Gothic"/>
              </a:rPr>
              <a:t>13/01/21</a:t>
            </a:fld>
            <a:endParaRPr b="0" lang="it-IT" sz="900" spc="-1" strike="noStrike">
              <a:latin typeface="Times New Roman"/>
            </a:endParaRPr>
          </a:p>
        </p:txBody>
      </p:sp>
      <p:sp>
        <p:nvSpPr>
          <p:cNvPr id="29" name="PlaceHolder 30"/>
          <p:cNvSpPr>
            <a:spLocks noGrp="1"/>
          </p:cNvSpPr>
          <p:nvPr>
            <p:ph type="ftr"/>
          </p:nvPr>
        </p:nvSpPr>
        <p:spPr>
          <a:xfrm>
            <a:off x="2589120" y="6135840"/>
            <a:ext cx="7619760" cy="364680"/>
          </a:xfrm>
          <a:prstGeom prst="rect">
            <a:avLst/>
          </a:prstGeom>
        </p:spPr>
        <p:txBody>
          <a:bodyPr anchor="ctr">
            <a:noAutofit/>
          </a:bodyPr>
          <a:p>
            <a:endParaRPr b="0" lang="it-IT" sz="2400" spc="-1" strike="noStrike">
              <a:latin typeface="Times New Roman"/>
            </a:endParaRPr>
          </a:p>
        </p:txBody>
      </p:sp>
      <p:sp>
        <p:nvSpPr>
          <p:cNvPr id="30" name="CustomShape 31"/>
          <p:cNvSpPr/>
          <p:nvPr/>
        </p:nvSpPr>
        <p:spPr>
          <a:xfrm>
            <a:off x="0" y="4323960"/>
            <a:ext cx="1744200" cy="778320"/>
          </a:xfrm>
          <a:custGeom>
            <a:avLst/>
            <a:gdLst/>
            <a:ahLst/>
            <a:rect l="l" t="t"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tyle>
          <a:lnRef idx="0"/>
          <a:fillRef idx="0"/>
          <a:effectRef idx="0"/>
          <a:fontRef idx="minor"/>
        </p:style>
      </p:sp>
      <p:sp>
        <p:nvSpPr>
          <p:cNvPr id="31" name="PlaceHolder 32"/>
          <p:cNvSpPr>
            <a:spLocks noGrp="1"/>
          </p:cNvSpPr>
          <p:nvPr>
            <p:ph type="sldNum"/>
          </p:nvPr>
        </p:nvSpPr>
        <p:spPr>
          <a:xfrm>
            <a:off x="531720" y="4529520"/>
            <a:ext cx="779400" cy="364680"/>
          </a:xfrm>
          <a:prstGeom prst="rect">
            <a:avLst/>
          </a:prstGeom>
        </p:spPr>
        <p:txBody>
          <a:bodyPr anchor="ctr">
            <a:noAutofit/>
          </a:bodyPr>
          <a:p>
            <a:pPr algn="r">
              <a:lnSpc>
                <a:spcPct val="100000"/>
              </a:lnSpc>
            </a:pPr>
            <a:fld id="{E270A1D3-003D-42F9-8652-7EE48A38F81B}" type="slidenum">
              <a:rPr b="0" lang="it-IT" sz="2000" spc="-1" strike="noStrike">
                <a:solidFill>
                  <a:srgbClr val="feffff"/>
                </a:solidFill>
                <a:latin typeface="Century Gothic"/>
              </a:rPr>
              <a:t>&lt;numero&gt;</a:t>
            </a:fld>
            <a:endParaRPr b="0" lang="it-IT" sz="2000" spc="-1" strike="noStrike">
              <a:latin typeface="Times New Roman"/>
            </a:endParaRPr>
          </a:p>
        </p:txBody>
      </p:sp>
      <p:sp>
        <p:nvSpPr>
          <p:cNvPr id="32" name="PlaceHolder 33"/>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Century Gothic"/>
              </a:rPr>
              <a:t>Fai clic per modificare il formato del testo della struttura</a:t>
            </a:r>
            <a:endParaRPr b="0" lang="en-US" sz="1800" spc="-1" strike="noStrike">
              <a:solidFill>
                <a:srgbClr val="000000"/>
              </a:solidFill>
              <a:latin typeface="Century Gothic"/>
            </a:endParaRPr>
          </a:p>
          <a:p>
            <a:pPr lvl="1" marL="864000" indent="-324000">
              <a:spcBef>
                <a:spcPts val="1134"/>
              </a:spcBef>
              <a:buClr>
                <a:srgbClr val="000000"/>
              </a:buClr>
              <a:buSzPct val="75000"/>
              <a:buFont typeface="Symbol" charset="2"/>
              <a:buChar char=""/>
            </a:pPr>
            <a:r>
              <a:rPr b="0" lang="en-US" sz="1400" spc="-1" strike="noStrike">
                <a:solidFill>
                  <a:srgbClr val="404040"/>
                </a:solidFill>
                <a:latin typeface="Century Gothic"/>
              </a:rPr>
              <a:t>Secondo livello struttura</a:t>
            </a:r>
            <a:endParaRPr b="0" lang="en-US" sz="1400" spc="-1" strike="noStrike">
              <a:solidFill>
                <a:srgbClr val="404040"/>
              </a:solidFill>
              <a:latin typeface="Century Gothic"/>
            </a:endParaRPr>
          </a:p>
          <a:p>
            <a:pPr lvl="2" marL="1296000" indent="-288000">
              <a:spcBef>
                <a:spcPts val="850"/>
              </a:spcBef>
              <a:buClr>
                <a:srgbClr val="000000"/>
              </a:buClr>
              <a:buSzPct val="45000"/>
              <a:buFont typeface="Wingdings" charset="2"/>
              <a:buChar char=""/>
            </a:pPr>
            <a:r>
              <a:rPr b="0" lang="en-US" sz="1200" spc="-1" strike="noStrike">
                <a:solidFill>
                  <a:srgbClr val="404040"/>
                </a:solidFill>
                <a:latin typeface="Century Gothic"/>
              </a:rPr>
              <a:t>Terzo livello struttura</a:t>
            </a:r>
            <a:endParaRPr b="0" lang="en-US" sz="1200" spc="-1" strike="noStrike">
              <a:solidFill>
                <a:srgbClr val="404040"/>
              </a:solidFill>
              <a:latin typeface="Century Gothic"/>
            </a:endParaRPr>
          </a:p>
          <a:p>
            <a:pPr lvl="3" marL="1728000" indent="-216000">
              <a:spcBef>
                <a:spcPts val="567"/>
              </a:spcBef>
              <a:buClr>
                <a:srgbClr val="000000"/>
              </a:buClr>
              <a:buSzPct val="75000"/>
              <a:buFont typeface="Symbol" charset="2"/>
              <a:buChar char=""/>
            </a:pPr>
            <a:r>
              <a:rPr b="0" lang="en-US" sz="1200" spc="-1" strike="noStrike">
                <a:solidFill>
                  <a:srgbClr val="404040"/>
                </a:solidFill>
                <a:latin typeface="Century Gothic"/>
              </a:rPr>
              <a:t>Quarto livello struttura</a:t>
            </a:r>
            <a:endParaRPr b="0" lang="en-US" sz="1200" spc="-1" strike="noStrike">
              <a:solidFill>
                <a:srgbClr val="404040"/>
              </a:solidFill>
              <a:latin typeface="Century Gothic"/>
            </a:endParaRPr>
          </a:p>
          <a:p>
            <a:pPr lvl="4" marL="2160000" indent="-216000">
              <a:spcBef>
                <a:spcPts val="283"/>
              </a:spcBef>
              <a:buClr>
                <a:srgbClr val="000000"/>
              </a:buClr>
              <a:buSzPct val="45000"/>
              <a:buFont typeface="Wingdings" charset="2"/>
              <a:buChar char=""/>
            </a:pPr>
            <a:r>
              <a:rPr b="0" lang="en-US" sz="2000" spc="-1" strike="noStrike">
                <a:solidFill>
                  <a:srgbClr val="404040"/>
                </a:solidFill>
                <a:latin typeface="Century Gothic"/>
              </a:rPr>
              <a:t>Quinto livello struttura</a:t>
            </a:r>
            <a:endParaRPr b="0" lang="en-US" sz="2000" spc="-1" strike="noStrike">
              <a:solidFill>
                <a:srgbClr val="404040"/>
              </a:solidFill>
              <a:latin typeface="Century Gothic"/>
            </a:endParaRPr>
          </a:p>
          <a:p>
            <a:pPr lvl="5" marL="2592000" indent="-216000">
              <a:spcBef>
                <a:spcPts val="283"/>
              </a:spcBef>
              <a:buClr>
                <a:srgbClr val="000000"/>
              </a:buClr>
              <a:buSzPct val="45000"/>
              <a:buFont typeface="Wingdings" charset="2"/>
              <a:buChar char=""/>
            </a:pPr>
            <a:r>
              <a:rPr b="0" lang="en-US" sz="2000" spc="-1" strike="noStrike">
                <a:solidFill>
                  <a:srgbClr val="404040"/>
                </a:solidFill>
                <a:latin typeface="Century Gothic"/>
              </a:rPr>
              <a:t>Sesto livello struttura</a:t>
            </a:r>
            <a:endParaRPr b="0" lang="en-US" sz="2000" spc="-1" strike="noStrike">
              <a:solidFill>
                <a:srgbClr val="404040"/>
              </a:solidFill>
              <a:latin typeface="Century Gothic"/>
            </a:endParaRPr>
          </a:p>
          <a:p>
            <a:pPr lvl="6" marL="3024000" indent="-216000">
              <a:spcBef>
                <a:spcPts val="283"/>
              </a:spcBef>
              <a:buClr>
                <a:srgbClr val="000000"/>
              </a:buClr>
              <a:buSzPct val="45000"/>
              <a:buFont typeface="Wingdings" charset="2"/>
              <a:buChar char=""/>
            </a:pPr>
            <a:r>
              <a:rPr b="0" lang="en-US" sz="2000" spc="-1" strike="noStrike">
                <a:solidFill>
                  <a:srgbClr val="404040"/>
                </a:solidFill>
                <a:latin typeface="Century Gothic"/>
              </a:rPr>
              <a:t>Settimo livello struttura</a:t>
            </a:r>
            <a:endParaRPr b="0" lang="en-US" sz="2000" spc="-1" strike="noStrike">
              <a:solidFill>
                <a:srgbClr val="404040"/>
              </a:solidFill>
              <a:latin typeface="Century Gothic"/>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9" name="Group 1"/>
          <p:cNvGrpSpPr/>
          <p:nvPr/>
        </p:nvGrpSpPr>
        <p:grpSpPr>
          <a:xfrm>
            <a:off x="0" y="228600"/>
            <a:ext cx="2851200" cy="6638400"/>
            <a:chOff x="0" y="228600"/>
            <a:chExt cx="2851200" cy="6638400"/>
          </a:xfrm>
        </p:grpSpPr>
        <p:sp>
          <p:nvSpPr>
            <p:cNvPr id="70" name="CustomShape 2"/>
            <p:cNvSpPr/>
            <p:nvPr/>
          </p:nvSpPr>
          <p:spPr>
            <a:xfrm>
              <a:off x="0" y="2575080"/>
              <a:ext cx="100440" cy="62568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fillRef idx="0"/>
            <a:effectRef idx="0"/>
            <a:fontRef idx="minor"/>
          </p:style>
        </p:sp>
        <p:sp>
          <p:nvSpPr>
            <p:cNvPr id="71" name="CustomShape 3"/>
            <p:cNvSpPr/>
            <p:nvPr/>
          </p:nvSpPr>
          <p:spPr>
            <a:xfrm>
              <a:off x="128520" y="3156480"/>
              <a:ext cx="646200" cy="232200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fillRef idx="0"/>
            <a:effectRef idx="0"/>
            <a:fontRef idx="minor"/>
          </p:style>
        </p:sp>
        <p:sp>
          <p:nvSpPr>
            <p:cNvPr id="72" name="CustomShape 4"/>
            <p:cNvSpPr/>
            <p:nvPr/>
          </p:nvSpPr>
          <p:spPr>
            <a:xfrm>
              <a:off x="807120" y="5447160"/>
              <a:ext cx="609120" cy="141984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fillRef idx="0"/>
            <a:effectRef idx="0"/>
            <a:fontRef idx="minor"/>
          </p:style>
        </p:sp>
        <p:sp>
          <p:nvSpPr>
            <p:cNvPr id="73" name="CustomShape 5"/>
            <p:cNvSpPr/>
            <p:nvPr/>
          </p:nvSpPr>
          <p:spPr>
            <a:xfrm>
              <a:off x="959760" y="6503760"/>
              <a:ext cx="17100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fillRef idx="0"/>
            <a:effectRef idx="0"/>
            <a:fontRef idx="minor"/>
          </p:style>
        </p:sp>
        <p:sp>
          <p:nvSpPr>
            <p:cNvPr id="74" name="CustomShape 6"/>
            <p:cNvSpPr/>
            <p:nvPr/>
          </p:nvSpPr>
          <p:spPr>
            <a:xfrm>
              <a:off x="100800" y="3201120"/>
              <a:ext cx="821520" cy="332820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fillRef idx="0"/>
            <a:effectRef idx="0"/>
            <a:fontRef idx="minor"/>
          </p:style>
        </p:sp>
        <p:sp>
          <p:nvSpPr>
            <p:cNvPr id="75" name="CustomShape 7"/>
            <p:cNvSpPr/>
            <p:nvPr/>
          </p:nvSpPr>
          <p:spPr>
            <a:xfrm>
              <a:off x="22320" y="228600"/>
              <a:ext cx="105840" cy="292752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fillRef idx="0"/>
            <a:effectRef idx="0"/>
            <a:fontRef idx="minor"/>
          </p:style>
        </p:sp>
        <p:sp>
          <p:nvSpPr>
            <p:cNvPr id="76" name="CustomShape 8"/>
            <p:cNvSpPr/>
            <p:nvPr/>
          </p:nvSpPr>
          <p:spPr>
            <a:xfrm>
              <a:off x="78120" y="2944080"/>
              <a:ext cx="77760" cy="49356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fillRef idx="0"/>
            <a:effectRef idx="0"/>
            <a:fontRef idx="minor"/>
          </p:style>
        </p:sp>
        <p:sp>
          <p:nvSpPr>
            <p:cNvPr id="77" name="CustomShape 9"/>
            <p:cNvSpPr/>
            <p:nvPr/>
          </p:nvSpPr>
          <p:spPr>
            <a:xfrm>
              <a:off x="769680" y="5478840"/>
              <a:ext cx="189720" cy="102456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fillRef idx="0"/>
            <a:effectRef idx="0"/>
            <a:fontRef idx="minor"/>
          </p:style>
        </p:sp>
        <p:sp>
          <p:nvSpPr>
            <p:cNvPr id="78" name="CustomShape 10"/>
            <p:cNvSpPr/>
            <p:nvPr/>
          </p:nvSpPr>
          <p:spPr>
            <a:xfrm>
              <a:off x="775440" y="1398960"/>
              <a:ext cx="2075760" cy="404784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fillRef idx="0"/>
            <a:effectRef idx="0"/>
            <a:fontRef idx="minor"/>
          </p:style>
        </p:sp>
        <p:sp>
          <p:nvSpPr>
            <p:cNvPr id="79" name="CustomShape 11"/>
            <p:cNvSpPr/>
            <p:nvPr/>
          </p:nvSpPr>
          <p:spPr>
            <a:xfrm>
              <a:off x="922680" y="6530040"/>
              <a:ext cx="161640" cy="33696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fillRef idx="0"/>
            <a:effectRef idx="0"/>
            <a:fontRef idx="minor"/>
          </p:style>
        </p:sp>
        <p:sp>
          <p:nvSpPr>
            <p:cNvPr id="80" name="CustomShape 12"/>
            <p:cNvSpPr/>
            <p:nvPr/>
          </p:nvSpPr>
          <p:spPr>
            <a:xfrm>
              <a:off x="769680" y="5359320"/>
              <a:ext cx="37080" cy="22140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fillRef idx="0"/>
            <a:effectRef idx="0"/>
            <a:fontRef idx="minor"/>
          </p:style>
        </p:sp>
        <p:sp>
          <p:nvSpPr>
            <p:cNvPr id="81" name="CustomShape 13"/>
            <p:cNvSpPr/>
            <p:nvPr/>
          </p:nvSpPr>
          <p:spPr>
            <a:xfrm>
              <a:off x="849960" y="6244560"/>
              <a:ext cx="238320" cy="62208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fillRef idx="0"/>
            <a:effectRef idx="0"/>
            <a:fontRef idx="minor"/>
          </p:style>
        </p:sp>
      </p:grpSp>
      <p:grpSp>
        <p:nvGrpSpPr>
          <p:cNvPr id="82" name="Group 14"/>
          <p:cNvGrpSpPr/>
          <p:nvPr/>
        </p:nvGrpSpPr>
        <p:grpSpPr>
          <a:xfrm>
            <a:off x="27360" y="-720"/>
            <a:ext cx="2356200" cy="6853680"/>
            <a:chOff x="27360" y="-720"/>
            <a:chExt cx="2356200" cy="6853680"/>
          </a:xfrm>
        </p:grpSpPr>
        <p:sp>
          <p:nvSpPr>
            <p:cNvPr id="83" name="CustomShape 15"/>
            <p:cNvSpPr/>
            <p:nvPr/>
          </p:nvSpPr>
          <p:spPr>
            <a:xfrm>
              <a:off x="27360" y="-720"/>
              <a:ext cx="49392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fillRef idx="0"/>
            <a:effectRef idx="0"/>
            <a:fontRef idx="minor"/>
          </p:style>
        </p:sp>
        <p:sp>
          <p:nvSpPr>
            <p:cNvPr id="84" name="CustomShape 16"/>
            <p:cNvSpPr/>
            <p:nvPr/>
          </p:nvSpPr>
          <p:spPr>
            <a:xfrm>
              <a:off x="550440" y="4316400"/>
              <a:ext cx="42300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fillRef idx="0"/>
            <a:effectRef idx="0"/>
            <a:fontRef idx="minor"/>
          </p:style>
        </p:sp>
        <p:sp>
          <p:nvSpPr>
            <p:cNvPr id="85" name="CustomShape 17"/>
            <p:cNvSpPr/>
            <p:nvPr/>
          </p:nvSpPr>
          <p:spPr>
            <a:xfrm>
              <a:off x="1006200" y="5862600"/>
              <a:ext cx="43056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fillRef idx="0"/>
            <a:effectRef idx="0"/>
            <a:fontRef idx="minor"/>
          </p:style>
        </p:sp>
        <p:sp>
          <p:nvSpPr>
            <p:cNvPr id="86" name="CustomShape 18"/>
            <p:cNvSpPr/>
            <p:nvPr/>
          </p:nvSpPr>
          <p:spPr>
            <a:xfrm>
              <a:off x="521640" y="4364280"/>
              <a:ext cx="55152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fillRef idx="0"/>
            <a:effectRef idx="0"/>
            <a:fontRef idx="minor"/>
          </p:style>
        </p:sp>
        <p:sp>
          <p:nvSpPr>
            <p:cNvPr id="87" name="CustomShape 19"/>
            <p:cNvSpPr/>
            <p:nvPr/>
          </p:nvSpPr>
          <p:spPr>
            <a:xfrm>
              <a:off x="468000" y="1289160"/>
              <a:ext cx="17388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fillRef idx="0"/>
            <a:effectRef idx="0"/>
            <a:fontRef idx="minor"/>
          </p:style>
        </p:sp>
        <p:sp>
          <p:nvSpPr>
            <p:cNvPr id="88" name="CustomShape 20"/>
            <p:cNvSpPr/>
            <p:nvPr/>
          </p:nvSpPr>
          <p:spPr>
            <a:xfrm>
              <a:off x="1111680" y="6571440"/>
              <a:ext cx="133920" cy="28116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fillRef idx="0"/>
            <a:effectRef idx="0"/>
            <a:fontRef idx="minor"/>
          </p:style>
        </p:sp>
        <p:sp>
          <p:nvSpPr>
            <p:cNvPr id="89" name="CustomShape 21"/>
            <p:cNvSpPr/>
            <p:nvPr/>
          </p:nvSpPr>
          <p:spPr>
            <a:xfrm>
              <a:off x="502560" y="410760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fillRef idx="0"/>
            <a:effectRef idx="0"/>
            <a:fontRef idx="minor"/>
          </p:style>
        </p:sp>
        <p:sp>
          <p:nvSpPr>
            <p:cNvPr id="90" name="CustomShape 22"/>
            <p:cNvSpPr/>
            <p:nvPr/>
          </p:nvSpPr>
          <p:spPr>
            <a:xfrm>
              <a:off x="973800" y="3145680"/>
              <a:ext cx="140976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fillRef idx="0"/>
            <a:effectRef idx="0"/>
            <a:fontRef idx="minor"/>
          </p:style>
        </p:sp>
        <p:sp>
          <p:nvSpPr>
            <p:cNvPr id="91" name="CustomShape 23"/>
            <p:cNvSpPr/>
            <p:nvPr/>
          </p:nvSpPr>
          <p:spPr>
            <a:xfrm>
              <a:off x="1073520" y="6600240"/>
              <a:ext cx="12024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fillRef idx="0"/>
            <a:effectRef idx="0"/>
            <a:fontRef idx="minor"/>
          </p:style>
        </p:sp>
        <p:sp>
          <p:nvSpPr>
            <p:cNvPr id="92" name="CustomShape 24"/>
            <p:cNvSpPr/>
            <p:nvPr/>
          </p:nvSpPr>
          <p:spPr>
            <a:xfrm>
              <a:off x="973800" y="5897160"/>
              <a:ext cx="137520" cy="67392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fillRef idx="0"/>
            <a:effectRef idx="0"/>
            <a:fontRef idx="minor"/>
          </p:style>
        </p:sp>
        <p:sp>
          <p:nvSpPr>
            <p:cNvPr id="93" name="CustomShape 25"/>
            <p:cNvSpPr/>
            <p:nvPr/>
          </p:nvSpPr>
          <p:spPr>
            <a:xfrm>
              <a:off x="973800" y="5772600"/>
              <a:ext cx="37800" cy="22752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fillRef idx="0"/>
            <a:effectRef idx="0"/>
            <a:fontRef idx="minor"/>
          </p:style>
        </p:sp>
        <p:sp>
          <p:nvSpPr>
            <p:cNvPr id="94" name="CustomShape 26"/>
            <p:cNvSpPr/>
            <p:nvPr/>
          </p:nvSpPr>
          <p:spPr>
            <a:xfrm>
              <a:off x="1006200" y="6322680"/>
              <a:ext cx="210240" cy="53028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fillRef idx="0"/>
            <a:effectRef idx="0"/>
            <a:fontRef idx="minor"/>
          </p:style>
        </p:sp>
      </p:grpSp>
      <p:sp>
        <p:nvSpPr>
          <p:cNvPr id="95" name="CustomShape 27"/>
          <p:cNvSpPr/>
          <p:nvPr/>
        </p:nvSpPr>
        <p:spPr>
          <a:xfrm>
            <a:off x="0" y="0"/>
            <a:ext cx="182520" cy="6857640"/>
          </a:xfrm>
          <a:prstGeom prst="rect">
            <a:avLst/>
          </a:prstGeom>
          <a:solidFill>
            <a:schemeClr val="tx2"/>
          </a:solidFill>
          <a:ln>
            <a:noFill/>
          </a:ln>
          <a:effectLst>
            <a:outerShdw blurRad="38100" dir="5400000" dist="2556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96" name="PlaceHolder 28"/>
          <p:cNvSpPr>
            <a:spLocks noGrp="1"/>
          </p:cNvSpPr>
          <p:nvPr>
            <p:ph type="title"/>
          </p:nvPr>
        </p:nvSpPr>
        <p:spPr>
          <a:xfrm>
            <a:off x="2593080" y="624240"/>
            <a:ext cx="8911440" cy="1280520"/>
          </a:xfrm>
          <a:prstGeom prst="rect">
            <a:avLst/>
          </a:prstGeom>
        </p:spPr>
        <p:txBody>
          <a:bodyPr>
            <a:noAutofit/>
          </a:bodyPr>
          <a:p>
            <a:pPr>
              <a:lnSpc>
                <a:spcPct val="100000"/>
              </a:lnSpc>
            </a:pPr>
            <a:r>
              <a:rPr b="0" lang="en-US" sz="3600" spc="-1" strike="noStrike">
                <a:solidFill>
                  <a:srgbClr val="262626"/>
                </a:solidFill>
                <a:latin typeface="Century Gothic"/>
              </a:rPr>
              <a:t>Fare clic per modificare lo stile del titolo dello schema</a:t>
            </a:r>
            <a:endParaRPr b="0" lang="en-US" sz="3600" spc="-1" strike="noStrike">
              <a:solidFill>
                <a:srgbClr val="000000"/>
              </a:solidFill>
              <a:latin typeface="Century Gothic"/>
            </a:endParaRPr>
          </a:p>
        </p:txBody>
      </p:sp>
      <p:sp>
        <p:nvSpPr>
          <p:cNvPr id="97" name="PlaceHolder 29"/>
          <p:cNvSpPr>
            <a:spLocks noGrp="1"/>
          </p:cNvSpPr>
          <p:nvPr>
            <p:ph type="body"/>
          </p:nvPr>
        </p:nvSpPr>
        <p:spPr>
          <a:xfrm>
            <a:off x="2589120" y="2133720"/>
            <a:ext cx="8915040" cy="3777120"/>
          </a:xfrm>
          <a:prstGeom prst="rect">
            <a:avLst/>
          </a:prstGeom>
        </p:spPr>
        <p:txBody>
          <a:bodyPr>
            <a:noAutofit/>
          </a:bodyPr>
          <a:p>
            <a:pPr marL="432000" indent="-324000">
              <a:spcBef>
                <a:spcPts val="1417"/>
              </a:spcBef>
              <a:buClr>
                <a:srgbClr val="000000"/>
              </a:buClr>
              <a:buSzPct val="45000"/>
              <a:buFont typeface="Wingdings" charset="2"/>
              <a:buChar char=""/>
            </a:pPr>
            <a:r>
              <a:rPr b="1" lang="en-US" sz="1800" spc="-1" strike="noStrike">
                <a:solidFill>
                  <a:srgbClr val="000000"/>
                </a:solidFill>
                <a:latin typeface="Century Gothic"/>
              </a:rPr>
              <a:t>Modifica gli stili del testo dello schema</a:t>
            </a:r>
            <a:endParaRPr b="0" lang="en-US" sz="1800" spc="-1" strike="noStrike">
              <a:solidFill>
                <a:srgbClr val="000000"/>
              </a:solidFill>
              <a:latin typeface="Century Gothic"/>
            </a:endParaRPr>
          </a:p>
          <a:p>
            <a:pPr marL="432000" indent="-324000">
              <a:spcBef>
                <a:spcPts val="1417"/>
              </a:spcBef>
              <a:buClr>
                <a:srgbClr val="000000"/>
              </a:buClr>
              <a:buSzPct val="45000"/>
              <a:buFont typeface="Wingdings" charset="2"/>
              <a:buChar char=""/>
            </a:pPr>
            <a:r>
              <a:rPr b="1" lang="en-US" sz="1800" spc="-1" strike="noStrike">
                <a:solidFill>
                  <a:srgbClr val="000000"/>
                </a:solidFill>
                <a:latin typeface="Century Gothic"/>
              </a:rPr>
              <a:t>Secondo livello</a:t>
            </a:r>
            <a:endParaRPr b="0" lang="en-US" sz="1800" spc="-1" strike="noStrike">
              <a:solidFill>
                <a:srgbClr val="000000"/>
              </a:solidFill>
              <a:latin typeface="Century Gothic"/>
            </a:endParaRPr>
          </a:p>
          <a:p>
            <a:pPr marL="432000" indent="-324000">
              <a:spcBef>
                <a:spcPts val="1417"/>
              </a:spcBef>
              <a:buClr>
                <a:srgbClr val="000000"/>
              </a:buClr>
              <a:buSzPct val="45000"/>
              <a:buFont typeface="Wingdings" charset="2"/>
              <a:buChar char=""/>
            </a:pPr>
            <a:r>
              <a:rPr b="1" lang="en-US" sz="1800" spc="-1" strike="noStrike">
                <a:solidFill>
                  <a:srgbClr val="000000"/>
                </a:solidFill>
                <a:latin typeface="Century Gothic"/>
              </a:rPr>
              <a:t>Terzo livello</a:t>
            </a:r>
            <a:endParaRPr b="0" lang="en-US" sz="1800" spc="-1" strike="noStrike">
              <a:solidFill>
                <a:srgbClr val="000000"/>
              </a:solidFill>
              <a:latin typeface="Century Gothic"/>
            </a:endParaRPr>
          </a:p>
          <a:p>
            <a:pPr marL="432000" indent="-324000">
              <a:spcBef>
                <a:spcPts val="1417"/>
              </a:spcBef>
              <a:buClr>
                <a:srgbClr val="000000"/>
              </a:buClr>
              <a:buSzPct val="45000"/>
              <a:buFont typeface="Wingdings" charset="2"/>
              <a:buChar char=""/>
            </a:pPr>
            <a:r>
              <a:rPr b="1" lang="en-US" sz="1800" spc="-1" strike="noStrike">
                <a:solidFill>
                  <a:srgbClr val="000000"/>
                </a:solidFill>
                <a:latin typeface="Century Gothic"/>
              </a:rPr>
              <a:t>Quarto livello</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Quinto livello</a:t>
            </a:r>
            <a:endParaRPr b="0" lang="en-US" sz="1800" spc="-1" strike="noStrike">
              <a:solidFill>
                <a:srgbClr val="000000"/>
              </a:solidFill>
              <a:latin typeface="Century Gothic"/>
            </a:endParaRPr>
          </a:p>
        </p:txBody>
      </p:sp>
      <p:sp>
        <p:nvSpPr>
          <p:cNvPr id="98" name="PlaceHolder 30"/>
          <p:cNvSpPr>
            <a:spLocks noGrp="1"/>
          </p:cNvSpPr>
          <p:nvPr>
            <p:ph type="dt"/>
          </p:nvPr>
        </p:nvSpPr>
        <p:spPr>
          <a:xfrm>
            <a:off x="10361520" y="6130440"/>
            <a:ext cx="1145880" cy="370080"/>
          </a:xfrm>
          <a:prstGeom prst="rect">
            <a:avLst/>
          </a:prstGeom>
        </p:spPr>
        <p:txBody>
          <a:bodyPr anchor="ctr">
            <a:noAutofit/>
          </a:bodyPr>
          <a:p>
            <a:pPr algn="r">
              <a:lnSpc>
                <a:spcPct val="100000"/>
              </a:lnSpc>
            </a:pPr>
            <a:fld id="{2604D077-4B66-4C38-8511-CEF030244201}" type="datetime">
              <a:rPr b="0" lang="it-IT" sz="900" spc="-1" strike="noStrike">
                <a:solidFill>
                  <a:srgbClr val="8b8b8b"/>
                </a:solidFill>
                <a:latin typeface="Century Gothic"/>
              </a:rPr>
              <a:t>13/01/21</a:t>
            </a:fld>
            <a:endParaRPr b="0" lang="it-IT" sz="900" spc="-1" strike="noStrike">
              <a:latin typeface="Times New Roman"/>
            </a:endParaRPr>
          </a:p>
        </p:txBody>
      </p:sp>
      <p:sp>
        <p:nvSpPr>
          <p:cNvPr id="99" name="PlaceHolder 31"/>
          <p:cNvSpPr>
            <a:spLocks noGrp="1"/>
          </p:cNvSpPr>
          <p:nvPr>
            <p:ph type="ftr"/>
          </p:nvPr>
        </p:nvSpPr>
        <p:spPr>
          <a:xfrm>
            <a:off x="2589120" y="6135840"/>
            <a:ext cx="7619760" cy="364680"/>
          </a:xfrm>
          <a:prstGeom prst="rect">
            <a:avLst/>
          </a:prstGeom>
        </p:spPr>
        <p:txBody>
          <a:bodyPr anchor="ctr">
            <a:noAutofit/>
          </a:bodyPr>
          <a:p>
            <a:endParaRPr b="0" lang="it-IT" sz="2400" spc="-1" strike="noStrike">
              <a:latin typeface="Times New Roman"/>
            </a:endParaRPr>
          </a:p>
        </p:txBody>
      </p:sp>
      <p:sp>
        <p:nvSpPr>
          <p:cNvPr id="100" name="CustomShape 32"/>
          <p:cNvSpPr/>
          <p:nvPr/>
        </p:nvSpPr>
        <p:spPr>
          <a:xfrm flipV="1">
            <a:off x="-3960" y="713880"/>
            <a:ext cx="1588320" cy="50688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tyle>
          <a:lnRef idx="0"/>
          <a:fillRef idx="0"/>
          <a:effectRef idx="0"/>
          <a:fontRef idx="minor"/>
        </p:style>
      </p:sp>
      <p:sp>
        <p:nvSpPr>
          <p:cNvPr id="101" name="PlaceHolder 33"/>
          <p:cNvSpPr>
            <a:spLocks noGrp="1"/>
          </p:cNvSpPr>
          <p:nvPr>
            <p:ph type="sldNum"/>
          </p:nvPr>
        </p:nvSpPr>
        <p:spPr>
          <a:xfrm>
            <a:off x="531720" y="787680"/>
            <a:ext cx="779400" cy="364680"/>
          </a:xfrm>
          <a:prstGeom prst="rect">
            <a:avLst/>
          </a:prstGeom>
        </p:spPr>
        <p:txBody>
          <a:bodyPr anchor="ctr">
            <a:noAutofit/>
          </a:bodyPr>
          <a:p>
            <a:pPr algn="r">
              <a:lnSpc>
                <a:spcPct val="100000"/>
              </a:lnSpc>
            </a:pPr>
            <a:fld id="{8E2CD5BB-746A-4A35-BED2-8FDAD44C550B}" type="slidenum">
              <a:rPr b="0" lang="it-IT" sz="2000" spc="-1" strike="noStrike">
                <a:solidFill>
                  <a:srgbClr val="feffff"/>
                </a:solidFill>
                <a:latin typeface="Century Gothic"/>
              </a:rPr>
              <a:t>1</a:t>
            </a:fld>
            <a:endParaRPr b="0" lang="it-IT" sz="20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2589120" y="2514600"/>
            <a:ext cx="8915040" cy="2262600"/>
          </a:xfrm>
          <a:prstGeom prst="rect">
            <a:avLst/>
          </a:prstGeom>
          <a:noFill/>
          <a:ln>
            <a:noFill/>
          </a:ln>
        </p:spPr>
        <p:txBody>
          <a:bodyPr anchor="b">
            <a:noAutofit/>
          </a:bodyPr>
          <a:p>
            <a:pPr>
              <a:lnSpc>
                <a:spcPct val="100000"/>
              </a:lnSpc>
            </a:pPr>
            <a:r>
              <a:rPr b="0" lang="en-US" sz="5400" spc="-1" strike="noStrike">
                <a:solidFill>
                  <a:srgbClr val="262626"/>
                </a:solidFill>
                <a:latin typeface="Century Gothic"/>
              </a:rPr>
              <a:t>Proposte per una sanità migliore nell’astigiano</a:t>
            </a:r>
            <a:endParaRPr b="0" lang="en-US" sz="5400" spc="-1" strike="noStrike">
              <a:solidFill>
                <a:srgbClr val="000000"/>
              </a:solidFill>
              <a:latin typeface="Century Gothic"/>
            </a:endParaRPr>
          </a:p>
        </p:txBody>
      </p:sp>
      <p:sp>
        <p:nvSpPr>
          <p:cNvPr id="139" name="TextShape 2"/>
          <p:cNvSpPr txBox="1"/>
          <p:nvPr/>
        </p:nvSpPr>
        <p:spPr>
          <a:xfrm>
            <a:off x="2589120" y="4777200"/>
            <a:ext cx="8915040" cy="1126080"/>
          </a:xfrm>
          <a:prstGeom prst="rect">
            <a:avLst/>
          </a:prstGeom>
          <a:noFill/>
          <a:ln>
            <a:noFill/>
          </a:ln>
        </p:spPr>
        <p:txBody>
          <a:bodyPr>
            <a:noAutofit/>
          </a:bodyPr>
          <a:p>
            <a:pPr>
              <a:lnSpc>
                <a:spcPct val="100000"/>
              </a:lnSpc>
              <a:spcBef>
                <a:spcPts val="1001"/>
              </a:spcBef>
            </a:pPr>
            <a:r>
              <a:rPr b="0" lang="it-IT" sz="1800" spc="-1" strike="noStrike">
                <a:solidFill>
                  <a:srgbClr val="595959"/>
                </a:solidFill>
                <a:latin typeface="Century Gothic"/>
              </a:rPr>
              <a:t>Ripartire dal territorio, potenziare le Case della Salute ed i servizi di prevenzione, valorizzare i presidi ospedalieri.</a:t>
            </a:r>
            <a:endParaRPr b="0" lang="it-IT" sz="1800" spc="-1" strike="noStrike">
              <a:latin typeface="Arial"/>
            </a:endParaRPr>
          </a:p>
        </p:txBody>
      </p:sp>
      <p:grpSp>
        <p:nvGrpSpPr>
          <p:cNvPr id="140" name="Group 3"/>
          <p:cNvGrpSpPr/>
          <p:nvPr/>
        </p:nvGrpSpPr>
        <p:grpSpPr>
          <a:xfrm>
            <a:off x="824040" y="288360"/>
            <a:ext cx="1692360" cy="3711960"/>
            <a:chOff x="824040" y="288360"/>
            <a:chExt cx="1692360" cy="3711960"/>
          </a:xfrm>
        </p:grpSpPr>
        <p:pic>
          <p:nvPicPr>
            <p:cNvPr id="141" name="Immagine 4" descr=""/>
            <p:cNvPicPr/>
            <p:nvPr/>
          </p:nvPicPr>
          <p:blipFill>
            <a:blip r:embed="rId1"/>
            <a:stretch/>
          </p:blipFill>
          <p:spPr>
            <a:xfrm>
              <a:off x="824040" y="288360"/>
              <a:ext cx="786960" cy="1028520"/>
            </a:xfrm>
            <a:prstGeom prst="rect">
              <a:avLst/>
            </a:prstGeom>
            <a:ln>
              <a:noFill/>
            </a:ln>
          </p:spPr>
        </p:pic>
        <p:pic>
          <p:nvPicPr>
            <p:cNvPr id="142" name="Immagine 5" descr=""/>
            <p:cNvPicPr/>
            <p:nvPr/>
          </p:nvPicPr>
          <p:blipFill>
            <a:blip r:embed="rId2"/>
            <a:stretch/>
          </p:blipFill>
          <p:spPr>
            <a:xfrm>
              <a:off x="824040" y="1598760"/>
              <a:ext cx="1692360" cy="1015200"/>
            </a:xfrm>
            <a:prstGeom prst="rect">
              <a:avLst/>
            </a:prstGeom>
            <a:ln>
              <a:noFill/>
            </a:ln>
          </p:spPr>
        </p:pic>
        <p:pic>
          <p:nvPicPr>
            <p:cNvPr id="143" name="Immagine 6" descr=""/>
            <p:cNvPicPr/>
            <p:nvPr/>
          </p:nvPicPr>
          <p:blipFill>
            <a:blip r:embed="rId3"/>
            <a:stretch/>
          </p:blipFill>
          <p:spPr>
            <a:xfrm>
              <a:off x="824040" y="2992320"/>
              <a:ext cx="1539000" cy="1008000"/>
            </a:xfrm>
            <a:prstGeom prst="rect">
              <a:avLst/>
            </a:prstGeom>
            <a:ln>
              <a:noFill/>
            </a:ln>
          </p:spPr>
        </p:pic>
      </p:gr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Proposte per una sanità migliore nell’astigiano</a:t>
            </a:r>
            <a:endParaRPr b="0" lang="en-US" sz="3600" spc="-1" strike="noStrike">
              <a:solidFill>
                <a:srgbClr val="000000"/>
              </a:solidFill>
              <a:latin typeface="Century Gothic"/>
            </a:endParaRPr>
          </a:p>
        </p:txBody>
      </p:sp>
      <p:sp>
        <p:nvSpPr>
          <p:cNvPr id="145" name="TextShape 2"/>
          <p:cNvSpPr txBox="1"/>
          <p:nvPr/>
        </p:nvSpPr>
        <p:spPr>
          <a:xfrm>
            <a:off x="2589120" y="2133720"/>
            <a:ext cx="8915040" cy="3777120"/>
          </a:xfrm>
          <a:prstGeom prst="rect">
            <a:avLst/>
          </a:prstGeom>
          <a:noFill/>
          <a:ln>
            <a:noFill/>
          </a:ln>
        </p:spPr>
        <p:txBody>
          <a:bodyPr>
            <a:normAutofit fontScale="60000"/>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Dall’emergenza alla normalità</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La rete territoriale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Le case della salute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Le RSA e le Lungodegenze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La prevenzione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La rete ospedaliera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La rete di emergenza</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112</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Il ruolo delle croci</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La diagnostica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Tempi di attesa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Una nuova frontiera: </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la telemedicina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Fascicolo sanitario elettronico condiviso</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Proposte per una sanità migliore nell’astigiano</a:t>
            </a:r>
            <a:endParaRPr b="0" lang="en-US" sz="3600" spc="-1" strike="noStrike">
              <a:solidFill>
                <a:srgbClr val="000000"/>
              </a:solidFill>
              <a:latin typeface="Century Gothic"/>
            </a:endParaRPr>
          </a:p>
        </p:txBody>
      </p:sp>
      <p:sp>
        <p:nvSpPr>
          <p:cNvPr id="147"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ff0000"/>
                </a:solidFill>
                <a:latin typeface="Century Gothic"/>
              </a:rPr>
              <a:t>Dati statistici: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Caratteri della popolazione</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Evidenze demografiche</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Stranieri residenti</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Tassi di anzianità</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Tassi di natalità</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I redditi delle famiglie</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Grado di istruzione</a:t>
            </a:r>
            <a:endParaRPr b="0" lang="en-US" sz="14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br/>
            <a:r>
              <a:rPr b="0" lang="en-US" sz="2800" spc="-1" strike="noStrike">
                <a:solidFill>
                  <a:srgbClr val="262626"/>
                </a:solidFill>
                <a:latin typeface="Century Gothic"/>
              </a:rPr>
              <a:t>CARATTERI DELLA POPOLAZIONE</a:t>
            </a:r>
            <a:endParaRPr b="0" lang="en-US" sz="2800" spc="-1" strike="noStrike">
              <a:solidFill>
                <a:srgbClr val="000000"/>
              </a:solidFill>
              <a:latin typeface="Century Gothic"/>
            </a:endParaRPr>
          </a:p>
        </p:txBody>
      </p:sp>
      <p:grpSp>
        <p:nvGrpSpPr>
          <p:cNvPr id="149" name="Group 2"/>
          <p:cNvGrpSpPr/>
          <p:nvPr/>
        </p:nvGrpSpPr>
        <p:grpSpPr>
          <a:xfrm>
            <a:off x="2590200" y="2219760"/>
            <a:ext cx="8912880" cy="3605040"/>
            <a:chOff x="2590200" y="2219760"/>
            <a:chExt cx="8912880" cy="3605040"/>
          </a:xfrm>
        </p:grpSpPr>
        <p:sp>
          <p:nvSpPr>
            <p:cNvPr id="150" name="CustomShape 3"/>
            <p:cNvSpPr/>
            <p:nvPr/>
          </p:nvSpPr>
          <p:spPr>
            <a:xfrm>
              <a:off x="2590200" y="2219760"/>
              <a:ext cx="2546280" cy="1272960"/>
            </a:xfrm>
            <a:prstGeom prst="roundRect">
              <a:avLst>
                <a:gd name="adj" fmla="val 10000"/>
              </a:avLst>
            </a:prstGeom>
            <a:solidFill>
              <a:schemeClr val="accent2"/>
            </a:solidFill>
            <a:ln>
              <a:solidFill>
                <a:schemeClr val="lt1">
                  <a:hueOff val="0"/>
                  <a:satOff val="0"/>
                  <a:lumOff val="0"/>
                  <a:alphaOff val="0"/>
                </a:schemeClr>
              </a:solidFill>
              <a:round/>
            </a:ln>
          </p:spPr>
          <p:style>
            <a:lnRef idx="2"/>
            <a:fillRef idx="0"/>
            <a:effectRef idx="0"/>
            <a:fontRef idx="minor"/>
          </p:style>
          <p:txBody>
            <a:bodyPr lIns="88920" rIns="51480" tIns="71640" bIns="71280" anchor="ctr">
              <a:noAutofit/>
            </a:bodyPr>
            <a:p>
              <a:pPr algn="ctr">
                <a:lnSpc>
                  <a:spcPct val="90000"/>
                </a:lnSpc>
                <a:spcAft>
                  <a:spcPts val="944"/>
                </a:spcAft>
              </a:pPr>
              <a:r>
                <a:rPr b="0" lang="it-IT" sz="2700" spc="-1" strike="noStrike">
                  <a:solidFill>
                    <a:srgbClr val="ffffff"/>
                  </a:solidFill>
                  <a:latin typeface="Century Gothic"/>
                </a:rPr>
                <a:t>La popolazione in Italia</a:t>
              </a:r>
              <a:endParaRPr b="0" lang="it-IT" sz="2700" spc="-1" strike="noStrike">
                <a:latin typeface="Arial"/>
              </a:endParaRPr>
            </a:p>
          </p:txBody>
        </p:sp>
        <p:sp>
          <p:nvSpPr>
            <p:cNvPr id="151" name="CustomShape 4"/>
            <p:cNvSpPr/>
            <p:nvPr/>
          </p:nvSpPr>
          <p:spPr>
            <a:xfrm>
              <a:off x="2845080" y="3493080"/>
              <a:ext cx="254160" cy="1295280"/>
            </a:xfrm>
            <a:custGeom>
              <a:avLst/>
              <a:gdLst/>
              <a:ahLst/>
              <a:rect l="l" t="t" r="r" b="b"/>
              <a:pathLst>
                <a:path w="254663" h="1295575">
                  <a:moveTo>
                    <a:pt x="0" y="0"/>
                  </a:moveTo>
                  <a:lnTo>
                    <a:pt x="0" y="1295575"/>
                  </a:lnTo>
                  <a:lnTo>
                    <a:pt x="254663" y="1295575"/>
                  </a:lnTo>
                </a:path>
              </a:pathLst>
            </a:custGeom>
            <a:noFill/>
            <a:ln>
              <a:solidFill>
                <a:schemeClr val="accent1">
                  <a:shade val="60000"/>
                  <a:hueOff val="0"/>
                  <a:satOff val="0"/>
                  <a:lumOff val="0"/>
                  <a:alphaOff val="0"/>
                </a:schemeClr>
              </a:solidFill>
              <a:round/>
            </a:ln>
          </p:spPr>
          <p:style>
            <a:lnRef idx="2"/>
            <a:fillRef idx="0"/>
            <a:effectRef idx="0"/>
            <a:fontRef idx="minor"/>
          </p:style>
        </p:sp>
        <p:sp>
          <p:nvSpPr>
            <p:cNvPr id="152" name="CustomShape 5"/>
            <p:cNvSpPr/>
            <p:nvPr/>
          </p:nvSpPr>
          <p:spPr>
            <a:xfrm>
              <a:off x="3099600" y="3811320"/>
              <a:ext cx="2036880" cy="1954080"/>
            </a:xfrm>
            <a:prstGeom prst="roundRect">
              <a:avLst>
                <a:gd name="adj" fmla="val 10000"/>
              </a:avLst>
            </a:prstGeom>
            <a:solidFill>
              <a:schemeClr val="accent4">
                <a:lumMod val="20000"/>
                <a:lumOff val="80000"/>
                <a:alpha val="90000"/>
              </a:schemeClr>
            </a:solidFill>
            <a:ln>
              <a:solidFill>
                <a:schemeClr val="accent1">
                  <a:hueOff val="0"/>
                  <a:satOff val="0"/>
                  <a:lumOff val="0"/>
                  <a:alphaOff val="0"/>
                </a:schemeClr>
              </a:solidFill>
              <a:round/>
            </a:ln>
          </p:spPr>
          <p:style>
            <a:lnRef idx="2"/>
            <a:fillRef idx="0"/>
            <a:effectRef idx="0"/>
            <a:fontRef idx="minor"/>
          </p:style>
          <p:txBody>
            <a:bodyPr lIns="76320" rIns="19080" tIns="69840" bIns="69840">
              <a:noAutofit/>
            </a:bodyPr>
            <a:p>
              <a:pPr>
                <a:lnSpc>
                  <a:spcPct val="90000"/>
                </a:lnSpc>
                <a:spcAft>
                  <a:spcPts val="349"/>
                </a:spcAft>
              </a:pPr>
              <a:r>
                <a:rPr b="0" lang="it-IT" sz="1000" spc="-1" strike="noStrike">
                  <a:solidFill>
                    <a:srgbClr val="000000"/>
                  </a:solidFill>
                  <a:latin typeface="Century Gothic"/>
                </a:rPr>
                <a:t>Totale 60.244.639; </a:t>
              </a:r>
              <a:endParaRPr b="0" lang="it-IT" sz="1000" spc="-1" strike="noStrike">
                <a:latin typeface="Arial"/>
              </a:endParaRPr>
            </a:p>
            <a:p>
              <a:pPr>
                <a:lnSpc>
                  <a:spcPct val="90000"/>
                </a:lnSpc>
                <a:spcAft>
                  <a:spcPts val="349"/>
                </a:spcAft>
              </a:pPr>
              <a:r>
                <a:rPr b="0" lang="it-IT" sz="1000" spc="-1" strike="noStrike">
                  <a:solidFill>
                    <a:srgbClr val="000000"/>
                  </a:solidFill>
                  <a:latin typeface="Century Gothic"/>
                </a:rPr>
                <a:t>189.000 in meno rispetto al 2018</a:t>
              </a:r>
              <a:endParaRPr b="0" lang="it-IT" sz="1000" spc="-1" strike="noStrike">
                <a:latin typeface="Arial"/>
              </a:endParaRPr>
            </a:p>
            <a:p>
              <a:pPr lvl="1" marL="5724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Di cui:</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54.938.000 italiani (-0,3%)</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5.306.548 stranieri (+0,9%)</a:t>
              </a:r>
              <a:endParaRPr b="0" lang="it-IT" sz="1000" spc="-1" strike="noStrike">
                <a:latin typeface="Arial"/>
              </a:endParaRPr>
            </a:p>
            <a:p>
              <a:pPr lvl="1" marL="5724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Di cui</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Donne 30.904.074</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Uomini  29.340.565</a:t>
              </a:r>
              <a:endParaRPr b="0" lang="it-IT" sz="1000" spc="-1" strike="noStrike">
                <a:latin typeface="Arial"/>
              </a:endParaRPr>
            </a:p>
          </p:txBody>
        </p:sp>
        <p:sp>
          <p:nvSpPr>
            <p:cNvPr id="153" name="CustomShape 6"/>
            <p:cNvSpPr/>
            <p:nvPr/>
          </p:nvSpPr>
          <p:spPr>
            <a:xfrm>
              <a:off x="5773680" y="2219760"/>
              <a:ext cx="2546280" cy="1272960"/>
            </a:xfrm>
            <a:prstGeom prst="roundRect">
              <a:avLst>
                <a:gd name="adj" fmla="val 10000"/>
              </a:avLst>
            </a:prstGeom>
            <a:solidFill>
              <a:schemeClr val="accent2"/>
            </a:solidFill>
            <a:ln>
              <a:solidFill>
                <a:schemeClr val="lt1">
                  <a:hueOff val="0"/>
                  <a:satOff val="0"/>
                  <a:lumOff val="0"/>
                  <a:alphaOff val="0"/>
                </a:schemeClr>
              </a:solidFill>
              <a:round/>
            </a:ln>
          </p:spPr>
          <p:style>
            <a:lnRef idx="2"/>
            <a:fillRef idx="0"/>
            <a:effectRef idx="0"/>
            <a:fontRef idx="minor"/>
          </p:style>
          <p:txBody>
            <a:bodyPr lIns="88920" rIns="51480" tIns="71640" bIns="71280" anchor="ctr">
              <a:noAutofit/>
            </a:bodyPr>
            <a:p>
              <a:pPr algn="ctr">
                <a:lnSpc>
                  <a:spcPct val="90000"/>
                </a:lnSpc>
                <a:spcAft>
                  <a:spcPts val="944"/>
                </a:spcAft>
              </a:pPr>
              <a:r>
                <a:rPr b="0" lang="it-IT" sz="2700" spc="-1" strike="noStrike">
                  <a:solidFill>
                    <a:srgbClr val="ffffff"/>
                  </a:solidFill>
                  <a:latin typeface="Century Gothic"/>
                </a:rPr>
                <a:t>La popolazione in Piemonte</a:t>
              </a:r>
              <a:endParaRPr b="0" lang="it-IT" sz="2700" spc="-1" strike="noStrike">
                <a:latin typeface="Arial"/>
              </a:endParaRPr>
            </a:p>
          </p:txBody>
        </p:sp>
        <p:sp>
          <p:nvSpPr>
            <p:cNvPr id="154" name="CustomShape 7"/>
            <p:cNvSpPr/>
            <p:nvPr/>
          </p:nvSpPr>
          <p:spPr>
            <a:xfrm>
              <a:off x="6028200" y="3493080"/>
              <a:ext cx="254160" cy="1219680"/>
            </a:xfrm>
            <a:custGeom>
              <a:avLst/>
              <a:gdLst/>
              <a:ahLst/>
              <a:rect l="l" t="t" r="r" b="b"/>
              <a:pathLst>
                <a:path w="254663" h="1219876">
                  <a:moveTo>
                    <a:pt x="0" y="0"/>
                  </a:moveTo>
                  <a:lnTo>
                    <a:pt x="0" y="1219876"/>
                  </a:lnTo>
                  <a:lnTo>
                    <a:pt x="254663" y="1219876"/>
                  </a:lnTo>
                </a:path>
              </a:pathLst>
            </a:custGeom>
            <a:noFill/>
            <a:ln>
              <a:solidFill>
                <a:schemeClr val="accent1">
                  <a:shade val="60000"/>
                  <a:hueOff val="0"/>
                  <a:satOff val="0"/>
                  <a:lumOff val="0"/>
                  <a:alphaOff val="0"/>
                </a:schemeClr>
              </a:solidFill>
              <a:round/>
            </a:ln>
          </p:spPr>
          <p:style>
            <a:lnRef idx="2"/>
            <a:fillRef idx="0"/>
            <a:effectRef idx="0"/>
            <a:fontRef idx="minor"/>
          </p:style>
        </p:sp>
        <p:sp>
          <p:nvSpPr>
            <p:cNvPr id="155" name="CustomShape 8"/>
            <p:cNvSpPr/>
            <p:nvPr/>
          </p:nvSpPr>
          <p:spPr>
            <a:xfrm>
              <a:off x="6283080" y="3811320"/>
              <a:ext cx="2036880" cy="1802880"/>
            </a:xfrm>
            <a:prstGeom prst="roundRect">
              <a:avLst>
                <a:gd name="adj" fmla="val 1000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2000" rIns="19080" tIns="65520" bIns="65160">
              <a:noAutofit/>
            </a:bodyPr>
            <a:p>
              <a:pPr>
                <a:lnSpc>
                  <a:spcPct val="90000"/>
                </a:lnSpc>
                <a:spcAft>
                  <a:spcPts val="349"/>
                </a:spcAft>
              </a:pPr>
              <a:r>
                <a:rPr b="0" lang="it-IT" sz="1000" spc="-1" strike="noStrike">
                  <a:solidFill>
                    <a:srgbClr val="000000"/>
                  </a:solidFill>
                  <a:latin typeface="Century Gothic"/>
                </a:rPr>
                <a:t>Totale 4.341.375; </a:t>
              </a:r>
              <a:endParaRPr b="0" lang="it-IT" sz="1000" spc="-1" strike="noStrike">
                <a:latin typeface="Arial"/>
              </a:endParaRPr>
            </a:p>
            <a:p>
              <a:pPr>
                <a:lnSpc>
                  <a:spcPct val="90000"/>
                </a:lnSpc>
                <a:spcAft>
                  <a:spcPts val="349"/>
                </a:spcAft>
              </a:pPr>
              <a:r>
                <a:rPr b="1" lang="it-IT" sz="1000" spc="-1" strike="noStrike">
                  <a:solidFill>
                    <a:srgbClr val="ff0000"/>
                  </a:solidFill>
                  <a:latin typeface="Century Gothic"/>
                </a:rPr>
                <a:t>15.031 in meno rispetto al 2018</a:t>
              </a:r>
              <a:endParaRPr b="0" lang="it-IT" sz="1000" spc="-1" strike="noStrike">
                <a:latin typeface="Arial"/>
              </a:endParaRPr>
            </a:p>
            <a:p>
              <a:pPr>
                <a:lnSpc>
                  <a:spcPct val="90000"/>
                </a:lnSpc>
                <a:spcAft>
                  <a:spcPts val="349"/>
                </a:spcAft>
              </a:pPr>
              <a:endParaRPr b="0" lang="it-IT" sz="1000" spc="-1" strike="noStrike">
                <a:latin typeface="Arial"/>
              </a:endParaRPr>
            </a:p>
            <a:p>
              <a:pPr lvl="1" marL="5724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Di cui:</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3.912.000 Italiani (-0,42)</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429.375 stranieri (+ 3,42)</a:t>
              </a:r>
              <a:endParaRPr b="0" lang="it-IT" sz="1000" spc="-1" strike="noStrike">
                <a:latin typeface="Arial"/>
              </a:endParaRPr>
            </a:p>
            <a:p>
              <a:pPr lvl="1" marL="5724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 </a:t>
              </a:r>
              <a:r>
                <a:rPr b="0" lang="it-IT" sz="1000" spc="-1" strike="noStrike">
                  <a:solidFill>
                    <a:srgbClr val="000000"/>
                  </a:solidFill>
                  <a:latin typeface="Century Gothic"/>
                </a:rPr>
                <a:t>Di cui:</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Donne 2.232.061</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Uomini 2.109.314</a:t>
              </a:r>
              <a:endParaRPr b="0" lang="it-IT" sz="1000" spc="-1" strike="noStrike">
                <a:latin typeface="Arial"/>
              </a:endParaRPr>
            </a:p>
          </p:txBody>
        </p:sp>
        <p:sp>
          <p:nvSpPr>
            <p:cNvPr id="156" name="CustomShape 9"/>
            <p:cNvSpPr/>
            <p:nvPr/>
          </p:nvSpPr>
          <p:spPr>
            <a:xfrm>
              <a:off x="8956800" y="2219760"/>
              <a:ext cx="2546280" cy="1272960"/>
            </a:xfrm>
            <a:prstGeom prst="roundRect">
              <a:avLst>
                <a:gd name="adj" fmla="val 10000"/>
              </a:avLst>
            </a:prstGeom>
            <a:solidFill>
              <a:schemeClr val="accent2">
                <a:lumMod val="60000"/>
                <a:lumOff val="40000"/>
              </a:schemeClr>
            </a:solidFill>
            <a:ln>
              <a:solidFill>
                <a:schemeClr val="lt1">
                  <a:hueOff val="0"/>
                  <a:satOff val="0"/>
                  <a:lumOff val="0"/>
                  <a:alphaOff val="0"/>
                </a:schemeClr>
              </a:solidFill>
              <a:round/>
            </a:ln>
          </p:spPr>
          <p:style>
            <a:lnRef idx="2"/>
            <a:fillRef idx="0"/>
            <a:effectRef idx="0"/>
            <a:fontRef idx="minor"/>
          </p:style>
          <p:txBody>
            <a:bodyPr lIns="88920" rIns="51480" tIns="71640" bIns="71280" anchor="ctr">
              <a:noAutofit/>
            </a:bodyPr>
            <a:p>
              <a:pPr algn="ctr">
                <a:lnSpc>
                  <a:spcPct val="90000"/>
                </a:lnSpc>
                <a:spcAft>
                  <a:spcPts val="944"/>
                </a:spcAft>
              </a:pPr>
              <a:r>
                <a:rPr b="1" lang="it-IT" sz="2700" spc="-1" strike="noStrike">
                  <a:solidFill>
                    <a:srgbClr val="000000"/>
                  </a:solidFill>
                  <a:latin typeface="Century Gothic"/>
                </a:rPr>
                <a:t>La popolazione ad Asti</a:t>
              </a:r>
              <a:endParaRPr b="0" lang="it-IT" sz="2700" spc="-1" strike="noStrike">
                <a:latin typeface="Arial"/>
              </a:endParaRPr>
            </a:p>
          </p:txBody>
        </p:sp>
        <p:sp>
          <p:nvSpPr>
            <p:cNvPr id="157" name="CustomShape 10"/>
            <p:cNvSpPr/>
            <p:nvPr/>
          </p:nvSpPr>
          <p:spPr>
            <a:xfrm>
              <a:off x="9211680" y="3493080"/>
              <a:ext cx="254160" cy="1324800"/>
            </a:xfrm>
            <a:custGeom>
              <a:avLst/>
              <a:gdLst/>
              <a:ahLst/>
              <a:rect l="l" t="t" r="r" b="b"/>
              <a:pathLst>
                <a:path w="254663" h="1325275">
                  <a:moveTo>
                    <a:pt x="0" y="0"/>
                  </a:moveTo>
                  <a:lnTo>
                    <a:pt x="0" y="1325275"/>
                  </a:lnTo>
                  <a:lnTo>
                    <a:pt x="254663" y="1325275"/>
                  </a:lnTo>
                </a:path>
              </a:pathLst>
            </a:custGeom>
            <a:noFill/>
            <a:ln>
              <a:solidFill>
                <a:schemeClr val="accent1">
                  <a:shade val="60000"/>
                  <a:hueOff val="0"/>
                  <a:satOff val="0"/>
                  <a:lumOff val="0"/>
                  <a:alphaOff val="0"/>
                </a:schemeClr>
              </a:solidFill>
              <a:round/>
            </a:ln>
          </p:spPr>
          <p:style>
            <a:lnRef idx="2"/>
            <a:fillRef idx="0"/>
            <a:effectRef idx="0"/>
            <a:fontRef idx="minor"/>
          </p:style>
        </p:sp>
        <p:sp>
          <p:nvSpPr>
            <p:cNvPr id="158" name="CustomShape 11"/>
            <p:cNvSpPr/>
            <p:nvPr/>
          </p:nvSpPr>
          <p:spPr>
            <a:xfrm>
              <a:off x="9466200" y="3811320"/>
              <a:ext cx="2036880" cy="2013480"/>
            </a:xfrm>
            <a:prstGeom prst="roundRect">
              <a:avLst>
                <a:gd name="adj" fmla="val 1000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8120" rIns="19080" tIns="71640" bIns="71640">
              <a:noAutofit/>
            </a:bodyPr>
            <a:p>
              <a:pPr>
                <a:lnSpc>
                  <a:spcPct val="90000"/>
                </a:lnSpc>
                <a:spcAft>
                  <a:spcPts val="349"/>
                </a:spcAft>
              </a:pPr>
              <a:r>
                <a:rPr b="0" lang="it-IT" sz="1000" spc="-1" strike="noStrike">
                  <a:solidFill>
                    <a:srgbClr val="000000"/>
                  </a:solidFill>
                  <a:latin typeface="Century Gothic"/>
                </a:rPr>
                <a:t>Totale 213.216; </a:t>
              </a:r>
              <a:endParaRPr b="0" lang="it-IT" sz="1000" spc="-1" strike="noStrike">
                <a:latin typeface="Arial"/>
              </a:endParaRPr>
            </a:p>
            <a:p>
              <a:pPr>
                <a:lnSpc>
                  <a:spcPct val="90000"/>
                </a:lnSpc>
                <a:spcAft>
                  <a:spcPts val="349"/>
                </a:spcAft>
              </a:pPr>
              <a:r>
                <a:rPr b="1" lang="it-IT" sz="1000" spc="-1" strike="noStrike">
                  <a:solidFill>
                    <a:srgbClr val="ff0000"/>
                  </a:solidFill>
                  <a:latin typeface="Century Gothic"/>
                </a:rPr>
                <a:t>1.422 in meno rispetto al 2018</a:t>
              </a:r>
              <a:r>
                <a:rPr b="0" lang="it-IT" sz="1000" spc="-1" strike="noStrike">
                  <a:solidFill>
                    <a:srgbClr val="000000"/>
                  </a:solidFill>
                  <a:latin typeface="Century Gothic"/>
                </a:rPr>
                <a:t>.</a:t>
              </a:r>
              <a:endParaRPr b="0" lang="it-IT" sz="1000" spc="-1" strike="noStrike">
                <a:latin typeface="Arial"/>
              </a:endParaRPr>
            </a:p>
            <a:p>
              <a:pPr>
                <a:lnSpc>
                  <a:spcPct val="90000"/>
                </a:lnSpc>
                <a:spcAft>
                  <a:spcPts val="150"/>
                </a:spcAft>
              </a:pPr>
              <a:endParaRPr b="0" lang="it-IT" sz="1000" spc="-1" strike="noStrike">
                <a:latin typeface="Arial"/>
              </a:endParaRPr>
            </a:p>
            <a:p>
              <a:pPr lvl="1" marL="5724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Di cui:</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188.620 italiani  (- 0,64 %)</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24.596 stranieri  (-0,77%)</a:t>
              </a:r>
              <a:endParaRPr b="0" lang="it-IT" sz="1000" spc="-1" strike="noStrike">
                <a:latin typeface="Arial"/>
              </a:endParaRPr>
            </a:p>
            <a:p>
              <a:pPr lvl="1" marL="5724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Di cui:</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Donne 108,746</a:t>
              </a:r>
              <a:endParaRPr b="0" lang="it-IT" sz="1000" spc="-1" strike="noStrike">
                <a:latin typeface="Arial"/>
              </a:endParaRPr>
            </a:p>
            <a:p>
              <a:pPr lvl="2" marL="114480" indent="-56880">
                <a:lnSpc>
                  <a:spcPct val="90000"/>
                </a:lnSpc>
                <a:spcAft>
                  <a:spcPts val="150"/>
                </a:spcAft>
                <a:buClr>
                  <a:srgbClr val="000000"/>
                </a:buClr>
                <a:buFont typeface="Symbol" charset="2"/>
                <a:buChar char=""/>
              </a:pPr>
              <a:r>
                <a:rPr b="0" lang="it-IT" sz="1000" spc="-1" strike="noStrike">
                  <a:solidFill>
                    <a:srgbClr val="000000"/>
                  </a:solidFill>
                  <a:latin typeface="Century Gothic"/>
                </a:rPr>
                <a:t>Uomini 104.470</a:t>
              </a:r>
              <a:endParaRPr b="0" lang="it-IT" sz="1000" spc="-1" strike="noStrike">
                <a:latin typeface="Arial"/>
              </a:endParaRPr>
            </a:p>
          </p:txBody>
        </p:sp>
      </p:grpSp>
      <p:grpSp>
        <p:nvGrpSpPr>
          <p:cNvPr id="159" name="Group 12"/>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br/>
            <a:r>
              <a:rPr b="0" lang="en-US" sz="2800" spc="-1" strike="noStrike">
                <a:solidFill>
                  <a:srgbClr val="262626"/>
                </a:solidFill>
                <a:latin typeface="Century Gothic"/>
              </a:rPr>
              <a:t>CARATTERI DELLA POPOLAZIONE</a:t>
            </a:r>
            <a:endParaRPr b="0" lang="en-US" sz="2800" spc="-1" strike="noStrike">
              <a:solidFill>
                <a:srgbClr val="000000"/>
              </a:solidFill>
              <a:latin typeface="Century Gothic"/>
            </a:endParaRPr>
          </a:p>
        </p:txBody>
      </p:sp>
      <p:grpSp>
        <p:nvGrpSpPr>
          <p:cNvPr id="161" name="Group 2"/>
          <p:cNvGrpSpPr/>
          <p:nvPr/>
        </p:nvGrpSpPr>
        <p:grpSpPr>
          <a:xfrm>
            <a:off x="2592000" y="2235600"/>
            <a:ext cx="8909640" cy="3573360"/>
            <a:chOff x="2592000" y="2235600"/>
            <a:chExt cx="8909640" cy="3573360"/>
          </a:xfrm>
        </p:grpSpPr>
        <p:sp>
          <p:nvSpPr>
            <p:cNvPr id="162" name="CustomShape 3"/>
            <p:cNvSpPr/>
            <p:nvPr/>
          </p:nvSpPr>
          <p:spPr>
            <a:xfrm>
              <a:off x="2592000" y="2235600"/>
              <a:ext cx="2716200" cy="345240"/>
            </a:xfrm>
            <a:prstGeom prst="rect">
              <a:avLst/>
            </a:prstGeom>
            <a:solidFill>
              <a:schemeClr val="accent2">
                <a:hueOff val="0"/>
                <a:satOff val="0"/>
                <a:lumOff val="0"/>
                <a:alphaOff val="0"/>
              </a:schemeClr>
            </a:solidFill>
            <a:ln>
              <a:solidFill>
                <a:schemeClr val="accent2">
                  <a:hueOff val="0"/>
                  <a:satOff val="0"/>
                  <a:lumOff val="0"/>
                  <a:alphaOff val="0"/>
                </a:schemeClr>
              </a:solidFill>
              <a:round/>
            </a:ln>
          </p:spPr>
          <p:style>
            <a:lnRef idx="2"/>
            <a:fillRef idx="0"/>
            <a:effectRef idx="0"/>
            <a:fontRef idx="minor"/>
          </p:style>
          <p:txBody>
            <a:bodyPr lIns="85320" rIns="85320" tIns="48600" bIns="48600" anchor="ctr">
              <a:noAutofit/>
            </a:bodyPr>
            <a:p>
              <a:pPr algn="ctr">
                <a:lnSpc>
                  <a:spcPct val="90000"/>
                </a:lnSpc>
                <a:spcAft>
                  <a:spcPts val="420"/>
                </a:spcAft>
              </a:pPr>
              <a:r>
                <a:rPr b="1" lang="it-IT" sz="1200" spc="-1" strike="noStrike">
                  <a:solidFill>
                    <a:srgbClr val="ffffff"/>
                  </a:solidFill>
                  <a:latin typeface="Century Gothic"/>
                </a:rPr>
                <a:t>Italia</a:t>
              </a:r>
              <a:endParaRPr b="0" lang="it-IT" sz="1200" spc="-1" strike="noStrike">
                <a:latin typeface="Arial"/>
              </a:endParaRPr>
            </a:p>
          </p:txBody>
        </p:sp>
        <p:sp>
          <p:nvSpPr>
            <p:cNvPr id="163" name="CustomShape 4"/>
            <p:cNvSpPr/>
            <p:nvPr/>
          </p:nvSpPr>
          <p:spPr>
            <a:xfrm>
              <a:off x="2592000" y="2581200"/>
              <a:ext cx="2716200" cy="3227760"/>
            </a:xfrm>
            <a:prstGeom prst="rect">
              <a:avLst/>
            </a:prstGeom>
            <a:solidFill>
              <a:schemeClr val="accent2">
                <a:tint val="40000"/>
                <a:alpha val="90000"/>
                <a:hueOff val="0"/>
                <a:satOff val="0"/>
                <a:lumOff val="0"/>
                <a:alphaOff val="0"/>
              </a:schemeClr>
            </a:solidFill>
            <a:ln>
              <a:solidFill>
                <a:schemeClr val="accent2">
                  <a:tint val="40000"/>
                  <a:alpha val="90000"/>
                  <a:hueOff val="0"/>
                  <a:satOff val="0"/>
                  <a:lumOff val="0"/>
                  <a:alphaOff val="0"/>
                </a:schemeClr>
              </a:solidFill>
              <a:round/>
            </a:ln>
          </p:spPr>
          <p:style>
            <a:lnRef idx="2"/>
            <a:fillRef idx="0"/>
            <a:effectRef idx="0"/>
            <a:fontRef idx="minor"/>
          </p:style>
          <p:txBody>
            <a:bodyPr lIns="64080" rIns="85320" tIns="64080" bIns="96120">
              <a:noAutofit/>
            </a:bodyPr>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0 – 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3,9%</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5 – 14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9,3%</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15 – 19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4,8%</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20 – 39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22,00%</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40 – 64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37,2%</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65 – 74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11,1%</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75 – 84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8,1%</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 di 85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3,6%</a:t>
              </a:r>
              <a:endParaRPr b="0" lang="it-IT" sz="1200" spc="-1" strike="noStrike">
                <a:latin typeface="Arial"/>
              </a:endParaRPr>
            </a:p>
          </p:txBody>
        </p:sp>
        <p:sp>
          <p:nvSpPr>
            <p:cNvPr id="164" name="CustomShape 5"/>
            <p:cNvSpPr/>
            <p:nvPr/>
          </p:nvSpPr>
          <p:spPr>
            <a:xfrm>
              <a:off x="5688720" y="2235600"/>
              <a:ext cx="2716200" cy="345240"/>
            </a:xfrm>
            <a:prstGeom prst="rect">
              <a:avLst/>
            </a:prstGeom>
            <a:solidFill>
              <a:schemeClr val="accent3">
                <a:hueOff val="0"/>
                <a:satOff val="0"/>
                <a:lumOff val="0"/>
                <a:alphaOff val="0"/>
              </a:schemeClr>
            </a:solidFill>
            <a:ln>
              <a:solidFill>
                <a:schemeClr val="accent3">
                  <a:hueOff val="0"/>
                  <a:satOff val="0"/>
                  <a:lumOff val="0"/>
                  <a:alphaOff val="0"/>
                </a:schemeClr>
              </a:solidFill>
              <a:round/>
            </a:ln>
          </p:spPr>
          <p:style>
            <a:lnRef idx="2"/>
            <a:fillRef idx="0"/>
            <a:effectRef idx="0"/>
            <a:fontRef idx="minor"/>
          </p:style>
          <p:txBody>
            <a:bodyPr lIns="85320" rIns="85320" tIns="48600" bIns="48600" anchor="ctr">
              <a:noAutofit/>
            </a:bodyPr>
            <a:p>
              <a:pPr algn="ctr">
                <a:lnSpc>
                  <a:spcPct val="90000"/>
                </a:lnSpc>
                <a:spcAft>
                  <a:spcPts val="420"/>
                </a:spcAft>
              </a:pPr>
              <a:r>
                <a:rPr b="1" lang="it-IT" sz="1200" spc="-1" strike="noStrike">
                  <a:solidFill>
                    <a:srgbClr val="ffffff"/>
                  </a:solidFill>
                  <a:latin typeface="Century Gothic"/>
                </a:rPr>
                <a:t>Piemonte</a:t>
              </a:r>
              <a:endParaRPr b="0" lang="it-IT" sz="1200" spc="-1" strike="noStrike">
                <a:latin typeface="Arial"/>
              </a:endParaRPr>
            </a:p>
          </p:txBody>
        </p:sp>
        <p:sp>
          <p:nvSpPr>
            <p:cNvPr id="165" name="CustomShape 6"/>
            <p:cNvSpPr/>
            <p:nvPr/>
          </p:nvSpPr>
          <p:spPr>
            <a:xfrm>
              <a:off x="5688720" y="2581200"/>
              <a:ext cx="2716200" cy="3227760"/>
            </a:xfrm>
            <a:prstGeom prst="rect">
              <a:avLst/>
            </a:prstGeom>
            <a:solidFill>
              <a:schemeClr val="accent3">
                <a:tint val="40000"/>
                <a:alpha val="90000"/>
                <a:hueOff val="0"/>
                <a:satOff val="0"/>
                <a:lumOff val="0"/>
                <a:alphaOff val="0"/>
              </a:schemeClr>
            </a:solidFill>
            <a:ln>
              <a:solidFill>
                <a:schemeClr val="accent3">
                  <a:tint val="40000"/>
                  <a:alpha val="90000"/>
                  <a:hueOff val="0"/>
                  <a:satOff val="0"/>
                  <a:lumOff val="0"/>
                  <a:alphaOff val="0"/>
                </a:schemeClr>
              </a:solidFill>
              <a:round/>
            </a:ln>
          </p:spPr>
          <p:style>
            <a:lnRef idx="2"/>
            <a:fillRef idx="0"/>
            <a:effectRef idx="0"/>
            <a:fontRef idx="minor"/>
          </p:style>
          <p:txBody>
            <a:bodyPr lIns="64080" rIns="85320" tIns="64080" bIns="96120">
              <a:noAutofit/>
            </a:bodyPr>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0 – 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3,7%</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5 – 14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8,7%</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15 – 19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4,4%</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20 – 39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22,00%</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40 – 64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37,4%</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65 – 74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12,0%</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75 – 84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9,4%</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 di 85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4,1%</a:t>
              </a:r>
              <a:endParaRPr b="0" lang="it-IT" sz="1200" spc="-1" strike="noStrike">
                <a:latin typeface="Arial"/>
              </a:endParaRPr>
            </a:p>
          </p:txBody>
        </p:sp>
        <p:sp>
          <p:nvSpPr>
            <p:cNvPr id="166" name="CustomShape 7"/>
            <p:cNvSpPr/>
            <p:nvPr/>
          </p:nvSpPr>
          <p:spPr>
            <a:xfrm>
              <a:off x="8785440" y="2235600"/>
              <a:ext cx="2716200" cy="345240"/>
            </a:xfrm>
            <a:prstGeom prst="rect">
              <a:avLst/>
            </a:prstGeom>
            <a:solidFill>
              <a:schemeClr val="accent4">
                <a:hueOff val="0"/>
                <a:satOff val="0"/>
                <a:lumOff val="0"/>
                <a:alphaOff val="0"/>
              </a:schemeClr>
            </a:solidFill>
            <a:ln>
              <a:solidFill>
                <a:schemeClr val="accent4">
                  <a:hueOff val="0"/>
                  <a:satOff val="0"/>
                  <a:lumOff val="0"/>
                  <a:alphaOff val="0"/>
                </a:schemeClr>
              </a:solidFill>
              <a:round/>
            </a:ln>
          </p:spPr>
          <p:style>
            <a:lnRef idx="2"/>
            <a:fillRef idx="0"/>
            <a:effectRef idx="0"/>
            <a:fontRef idx="minor"/>
          </p:style>
          <p:txBody>
            <a:bodyPr lIns="85320" rIns="85320" tIns="48600" bIns="48600" anchor="ctr">
              <a:noAutofit/>
            </a:bodyPr>
            <a:p>
              <a:pPr algn="ctr">
                <a:lnSpc>
                  <a:spcPct val="90000"/>
                </a:lnSpc>
                <a:spcAft>
                  <a:spcPts val="420"/>
                </a:spcAft>
              </a:pPr>
              <a:r>
                <a:rPr b="0" lang="it-IT" sz="1200" spc="-1" strike="noStrike">
                  <a:solidFill>
                    <a:srgbClr val="ffffff"/>
                  </a:solidFill>
                  <a:latin typeface="Century Gothic"/>
                </a:rPr>
                <a:t>Asti</a:t>
              </a:r>
              <a:endParaRPr b="0" lang="it-IT" sz="1200" spc="-1" strike="noStrike">
                <a:latin typeface="Arial"/>
              </a:endParaRPr>
            </a:p>
          </p:txBody>
        </p:sp>
        <p:sp>
          <p:nvSpPr>
            <p:cNvPr id="167" name="CustomShape 8"/>
            <p:cNvSpPr/>
            <p:nvPr/>
          </p:nvSpPr>
          <p:spPr>
            <a:xfrm>
              <a:off x="8785440" y="2581200"/>
              <a:ext cx="2716200" cy="3227760"/>
            </a:xfrm>
            <a:prstGeom prst="rect">
              <a:avLst/>
            </a:prstGeom>
            <a:solidFill>
              <a:schemeClr val="accent4">
                <a:tint val="40000"/>
                <a:alpha val="90000"/>
                <a:hueOff val="0"/>
                <a:satOff val="0"/>
                <a:lumOff val="0"/>
                <a:alphaOff val="0"/>
              </a:schemeClr>
            </a:solidFill>
            <a:ln>
              <a:solidFill>
                <a:schemeClr val="accent4">
                  <a:tint val="40000"/>
                  <a:alpha val="90000"/>
                  <a:hueOff val="0"/>
                  <a:satOff val="0"/>
                  <a:lumOff val="0"/>
                  <a:alphaOff val="0"/>
                </a:schemeClr>
              </a:solidFill>
              <a:round/>
            </a:ln>
          </p:spPr>
          <p:style>
            <a:lnRef idx="2"/>
            <a:fillRef idx="0"/>
            <a:effectRef idx="0"/>
            <a:fontRef idx="minor"/>
          </p:style>
          <p:txBody>
            <a:bodyPr lIns="64080" rIns="85320" tIns="64080" bIns="96120">
              <a:noAutofit/>
            </a:bodyPr>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0 – 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3,6%</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5 – 14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8,6%</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15 – 19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4,4%</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20 – 39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18,8%</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40 – 64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37,3%</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65 – 74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12,4%</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75 – 84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9,3%</a:t>
              </a:r>
              <a:endParaRPr b="0" lang="it-IT" sz="1200" spc="-1" strike="noStrike">
                <a:latin typeface="Arial"/>
              </a:endParaRPr>
            </a:p>
            <a:p>
              <a:pPr lvl="1" marL="11448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 di 85 anni</a:t>
              </a:r>
              <a:endParaRPr b="0" lang="it-IT" sz="1200" spc="-1" strike="noStrike">
                <a:latin typeface="Arial"/>
              </a:endParaRPr>
            </a:p>
            <a:p>
              <a:pPr lvl="2" marL="228600" indent="-114120">
                <a:lnSpc>
                  <a:spcPct val="90000"/>
                </a:lnSpc>
                <a:spcAft>
                  <a:spcPts val="181"/>
                </a:spcAft>
                <a:buClr>
                  <a:srgbClr val="000000"/>
                </a:buClr>
                <a:buFont typeface="Symbol" charset="2"/>
                <a:buChar char=""/>
              </a:pPr>
              <a:r>
                <a:rPr b="0" lang="it-IT" sz="1200" spc="-1" strike="noStrike">
                  <a:solidFill>
                    <a:srgbClr val="000000"/>
                  </a:solidFill>
                  <a:latin typeface="Century Gothic"/>
                </a:rPr>
                <a:t>4,6%</a:t>
              </a:r>
              <a:endParaRPr b="0" lang="it-IT" sz="1200" spc="-1" strike="noStrike">
                <a:latin typeface="Arial"/>
              </a:endParaRPr>
            </a:p>
          </p:txBody>
        </p:sp>
      </p:grpSp>
      <p:grpSp>
        <p:nvGrpSpPr>
          <p:cNvPr id="168" name="Group 9"/>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Shape 1"/>
          <p:cNvSpPr txBox="1"/>
          <p:nvPr/>
        </p:nvSpPr>
        <p:spPr>
          <a:xfrm>
            <a:off x="258912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endParaRPr b="0" lang="en-US" sz="3600" spc="-1" strike="noStrike">
              <a:solidFill>
                <a:srgbClr val="000000"/>
              </a:solidFill>
              <a:latin typeface="Century Gothic"/>
            </a:endParaRPr>
          </a:p>
        </p:txBody>
      </p:sp>
      <p:grpSp>
        <p:nvGrpSpPr>
          <p:cNvPr id="170" name="Group 2"/>
          <p:cNvGrpSpPr/>
          <p:nvPr/>
        </p:nvGrpSpPr>
        <p:grpSpPr>
          <a:xfrm>
            <a:off x="2589120" y="1504800"/>
            <a:ext cx="8915040" cy="4846320"/>
            <a:chOff x="2589120" y="1504800"/>
            <a:chExt cx="8915040" cy="4846320"/>
          </a:xfrm>
        </p:grpSpPr>
        <p:sp>
          <p:nvSpPr>
            <p:cNvPr id="171" name="CustomShape 3"/>
            <p:cNvSpPr/>
            <p:nvPr/>
          </p:nvSpPr>
          <p:spPr>
            <a:xfrm>
              <a:off x="2589120" y="1504800"/>
              <a:ext cx="8915040" cy="1126800"/>
            </a:xfrm>
            <a:prstGeom prst="roundRect">
              <a:avLst>
                <a:gd name="adj" fmla="val 10000"/>
              </a:avLst>
            </a:prstGeom>
            <a:solidFill>
              <a:schemeClr val="accent2">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960560" rIns="64800" tIns="64800" bIns="64800">
              <a:noAutofit/>
            </a:bodyPr>
            <a:p>
              <a:pPr>
                <a:lnSpc>
                  <a:spcPct val="90000"/>
                </a:lnSpc>
                <a:spcAft>
                  <a:spcPts val="595"/>
                </a:spcAft>
              </a:pPr>
              <a:r>
                <a:rPr b="1" lang="it-IT" sz="1700" spc="-1" strike="noStrike">
                  <a:solidFill>
                    <a:srgbClr val="ffffff"/>
                  </a:solidFill>
                  <a:latin typeface="Century Gothic"/>
                </a:rPr>
                <a:t>Densità demografica:</a:t>
              </a:r>
              <a:endParaRPr b="0" lang="it-IT" sz="17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Piemonte 172 per km</a:t>
              </a:r>
              <a:r>
                <a:rPr b="0" lang="it-IT" sz="1300" spc="-1" strike="noStrike" baseline="30000">
                  <a:solidFill>
                    <a:srgbClr val="ffffff"/>
                  </a:solidFill>
                  <a:latin typeface="Century Gothic"/>
                </a:rPr>
                <a:t>2</a:t>
              </a:r>
              <a:endParaRPr b="0" lang="it-IT" sz="13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Asti 142 per km</a:t>
              </a:r>
              <a:r>
                <a:rPr b="0" lang="it-IT" sz="1300" spc="-1" strike="noStrike" baseline="30000">
                  <a:solidFill>
                    <a:srgbClr val="ffffff"/>
                  </a:solidFill>
                  <a:latin typeface="Century Gothic"/>
                </a:rPr>
                <a:t>2 </a:t>
              </a:r>
              <a:r>
                <a:rPr b="0" lang="it-IT" sz="1300" spc="-1" strike="noStrike">
                  <a:solidFill>
                    <a:srgbClr val="ffffff"/>
                  </a:solidFill>
                  <a:latin typeface="Century Gothic"/>
                </a:rPr>
                <a:t>(4 posto in Piemonte)</a:t>
              </a:r>
              <a:endParaRPr b="0" lang="it-IT" sz="1300" spc="-1" strike="noStrike">
                <a:latin typeface="Arial"/>
              </a:endParaRPr>
            </a:p>
          </p:txBody>
        </p:sp>
        <p:sp>
          <p:nvSpPr>
            <p:cNvPr id="172" name="CustomShape 4"/>
            <p:cNvSpPr/>
            <p:nvPr/>
          </p:nvSpPr>
          <p:spPr>
            <a:xfrm>
              <a:off x="2701800" y="1617480"/>
              <a:ext cx="1782720" cy="901440"/>
            </a:xfrm>
            <a:prstGeom prst="roundRect">
              <a:avLst>
                <a:gd name="adj" fmla="val 10000"/>
              </a:avLst>
            </a:prstGeom>
            <a:solidFill>
              <a:schemeClr val="accent2">
                <a:tint val="50000"/>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sp>
          <p:nvSpPr>
            <p:cNvPr id="173" name="CustomShape 5"/>
            <p:cNvSpPr/>
            <p:nvPr/>
          </p:nvSpPr>
          <p:spPr>
            <a:xfrm>
              <a:off x="2589120" y="2744640"/>
              <a:ext cx="8915040" cy="112680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960560" rIns="64800" tIns="64800" bIns="64800">
              <a:noAutofit/>
            </a:bodyPr>
            <a:p>
              <a:pPr>
                <a:lnSpc>
                  <a:spcPct val="90000"/>
                </a:lnSpc>
                <a:spcAft>
                  <a:spcPts val="595"/>
                </a:spcAft>
              </a:pPr>
              <a:r>
                <a:rPr b="1" lang="it-IT" sz="1700" spc="-1" strike="noStrike">
                  <a:solidFill>
                    <a:srgbClr val="ffffff"/>
                  </a:solidFill>
                  <a:latin typeface="Century Gothic"/>
                </a:rPr>
                <a:t>Tasso di Natalità</a:t>
              </a:r>
              <a:endParaRPr b="0" lang="it-IT" sz="17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Piemonte 6,7 ogni 1000</a:t>
              </a:r>
              <a:endParaRPr b="0" lang="it-IT" sz="13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Asti 6,2 ogni 1000 (5 posto in Piemonte)</a:t>
              </a:r>
              <a:endParaRPr b="0" lang="it-IT" sz="1300" spc="-1" strike="noStrike">
                <a:latin typeface="Arial"/>
              </a:endParaRPr>
            </a:p>
          </p:txBody>
        </p:sp>
        <p:sp>
          <p:nvSpPr>
            <p:cNvPr id="174" name="CustomShape 6"/>
            <p:cNvSpPr/>
            <p:nvPr/>
          </p:nvSpPr>
          <p:spPr>
            <a:xfrm>
              <a:off x="2701800" y="2857320"/>
              <a:ext cx="1782720" cy="901440"/>
            </a:xfrm>
            <a:prstGeom prst="roundRect">
              <a:avLst>
                <a:gd name="adj" fmla="val 10000"/>
              </a:avLst>
            </a:prstGeom>
            <a:solidFill>
              <a:schemeClr val="accent3">
                <a:tint val="50000"/>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sp>
          <p:nvSpPr>
            <p:cNvPr id="175" name="CustomShape 7"/>
            <p:cNvSpPr/>
            <p:nvPr/>
          </p:nvSpPr>
          <p:spPr>
            <a:xfrm>
              <a:off x="2589120" y="3984480"/>
              <a:ext cx="8915040" cy="1126800"/>
            </a:xfrm>
            <a:prstGeom prst="roundRect">
              <a:avLst>
                <a:gd name="adj" fmla="val 10000"/>
              </a:avLst>
            </a:prstGeom>
            <a:solidFill>
              <a:schemeClr val="accent4">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960560" rIns="64800" tIns="64800" bIns="64800">
              <a:noAutofit/>
            </a:bodyPr>
            <a:p>
              <a:pPr>
                <a:lnSpc>
                  <a:spcPct val="90000"/>
                </a:lnSpc>
                <a:spcAft>
                  <a:spcPts val="595"/>
                </a:spcAft>
              </a:pPr>
              <a:r>
                <a:rPr b="1" lang="it-IT" sz="1700" spc="-1" strike="noStrike">
                  <a:solidFill>
                    <a:srgbClr val="ffffff"/>
                  </a:solidFill>
                  <a:latin typeface="Century Gothic"/>
                </a:rPr>
                <a:t>Indice di vecchiaia (popolazione  maggiore di 65 anni/popolazione 0-14 anni)</a:t>
              </a:r>
              <a:endParaRPr b="0" lang="it-IT" sz="17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Piemonte 205,9%</a:t>
              </a:r>
              <a:endParaRPr b="0" lang="it-IT" sz="13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Asti 215,00% (5 posto in Piemonte)</a:t>
              </a:r>
              <a:endParaRPr b="0" lang="it-IT" sz="1300" spc="-1" strike="noStrike">
                <a:latin typeface="Arial"/>
              </a:endParaRPr>
            </a:p>
          </p:txBody>
        </p:sp>
        <p:sp>
          <p:nvSpPr>
            <p:cNvPr id="176" name="CustomShape 8"/>
            <p:cNvSpPr/>
            <p:nvPr/>
          </p:nvSpPr>
          <p:spPr>
            <a:xfrm>
              <a:off x="2701800" y="4097160"/>
              <a:ext cx="1782720" cy="901440"/>
            </a:xfrm>
            <a:prstGeom prst="roundRect">
              <a:avLst>
                <a:gd name="adj" fmla="val 10000"/>
              </a:avLst>
            </a:prstGeom>
            <a:solidFill>
              <a:schemeClr val="accent4">
                <a:tint val="50000"/>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sp>
          <p:nvSpPr>
            <p:cNvPr id="177" name="CustomShape 9"/>
            <p:cNvSpPr/>
            <p:nvPr/>
          </p:nvSpPr>
          <p:spPr>
            <a:xfrm>
              <a:off x="2589120" y="5224320"/>
              <a:ext cx="8915040" cy="1126800"/>
            </a:xfrm>
            <a:prstGeom prst="roundRect">
              <a:avLst>
                <a:gd name="adj" fmla="val 10000"/>
              </a:avLst>
            </a:prstGeom>
            <a:solidFill>
              <a:schemeClr val="accent5">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960560" rIns="64800" tIns="64800" bIns="64800">
              <a:noAutofit/>
            </a:bodyPr>
            <a:p>
              <a:pPr>
                <a:lnSpc>
                  <a:spcPct val="90000"/>
                </a:lnSpc>
                <a:spcAft>
                  <a:spcPts val="595"/>
                </a:spcAft>
              </a:pPr>
              <a:r>
                <a:rPr b="1" lang="it-IT" sz="1700" spc="-1" strike="noStrike">
                  <a:solidFill>
                    <a:srgbClr val="ffffff"/>
                  </a:solidFill>
                  <a:latin typeface="Century Gothic"/>
                </a:rPr>
                <a:t>Età media</a:t>
              </a:r>
              <a:endParaRPr b="0" lang="it-IT" sz="17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Piemonte 46,54</a:t>
              </a:r>
              <a:endParaRPr b="0" lang="it-IT" sz="1300" spc="-1" strike="noStrike">
                <a:latin typeface="Arial"/>
              </a:endParaRPr>
            </a:p>
            <a:p>
              <a:pPr lvl="1" marL="114480" indent="-114120">
                <a:lnSpc>
                  <a:spcPct val="90000"/>
                </a:lnSpc>
                <a:spcAft>
                  <a:spcPts val="196"/>
                </a:spcAft>
                <a:buClr>
                  <a:srgbClr val="ffffff"/>
                </a:buClr>
                <a:buFont typeface="Symbol" charset="2"/>
                <a:buChar char=""/>
              </a:pPr>
              <a:r>
                <a:rPr b="0" lang="it-IT" sz="1300" spc="-1" strike="noStrike">
                  <a:solidFill>
                    <a:srgbClr val="ffffff"/>
                  </a:solidFill>
                  <a:latin typeface="Century Gothic"/>
                </a:rPr>
                <a:t>Asti 46,98 (5 posto in Piemonte)</a:t>
              </a:r>
              <a:endParaRPr b="0" lang="it-IT" sz="1300" spc="-1" strike="noStrike">
                <a:latin typeface="Arial"/>
              </a:endParaRPr>
            </a:p>
          </p:txBody>
        </p:sp>
        <p:sp>
          <p:nvSpPr>
            <p:cNvPr id="178" name="CustomShape 10"/>
            <p:cNvSpPr/>
            <p:nvPr/>
          </p:nvSpPr>
          <p:spPr>
            <a:xfrm>
              <a:off x="2701800" y="5337360"/>
              <a:ext cx="1782720" cy="901440"/>
            </a:xfrm>
            <a:prstGeom prst="roundRect">
              <a:avLst>
                <a:gd name="adj" fmla="val 10000"/>
              </a:avLst>
            </a:prstGeom>
            <a:solidFill>
              <a:schemeClr val="accent5">
                <a:tint val="50000"/>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grpSp>
      <p:grpSp>
        <p:nvGrpSpPr>
          <p:cNvPr id="179" name="Group 11"/>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endParaRPr b="0" lang="en-US" sz="3600" spc="-1" strike="noStrike">
              <a:solidFill>
                <a:srgbClr val="000000"/>
              </a:solidFill>
              <a:latin typeface="Century Gothic"/>
            </a:endParaRPr>
          </a:p>
        </p:txBody>
      </p:sp>
      <p:grpSp>
        <p:nvGrpSpPr>
          <p:cNvPr id="181" name="Group 2"/>
          <p:cNvGrpSpPr/>
          <p:nvPr/>
        </p:nvGrpSpPr>
        <p:grpSpPr>
          <a:xfrm>
            <a:off x="2589120" y="2133720"/>
            <a:ext cx="8915040" cy="3777120"/>
            <a:chOff x="2589120" y="2133720"/>
            <a:chExt cx="8915040" cy="3777120"/>
          </a:xfrm>
        </p:grpSpPr>
        <p:sp>
          <p:nvSpPr>
            <p:cNvPr id="182" name="CustomShape 3"/>
            <p:cNvSpPr/>
            <p:nvPr/>
          </p:nvSpPr>
          <p:spPr>
            <a:xfrm>
              <a:off x="2589120" y="2133720"/>
              <a:ext cx="8915040" cy="1180080"/>
            </a:xfrm>
            <a:prstGeom prst="roundRect">
              <a:avLst>
                <a:gd name="adj" fmla="val 10000"/>
              </a:avLst>
            </a:prstGeom>
            <a:solidFill>
              <a:schemeClr val="accent5">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988640" rIns="87480" tIns="87480" bIns="87480">
              <a:noAutofit/>
            </a:bodyPr>
            <a:p>
              <a:pPr>
                <a:lnSpc>
                  <a:spcPct val="90000"/>
                </a:lnSpc>
                <a:spcAft>
                  <a:spcPts val="805"/>
                </a:spcAft>
              </a:pPr>
              <a:r>
                <a:rPr b="1" lang="it-IT" sz="2300" spc="-1" strike="noStrike">
                  <a:solidFill>
                    <a:srgbClr val="ffffff"/>
                  </a:solidFill>
                  <a:latin typeface="Century Gothic"/>
                </a:rPr>
                <a:t>Stranieri %</a:t>
              </a:r>
              <a:endParaRPr b="0" lang="it-IT" sz="2300" spc="-1" strike="noStrike">
                <a:latin typeface="Arial"/>
              </a:endParaRPr>
            </a:p>
            <a:p>
              <a:pPr lvl="1" marL="171360" indent="-171000">
                <a:lnSpc>
                  <a:spcPct val="90000"/>
                </a:lnSpc>
                <a:spcAft>
                  <a:spcPts val="269"/>
                </a:spcAft>
                <a:buClr>
                  <a:srgbClr val="ffffff"/>
                </a:buClr>
                <a:buFont typeface="Symbol" charset="2"/>
                <a:buChar char=""/>
              </a:pPr>
              <a:r>
                <a:rPr b="0" lang="it-IT" sz="1800" spc="-1" strike="noStrike">
                  <a:solidFill>
                    <a:srgbClr val="ffffff"/>
                  </a:solidFill>
                  <a:latin typeface="Century Gothic"/>
                </a:rPr>
                <a:t>Piemonte 9,8%</a:t>
              </a:r>
              <a:endParaRPr b="0" lang="it-IT" sz="1800" spc="-1" strike="noStrike">
                <a:latin typeface="Arial"/>
              </a:endParaRPr>
            </a:p>
            <a:p>
              <a:pPr lvl="1" marL="171360" indent="-171000">
                <a:lnSpc>
                  <a:spcPct val="90000"/>
                </a:lnSpc>
                <a:spcAft>
                  <a:spcPts val="269"/>
                </a:spcAft>
                <a:buClr>
                  <a:srgbClr val="ffffff"/>
                </a:buClr>
                <a:buFont typeface="Symbol" charset="2"/>
                <a:buChar char=""/>
              </a:pPr>
              <a:r>
                <a:rPr b="0" lang="it-IT" sz="1800" spc="-1" strike="noStrike">
                  <a:solidFill>
                    <a:srgbClr val="ffffff"/>
                  </a:solidFill>
                  <a:latin typeface="Century Gothic"/>
                </a:rPr>
                <a:t>Asti 11,5% (1 in Piemonte)</a:t>
              </a:r>
              <a:endParaRPr b="0" lang="it-IT" sz="1800" spc="-1" strike="noStrike">
                <a:latin typeface="Arial"/>
              </a:endParaRPr>
            </a:p>
          </p:txBody>
        </p:sp>
        <p:sp>
          <p:nvSpPr>
            <p:cNvPr id="183" name="CustomShape 4"/>
            <p:cNvSpPr/>
            <p:nvPr/>
          </p:nvSpPr>
          <p:spPr>
            <a:xfrm>
              <a:off x="2707200" y="2251800"/>
              <a:ext cx="1782720" cy="943920"/>
            </a:xfrm>
            <a:prstGeom prst="roundRect">
              <a:avLst>
                <a:gd name="adj" fmla="val 10000"/>
              </a:avLst>
            </a:prstGeom>
            <a:solidFill>
              <a:schemeClr val="accent5">
                <a:tint val="50000"/>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sp>
          <p:nvSpPr>
            <p:cNvPr id="184" name="CustomShape 5"/>
            <p:cNvSpPr/>
            <p:nvPr/>
          </p:nvSpPr>
          <p:spPr>
            <a:xfrm>
              <a:off x="2589120" y="3432240"/>
              <a:ext cx="8915040" cy="1180080"/>
            </a:xfrm>
            <a:prstGeom prst="roundRect">
              <a:avLst>
                <a:gd name="adj" fmla="val 10000"/>
              </a:avLst>
            </a:prstGeom>
            <a:solidFill>
              <a:schemeClr val="accent5">
                <a:hueOff val="2404066"/>
                <a:satOff val="-4882"/>
                <a:lumOff val="3137"/>
                <a:alphaOff val="0"/>
              </a:schemeClr>
            </a:solidFill>
            <a:ln>
              <a:solidFill>
                <a:schemeClr val="lt1">
                  <a:hueOff val="0"/>
                  <a:satOff val="0"/>
                  <a:lumOff val="0"/>
                  <a:alphaOff val="0"/>
                </a:schemeClr>
              </a:solidFill>
              <a:round/>
            </a:ln>
          </p:spPr>
          <p:style>
            <a:lnRef idx="2"/>
            <a:fillRef idx="0"/>
            <a:effectRef idx="0"/>
            <a:fontRef idx="minor"/>
          </p:style>
          <p:txBody>
            <a:bodyPr lIns="1988640" rIns="87480" tIns="87480" bIns="87480">
              <a:noAutofit/>
            </a:bodyPr>
            <a:p>
              <a:pPr>
                <a:lnSpc>
                  <a:spcPct val="90000"/>
                </a:lnSpc>
                <a:spcAft>
                  <a:spcPts val="805"/>
                </a:spcAft>
              </a:pPr>
              <a:r>
                <a:rPr b="1" lang="it-IT" sz="2300" spc="-1" strike="noStrike">
                  <a:solidFill>
                    <a:srgbClr val="ffffff"/>
                  </a:solidFill>
                  <a:latin typeface="Century Gothic"/>
                </a:rPr>
                <a:t>Tasso di crescita stranieri</a:t>
              </a:r>
              <a:endParaRPr b="0" lang="it-IT" sz="2300" spc="-1" strike="noStrike">
                <a:latin typeface="Arial"/>
              </a:endParaRPr>
            </a:p>
            <a:p>
              <a:pPr lvl="1" marL="171360" indent="-171000">
                <a:lnSpc>
                  <a:spcPct val="90000"/>
                </a:lnSpc>
                <a:spcAft>
                  <a:spcPts val="269"/>
                </a:spcAft>
                <a:buClr>
                  <a:srgbClr val="ffffff"/>
                </a:buClr>
                <a:buFont typeface="Symbol" charset="2"/>
                <a:buChar char=""/>
              </a:pPr>
              <a:r>
                <a:rPr b="0" lang="it-IT" sz="1800" spc="-1" strike="noStrike">
                  <a:solidFill>
                    <a:srgbClr val="ffffff"/>
                  </a:solidFill>
                  <a:latin typeface="Century Gothic"/>
                </a:rPr>
                <a:t>Piemonte 10,3 ogni 1000</a:t>
              </a:r>
              <a:endParaRPr b="0" lang="it-IT" sz="1800" spc="-1" strike="noStrike">
                <a:latin typeface="Arial"/>
              </a:endParaRPr>
            </a:p>
            <a:p>
              <a:pPr lvl="1" marL="171360" indent="-171000">
                <a:lnSpc>
                  <a:spcPct val="90000"/>
                </a:lnSpc>
                <a:spcAft>
                  <a:spcPts val="269"/>
                </a:spcAft>
                <a:buClr>
                  <a:srgbClr val="ffffff"/>
                </a:buClr>
                <a:buFont typeface="Symbol" charset="2"/>
                <a:buChar char=""/>
              </a:pPr>
              <a:r>
                <a:rPr b="0" lang="it-IT" sz="1800" spc="-1" strike="noStrike">
                  <a:solidFill>
                    <a:srgbClr val="ffffff"/>
                  </a:solidFill>
                  <a:latin typeface="Century Gothic"/>
                </a:rPr>
                <a:t>Asti 14,6 ogni 1000 (3 posto in Piemonte)</a:t>
              </a:r>
              <a:endParaRPr b="0" lang="it-IT" sz="1800" spc="-1" strike="noStrike">
                <a:latin typeface="Arial"/>
              </a:endParaRPr>
            </a:p>
          </p:txBody>
        </p:sp>
        <p:sp>
          <p:nvSpPr>
            <p:cNvPr id="185" name="CustomShape 6"/>
            <p:cNvSpPr/>
            <p:nvPr/>
          </p:nvSpPr>
          <p:spPr>
            <a:xfrm>
              <a:off x="2707200" y="3550320"/>
              <a:ext cx="1782720" cy="943920"/>
            </a:xfrm>
            <a:prstGeom prst="roundRect">
              <a:avLst>
                <a:gd name="adj" fmla="val 10000"/>
              </a:avLst>
            </a:prstGeom>
            <a:solidFill>
              <a:schemeClr val="accent5">
                <a:tint val="50000"/>
                <a:hueOff val="2165609"/>
                <a:satOff val="-1824"/>
                <a:lumOff val="628"/>
                <a:alphaOff val="0"/>
              </a:schemeClr>
            </a:solidFill>
            <a:ln>
              <a:solidFill>
                <a:schemeClr val="lt1">
                  <a:hueOff val="0"/>
                  <a:satOff val="0"/>
                  <a:lumOff val="0"/>
                  <a:alphaOff val="0"/>
                </a:schemeClr>
              </a:solidFill>
              <a:round/>
            </a:ln>
          </p:spPr>
          <p:style>
            <a:lnRef idx="2"/>
            <a:fillRef idx="0"/>
            <a:effectRef idx="0"/>
            <a:fontRef idx="minor"/>
          </p:style>
        </p:sp>
        <p:sp>
          <p:nvSpPr>
            <p:cNvPr id="186" name="CustomShape 7"/>
            <p:cNvSpPr/>
            <p:nvPr/>
          </p:nvSpPr>
          <p:spPr>
            <a:xfrm>
              <a:off x="2589120" y="4730760"/>
              <a:ext cx="8915040" cy="1180080"/>
            </a:xfrm>
            <a:prstGeom prst="roundRect">
              <a:avLst>
                <a:gd name="adj" fmla="val 10000"/>
              </a:avLst>
            </a:prstGeom>
            <a:solidFill>
              <a:schemeClr val="accent5">
                <a:hueOff val="4808133"/>
                <a:satOff val="-9764"/>
                <a:lumOff val="6275"/>
                <a:alphaOff val="0"/>
              </a:schemeClr>
            </a:solidFill>
            <a:ln>
              <a:solidFill>
                <a:schemeClr val="lt1">
                  <a:hueOff val="0"/>
                  <a:satOff val="0"/>
                  <a:lumOff val="0"/>
                  <a:alphaOff val="0"/>
                </a:schemeClr>
              </a:solidFill>
              <a:round/>
            </a:ln>
          </p:spPr>
          <p:style>
            <a:lnRef idx="2"/>
            <a:fillRef idx="0"/>
            <a:effectRef idx="0"/>
            <a:fontRef idx="minor"/>
          </p:style>
          <p:txBody>
            <a:bodyPr lIns="1988640" rIns="87480" tIns="87480" bIns="87480">
              <a:noAutofit/>
            </a:bodyPr>
            <a:p>
              <a:pPr>
                <a:lnSpc>
                  <a:spcPct val="90000"/>
                </a:lnSpc>
                <a:spcAft>
                  <a:spcPts val="805"/>
                </a:spcAft>
              </a:pPr>
              <a:r>
                <a:rPr b="1" lang="it-IT" sz="2300" spc="-1" strike="noStrike">
                  <a:solidFill>
                    <a:srgbClr val="ffffff"/>
                  </a:solidFill>
                  <a:latin typeface="Century Gothic"/>
                </a:rPr>
                <a:t>Tasso di crescita</a:t>
              </a:r>
              <a:endParaRPr b="0" lang="it-IT" sz="2300" spc="-1" strike="noStrike">
                <a:latin typeface="Arial"/>
              </a:endParaRPr>
            </a:p>
            <a:p>
              <a:pPr lvl="1" marL="171360" indent="-171000">
                <a:lnSpc>
                  <a:spcPct val="90000"/>
                </a:lnSpc>
                <a:spcAft>
                  <a:spcPts val="269"/>
                </a:spcAft>
                <a:buClr>
                  <a:srgbClr val="ffffff"/>
                </a:buClr>
                <a:buFont typeface="Symbol" charset="2"/>
                <a:buChar char=""/>
              </a:pPr>
              <a:r>
                <a:rPr b="0" lang="it-IT" sz="1800" spc="-1" strike="noStrike">
                  <a:solidFill>
                    <a:srgbClr val="ffffff"/>
                  </a:solidFill>
                  <a:latin typeface="Century Gothic"/>
                </a:rPr>
                <a:t>Piemonte – 4,5 ogni 1000</a:t>
              </a:r>
              <a:endParaRPr b="0" lang="it-IT" sz="1800" spc="-1" strike="noStrike">
                <a:latin typeface="Arial"/>
              </a:endParaRPr>
            </a:p>
            <a:p>
              <a:pPr lvl="1" marL="171360" indent="-171000">
                <a:lnSpc>
                  <a:spcPct val="90000"/>
                </a:lnSpc>
                <a:spcAft>
                  <a:spcPts val="269"/>
                </a:spcAft>
                <a:buClr>
                  <a:srgbClr val="ffffff"/>
                </a:buClr>
                <a:buFont typeface="Symbol" charset="2"/>
                <a:buChar char=""/>
              </a:pPr>
              <a:r>
                <a:rPr b="0" lang="it-IT" sz="1800" spc="-1" strike="noStrike">
                  <a:solidFill>
                    <a:srgbClr val="ffffff"/>
                  </a:solidFill>
                  <a:latin typeface="Century Gothic"/>
                </a:rPr>
                <a:t>Asti -5,8 ogni 1000 (5 posto in Piemonte)</a:t>
              </a:r>
              <a:endParaRPr b="0" lang="it-IT" sz="1800" spc="-1" strike="noStrike">
                <a:latin typeface="Arial"/>
              </a:endParaRPr>
            </a:p>
          </p:txBody>
        </p:sp>
        <p:sp>
          <p:nvSpPr>
            <p:cNvPr id="187" name="CustomShape 8"/>
            <p:cNvSpPr/>
            <p:nvPr/>
          </p:nvSpPr>
          <p:spPr>
            <a:xfrm>
              <a:off x="2707200" y="4848840"/>
              <a:ext cx="1782720" cy="943920"/>
            </a:xfrm>
            <a:prstGeom prst="roundRect">
              <a:avLst>
                <a:gd name="adj" fmla="val 10000"/>
              </a:avLst>
            </a:prstGeom>
            <a:solidFill>
              <a:schemeClr val="accent5">
                <a:tint val="50000"/>
                <a:hueOff val="4331217"/>
                <a:satOff val="-3648"/>
                <a:lumOff val="1257"/>
                <a:alphaOff val="0"/>
              </a:schemeClr>
            </a:solidFill>
            <a:ln>
              <a:solidFill>
                <a:schemeClr val="lt1">
                  <a:hueOff val="0"/>
                  <a:satOff val="0"/>
                  <a:lumOff val="0"/>
                  <a:alphaOff val="0"/>
                </a:schemeClr>
              </a:solidFill>
              <a:round/>
            </a:ln>
          </p:spPr>
          <p:style>
            <a:lnRef idx="2"/>
            <a:fillRef idx="0"/>
            <a:effectRef idx="0"/>
            <a:fontRef idx="minor"/>
          </p:style>
        </p:sp>
      </p:grpSp>
      <p:grpSp>
        <p:nvGrpSpPr>
          <p:cNvPr id="188" name="Group 9"/>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endParaRPr b="0" lang="en-US" sz="3600" spc="-1" strike="noStrike">
              <a:solidFill>
                <a:srgbClr val="000000"/>
              </a:solidFill>
              <a:latin typeface="Century Gothic"/>
            </a:endParaRPr>
          </a:p>
        </p:txBody>
      </p:sp>
      <p:grpSp>
        <p:nvGrpSpPr>
          <p:cNvPr id="190" name="Group 2"/>
          <p:cNvGrpSpPr/>
          <p:nvPr/>
        </p:nvGrpSpPr>
        <p:grpSpPr>
          <a:xfrm>
            <a:off x="2589120" y="2464200"/>
            <a:ext cx="8915040" cy="3116160"/>
            <a:chOff x="2589120" y="2464200"/>
            <a:chExt cx="8915040" cy="3116160"/>
          </a:xfrm>
        </p:grpSpPr>
        <p:sp>
          <p:nvSpPr>
            <p:cNvPr id="191" name="CustomShape 3"/>
            <p:cNvSpPr/>
            <p:nvPr/>
          </p:nvSpPr>
          <p:spPr>
            <a:xfrm>
              <a:off x="2589120" y="2464200"/>
              <a:ext cx="8915040" cy="943920"/>
            </a:xfrm>
            <a:prstGeom prst="roundRect">
              <a:avLst>
                <a:gd name="adj" fmla="val 10000"/>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19160" tIns="88560" bIns="88560" anchor="ctr">
              <a:noAutofit/>
            </a:bodyPr>
            <a:p>
              <a:pPr algn="ctr">
                <a:lnSpc>
                  <a:spcPct val="90000"/>
                </a:lnSpc>
                <a:spcAft>
                  <a:spcPts val="1681"/>
                </a:spcAft>
              </a:pPr>
              <a:r>
                <a:rPr b="1" lang="it-IT" sz="4800" spc="-1" strike="noStrike">
                  <a:solidFill>
                    <a:srgbClr val="ffffff"/>
                  </a:solidFill>
                  <a:latin typeface="Century Gothic"/>
                </a:rPr>
                <a:t>Componenti nucleo familiare</a:t>
              </a:r>
              <a:endParaRPr b="0" lang="it-IT" sz="4800" spc="-1" strike="noStrike">
                <a:latin typeface="Arial"/>
              </a:endParaRPr>
            </a:p>
          </p:txBody>
        </p:sp>
        <p:sp>
          <p:nvSpPr>
            <p:cNvPr id="192" name="CustomShape 4"/>
            <p:cNvSpPr/>
            <p:nvPr/>
          </p:nvSpPr>
          <p:spPr>
            <a:xfrm>
              <a:off x="2589120" y="3578400"/>
              <a:ext cx="943920" cy="943920"/>
            </a:xfrm>
            <a:prstGeom prst="roundRect">
              <a:avLst>
                <a:gd name="adj" fmla="val 16670"/>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sp>
          <p:nvSpPr>
            <p:cNvPr id="193" name="CustomShape 5"/>
            <p:cNvSpPr/>
            <p:nvPr/>
          </p:nvSpPr>
          <p:spPr>
            <a:xfrm>
              <a:off x="3590280" y="3578400"/>
              <a:ext cx="7913880" cy="943920"/>
            </a:xfrm>
            <a:prstGeom prst="roundRect">
              <a:avLst>
                <a:gd name="adj" fmla="val 16670"/>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259560" rIns="213480" tIns="259560" bIns="259560" anchor="ctr">
              <a:noAutofit/>
            </a:bodyPr>
            <a:p>
              <a:pPr algn="ctr">
                <a:lnSpc>
                  <a:spcPct val="90000"/>
                </a:lnSpc>
                <a:spcAft>
                  <a:spcPts val="1049"/>
                </a:spcAft>
              </a:pPr>
              <a:r>
                <a:rPr b="0" lang="it-IT" sz="3000" spc="-1" strike="noStrike">
                  <a:solidFill>
                    <a:srgbClr val="ffffff"/>
                  </a:solidFill>
                  <a:latin typeface="Century Gothic"/>
                </a:rPr>
                <a:t>Piemonte 2,17</a:t>
              </a:r>
              <a:endParaRPr b="0" lang="it-IT" sz="3000" spc="-1" strike="noStrike">
                <a:latin typeface="Arial"/>
              </a:endParaRPr>
            </a:p>
          </p:txBody>
        </p:sp>
        <p:sp>
          <p:nvSpPr>
            <p:cNvPr id="194" name="CustomShape 6"/>
            <p:cNvSpPr/>
            <p:nvPr/>
          </p:nvSpPr>
          <p:spPr>
            <a:xfrm>
              <a:off x="2589120" y="4636440"/>
              <a:ext cx="943920" cy="943920"/>
            </a:xfrm>
            <a:prstGeom prst="roundRect">
              <a:avLst>
                <a:gd name="adj" fmla="val 16670"/>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sp>
          <p:nvSpPr>
            <p:cNvPr id="195" name="CustomShape 7"/>
            <p:cNvSpPr/>
            <p:nvPr/>
          </p:nvSpPr>
          <p:spPr>
            <a:xfrm>
              <a:off x="3590280" y="4636440"/>
              <a:ext cx="7913880" cy="943920"/>
            </a:xfrm>
            <a:prstGeom prst="roundRect">
              <a:avLst>
                <a:gd name="adj" fmla="val 16670"/>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259560" rIns="213480" tIns="259560" bIns="259560" anchor="ctr">
              <a:noAutofit/>
            </a:bodyPr>
            <a:p>
              <a:pPr algn="ctr">
                <a:lnSpc>
                  <a:spcPct val="90000"/>
                </a:lnSpc>
                <a:spcAft>
                  <a:spcPts val="1049"/>
                </a:spcAft>
              </a:pPr>
              <a:r>
                <a:rPr b="0" lang="it-IT" sz="3000" spc="-1" strike="noStrike">
                  <a:solidFill>
                    <a:srgbClr val="ffffff"/>
                  </a:solidFill>
                  <a:latin typeface="Century Gothic"/>
                </a:rPr>
                <a:t>Asti 2,22 (3 posto in Piemonte)</a:t>
              </a:r>
              <a:endParaRPr b="0" lang="it-IT" sz="3000" spc="-1" strike="noStrike">
                <a:latin typeface="Arial"/>
              </a:endParaRPr>
            </a:p>
          </p:txBody>
        </p:sp>
      </p:grpSp>
      <p:grpSp>
        <p:nvGrpSpPr>
          <p:cNvPr id="196" name="Group 8"/>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endParaRPr b="0" lang="en-US" sz="3600" spc="-1" strike="noStrike">
              <a:solidFill>
                <a:srgbClr val="000000"/>
              </a:solidFill>
              <a:latin typeface="Century Gothic"/>
            </a:endParaRPr>
          </a:p>
        </p:txBody>
      </p:sp>
      <p:grpSp>
        <p:nvGrpSpPr>
          <p:cNvPr id="198" name="Group 2"/>
          <p:cNvGrpSpPr/>
          <p:nvPr/>
        </p:nvGrpSpPr>
        <p:grpSpPr>
          <a:xfrm>
            <a:off x="2593440" y="2134800"/>
            <a:ext cx="8906760" cy="3774960"/>
            <a:chOff x="2593440" y="2134800"/>
            <a:chExt cx="8906760" cy="3774960"/>
          </a:xfrm>
        </p:grpSpPr>
        <p:sp>
          <p:nvSpPr>
            <p:cNvPr id="199" name="CustomShape 3"/>
            <p:cNvSpPr/>
            <p:nvPr/>
          </p:nvSpPr>
          <p:spPr>
            <a:xfrm>
              <a:off x="2593440" y="2134800"/>
              <a:ext cx="8906760" cy="1156320"/>
            </a:xfrm>
            <a:prstGeom prst="roundRect">
              <a:avLst>
                <a:gd name="adj" fmla="val 1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224280" rIns="190440" tIns="224280" bIns="224280" anchor="ctr">
              <a:noAutofit/>
            </a:bodyPr>
            <a:p>
              <a:pPr algn="ctr">
                <a:lnSpc>
                  <a:spcPct val="90000"/>
                </a:lnSpc>
                <a:spcAft>
                  <a:spcPts val="1749"/>
                </a:spcAft>
              </a:pPr>
              <a:r>
                <a:rPr b="1" lang="it-IT" sz="5000" spc="-1" strike="noStrike">
                  <a:solidFill>
                    <a:srgbClr val="ffffff"/>
                  </a:solidFill>
                  <a:latin typeface="Century Gothic"/>
                </a:rPr>
                <a:t>Redditi familiari</a:t>
              </a:r>
              <a:endParaRPr b="0" lang="it-IT" sz="5000" spc="-1" strike="noStrike">
                <a:latin typeface="Arial"/>
              </a:endParaRPr>
            </a:p>
          </p:txBody>
        </p:sp>
        <p:sp>
          <p:nvSpPr>
            <p:cNvPr id="200" name="CustomShape 4"/>
            <p:cNvSpPr/>
            <p:nvPr/>
          </p:nvSpPr>
          <p:spPr>
            <a:xfrm>
              <a:off x="2593440" y="3444120"/>
              <a:ext cx="2159640" cy="1156320"/>
            </a:xfrm>
            <a:prstGeom prst="roundRect">
              <a:avLst>
                <a:gd name="adj" fmla="val 10000"/>
              </a:avLst>
            </a:prstGeom>
            <a:solidFill>
              <a:schemeClr val="accent2">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17720" rIns="83880" tIns="117720" bIns="117720" anchor="ctr">
              <a:noAutofit/>
            </a:bodyPr>
            <a:p>
              <a:pPr algn="ctr">
                <a:lnSpc>
                  <a:spcPct val="90000"/>
                </a:lnSpc>
                <a:spcAft>
                  <a:spcPts val="771"/>
                </a:spcAft>
              </a:pPr>
              <a:r>
                <a:rPr b="0" lang="it-IT" sz="2200" spc="-1" strike="noStrike">
                  <a:solidFill>
                    <a:srgbClr val="ffffff"/>
                  </a:solidFill>
                  <a:latin typeface="Century Gothic"/>
                </a:rPr>
                <a:t>Reddito medio complessivo</a:t>
              </a:r>
              <a:endParaRPr b="0" lang="it-IT" sz="2200" spc="-1" strike="noStrike">
                <a:latin typeface="Arial"/>
              </a:endParaRPr>
            </a:p>
          </p:txBody>
        </p:sp>
        <p:sp>
          <p:nvSpPr>
            <p:cNvPr id="201" name="CustomShape 5"/>
            <p:cNvSpPr/>
            <p:nvPr/>
          </p:nvSpPr>
          <p:spPr>
            <a:xfrm>
              <a:off x="259344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Piemonte €  22.184,00</a:t>
              </a:r>
              <a:endParaRPr b="0" lang="it-IT" sz="1400" spc="-1" strike="noStrike">
                <a:latin typeface="Arial"/>
              </a:endParaRPr>
            </a:p>
          </p:txBody>
        </p:sp>
        <p:sp>
          <p:nvSpPr>
            <p:cNvPr id="202" name="CustomShape 6"/>
            <p:cNvSpPr/>
            <p:nvPr/>
          </p:nvSpPr>
          <p:spPr>
            <a:xfrm>
              <a:off x="369576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Asti € 20,016</a:t>
              </a:r>
              <a:endParaRPr b="0" lang="it-IT" sz="1400" spc="-1" strike="noStrike">
                <a:latin typeface="Arial"/>
              </a:endParaRPr>
            </a:p>
            <a:p>
              <a:pPr algn="ctr">
                <a:lnSpc>
                  <a:spcPct val="90000"/>
                </a:lnSpc>
                <a:spcAft>
                  <a:spcPts val="490"/>
                </a:spcAft>
              </a:pPr>
              <a:r>
                <a:rPr b="0" lang="it-IT" sz="1400" spc="-1" strike="noStrike">
                  <a:solidFill>
                    <a:srgbClr val="ffffff"/>
                  </a:solidFill>
                  <a:latin typeface="Century Gothic"/>
                </a:rPr>
                <a:t>(7 posto in Piemonte)</a:t>
              </a:r>
              <a:endParaRPr b="0" lang="it-IT" sz="1400" spc="-1" strike="noStrike">
                <a:latin typeface="Arial"/>
              </a:endParaRPr>
            </a:p>
          </p:txBody>
        </p:sp>
        <p:sp>
          <p:nvSpPr>
            <p:cNvPr id="203" name="CustomShape 7"/>
            <p:cNvSpPr/>
            <p:nvPr/>
          </p:nvSpPr>
          <p:spPr>
            <a:xfrm>
              <a:off x="4842360" y="3444120"/>
              <a:ext cx="2159640" cy="1156320"/>
            </a:xfrm>
            <a:prstGeom prst="roundRect">
              <a:avLst>
                <a:gd name="adj" fmla="val 10000"/>
              </a:avLst>
            </a:prstGeom>
            <a:solidFill>
              <a:schemeClr val="accent2">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17720" rIns="83880" tIns="117720" bIns="117720" anchor="ctr">
              <a:noAutofit/>
            </a:bodyPr>
            <a:p>
              <a:pPr algn="ctr">
                <a:lnSpc>
                  <a:spcPct val="90000"/>
                </a:lnSpc>
                <a:spcAft>
                  <a:spcPts val="771"/>
                </a:spcAft>
              </a:pPr>
              <a:r>
                <a:rPr b="0" lang="it-IT" sz="2200" spc="-1" strike="noStrike">
                  <a:solidFill>
                    <a:srgbClr val="ffffff"/>
                  </a:solidFill>
                  <a:latin typeface="Century Gothic"/>
                </a:rPr>
                <a:t>Lavoro dipendente</a:t>
              </a:r>
              <a:endParaRPr b="0" lang="it-IT" sz="2200" spc="-1" strike="noStrike">
                <a:latin typeface="Arial"/>
              </a:endParaRPr>
            </a:p>
          </p:txBody>
        </p:sp>
        <p:sp>
          <p:nvSpPr>
            <p:cNvPr id="204" name="CustomShape 8"/>
            <p:cNvSpPr/>
            <p:nvPr/>
          </p:nvSpPr>
          <p:spPr>
            <a:xfrm>
              <a:off x="484236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Piemonte €  22,122</a:t>
              </a:r>
              <a:endParaRPr b="0" lang="it-IT" sz="1400" spc="-1" strike="noStrike">
                <a:latin typeface="Arial"/>
              </a:endParaRPr>
            </a:p>
          </p:txBody>
        </p:sp>
        <p:sp>
          <p:nvSpPr>
            <p:cNvPr id="205" name="CustomShape 9"/>
            <p:cNvSpPr/>
            <p:nvPr/>
          </p:nvSpPr>
          <p:spPr>
            <a:xfrm>
              <a:off x="594468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Asti € 20,135</a:t>
              </a:r>
              <a:endParaRPr b="0" lang="it-IT" sz="1400" spc="-1" strike="noStrike">
                <a:latin typeface="Arial"/>
              </a:endParaRPr>
            </a:p>
            <a:p>
              <a:pPr algn="ctr">
                <a:lnSpc>
                  <a:spcPct val="90000"/>
                </a:lnSpc>
                <a:spcAft>
                  <a:spcPts val="490"/>
                </a:spcAft>
              </a:pPr>
              <a:r>
                <a:rPr b="0" lang="it-IT" sz="1400" spc="-1" strike="noStrike">
                  <a:solidFill>
                    <a:srgbClr val="ffffff"/>
                  </a:solidFill>
                  <a:latin typeface="Century Gothic"/>
                </a:rPr>
                <a:t>(7 posto in Piemonte)</a:t>
              </a:r>
              <a:endParaRPr b="0" lang="it-IT" sz="1400" spc="-1" strike="noStrike">
                <a:latin typeface="Arial"/>
              </a:endParaRPr>
            </a:p>
          </p:txBody>
        </p:sp>
        <p:sp>
          <p:nvSpPr>
            <p:cNvPr id="206" name="CustomShape 10"/>
            <p:cNvSpPr/>
            <p:nvPr/>
          </p:nvSpPr>
          <p:spPr>
            <a:xfrm>
              <a:off x="7091280" y="3444120"/>
              <a:ext cx="2159640" cy="1156320"/>
            </a:xfrm>
            <a:prstGeom prst="roundRect">
              <a:avLst>
                <a:gd name="adj" fmla="val 10000"/>
              </a:avLst>
            </a:prstGeom>
            <a:solidFill>
              <a:schemeClr val="accent2">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17720" rIns="83880" tIns="117720" bIns="117720" anchor="ctr">
              <a:noAutofit/>
            </a:bodyPr>
            <a:p>
              <a:pPr algn="ctr">
                <a:lnSpc>
                  <a:spcPct val="90000"/>
                </a:lnSpc>
                <a:spcAft>
                  <a:spcPts val="771"/>
                </a:spcAft>
              </a:pPr>
              <a:r>
                <a:rPr b="0" lang="it-IT" sz="2200" spc="-1" strike="noStrike">
                  <a:solidFill>
                    <a:srgbClr val="ffffff"/>
                  </a:solidFill>
                  <a:latin typeface="Century Gothic"/>
                </a:rPr>
                <a:t>Lavoro autonomo</a:t>
              </a:r>
              <a:endParaRPr b="0" lang="it-IT" sz="2200" spc="-1" strike="noStrike">
                <a:latin typeface="Arial"/>
              </a:endParaRPr>
            </a:p>
          </p:txBody>
        </p:sp>
        <p:sp>
          <p:nvSpPr>
            <p:cNvPr id="207" name="CustomShape 11"/>
            <p:cNvSpPr/>
            <p:nvPr/>
          </p:nvSpPr>
          <p:spPr>
            <a:xfrm>
              <a:off x="709128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Piemonte €  47.356</a:t>
              </a:r>
              <a:endParaRPr b="0" lang="it-IT" sz="1400" spc="-1" strike="noStrike">
                <a:latin typeface="Arial"/>
              </a:endParaRPr>
            </a:p>
          </p:txBody>
        </p:sp>
        <p:sp>
          <p:nvSpPr>
            <p:cNvPr id="208" name="CustomShape 12"/>
            <p:cNvSpPr/>
            <p:nvPr/>
          </p:nvSpPr>
          <p:spPr>
            <a:xfrm>
              <a:off x="819360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Asti € 44.302 </a:t>
              </a:r>
              <a:endParaRPr b="0" lang="it-IT" sz="1400" spc="-1" strike="noStrike">
                <a:latin typeface="Arial"/>
              </a:endParaRPr>
            </a:p>
            <a:p>
              <a:pPr algn="ctr">
                <a:lnSpc>
                  <a:spcPct val="90000"/>
                </a:lnSpc>
                <a:spcAft>
                  <a:spcPts val="490"/>
                </a:spcAft>
              </a:pPr>
              <a:r>
                <a:rPr b="0" lang="it-IT" sz="1400" spc="-1" strike="noStrike">
                  <a:solidFill>
                    <a:srgbClr val="ffffff"/>
                  </a:solidFill>
                  <a:latin typeface="Century Gothic"/>
                </a:rPr>
                <a:t>(8 posto in Piemonte)</a:t>
              </a:r>
              <a:endParaRPr b="0" lang="it-IT" sz="1400" spc="-1" strike="noStrike">
                <a:latin typeface="Arial"/>
              </a:endParaRPr>
            </a:p>
          </p:txBody>
        </p:sp>
        <p:sp>
          <p:nvSpPr>
            <p:cNvPr id="209" name="CustomShape 13"/>
            <p:cNvSpPr/>
            <p:nvPr/>
          </p:nvSpPr>
          <p:spPr>
            <a:xfrm>
              <a:off x="9340200" y="3444120"/>
              <a:ext cx="2159640" cy="1156320"/>
            </a:xfrm>
            <a:prstGeom prst="roundRect">
              <a:avLst>
                <a:gd name="adj" fmla="val 10000"/>
              </a:avLst>
            </a:prstGeom>
            <a:solidFill>
              <a:schemeClr val="accent2">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17720" rIns="83880" tIns="117720" bIns="117720" anchor="ctr">
              <a:noAutofit/>
            </a:bodyPr>
            <a:p>
              <a:pPr algn="ctr">
                <a:lnSpc>
                  <a:spcPct val="90000"/>
                </a:lnSpc>
                <a:spcAft>
                  <a:spcPts val="771"/>
                </a:spcAft>
              </a:pPr>
              <a:r>
                <a:rPr b="0" lang="it-IT" sz="2200" spc="-1" strike="noStrike">
                  <a:solidFill>
                    <a:srgbClr val="ffffff"/>
                  </a:solidFill>
                  <a:latin typeface="Century Gothic"/>
                </a:rPr>
                <a:t>Pensione</a:t>
              </a:r>
              <a:endParaRPr b="0" lang="it-IT" sz="2200" spc="-1" strike="noStrike">
                <a:latin typeface="Arial"/>
              </a:endParaRPr>
            </a:p>
          </p:txBody>
        </p:sp>
        <p:sp>
          <p:nvSpPr>
            <p:cNvPr id="210" name="CustomShape 14"/>
            <p:cNvSpPr/>
            <p:nvPr/>
          </p:nvSpPr>
          <p:spPr>
            <a:xfrm>
              <a:off x="934020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Piemonte € 18.321</a:t>
              </a:r>
              <a:endParaRPr b="0" lang="it-IT" sz="1400" spc="-1" strike="noStrike">
                <a:latin typeface="Arial"/>
              </a:endParaRPr>
            </a:p>
          </p:txBody>
        </p:sp>
        <p:sp>
          <p:nvSpPr>
            <p:cNvPr id="211" name="CustomShape 15"/>
            <p:cNvSpPr/>
            <p:nvPr/>
          </p:nvSpPr>
          <p:spPr>
            <a:xfrm>
              <a:off x="10442520" y="4753440"/>
              <a:ext cx="1057320" cy="1156320"/>
            </a:xfrm>
            <a:prstGeom prst="roundRect">
              <a:avLst>
                <a:gd name="adj" fmla="val 10000"/>
              </a:avLst>
            </a:prstGeom>
            <a:solidFill>
              <a:schemeClr val="accent3">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4240" rIns="53280" tIns="84240" bIns="84240" anchor="ctr">
              <a:noAutofit/>
            </a:bodyPr>
            <a:p>
              <a:pPr algn="ctr">
                <a:lnSpc>
                  <a:spcPct val="90000"/>
                </a:lnSpc>
                <a:spcAft>
                  <a:spcPts val="490"/>
                </a:spcAft>
              </a:pPr>
              <a:r>
                <a:rPr b="0" lang="it-IT" sz="1400" spc="-1" strike="noStrike">
                  <a:solidFill>
                    <a:srgbClr val="ffffff"/>
                  </a:solidFill>
                  <a:latin typeface="Century Gothic"/>
                </a:rPr>
                <a:t>Asti € 16.741 </a:t>
              </a:r>
              <a:endParaRPr b="0" lang="it-IT" sz="1400" spc="-1" strike="noStrike">
                <a:latin typeface="Arial"/>
              </a:endParaRPr>
            </a:p>
            <a:p>
              <a:pPr algn="ctr">
                <a:lnSpc>
                  <a:spcPct val="90000"/>
                </a:lnSpc>
                <a:spcAft>
                  <a:spcPts val="490"/>
                </a:spcAft>
              </a:pPr>
              <a:r>
                <a:rPr b="0" lang="it-IT" sz="1400" spc="-1" strike="noStrike">
                  <a:solidFill>
                    <a:srgbClr val="ffffff"/>
                  </a:solidFill>
                  <a:latin typeface="Century Gothic"/>
                </a:rPr>
                <a:t>(6 posto in Piemonte)</a:t>
              </a:r>
              <a:endParaRPr b="0" lang="it-IT" sz="1400" spc="-1" strike="noStrike">
                <a:latin typeface="Arial"/>
              </a:endParaRPr>
            </a:p>
          </p:txBody>
        </p:sp>
      </p:grpSp>
      <p:grpSp>
        <p:nvGrpSpPr>
          <p:cNvPr id="212" name="Group 16"/>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br/>
            <a:r>
              <a:rPr b="0" lang="en-US" sz="3600" spc="-1" strike="noStrike">
                <a:solidFill>
                  <a:srgbClr val="262626"/>
                </a:solidFill>
                <a:latin typeface="Century Gothic"/>
              </a:rPr>
              <a:t>formazione scolastica</a:t>
            </a:r>
            <a:endParaRPr b="0" lang="en-US" sz="3600" spc="-1" strike="noStrike">
              <a:solidFill>
                <a:srgbClr val="000000"/>
              </a:solidFill>
              <a:latin typeface="Century Gothic"/>
            </a:endParaRPr>
          </a:p>
        </p:txBody>
      </p:sp>
      <p:grpSp>
        <p:nvGrpSpPr>
          <p:cNvPr id="214" name="Group 2"/>
          <p:cNvGrpSpPr/>
          <p:nvPr/>
        </p:nvGrpSpPr>
        <p:grpSpPr>
          <a:xfrm>
            <a:off x="2546640" y="1905480"/>
            <a:ext cx="7711920" cy="4407840"/>
            <a:chOff x="2546640" y="1905480"/>
            <a:chExt cx="7711920" cy="4407840"/>
          </a:xfrm>
        </p:grpSpPr>
        <p:sp>
          <p:nvSpPr>
            <p:cNvPr id="215" name="CustomShape 3"/>
            <p:cNvSpPr/>
            <p:nvPr/>
          </p:nvSpPr>
          <p:spPr>
            <a:xfrm>
              <a:off x="8663040" y="5824800"/>
              <a:ext cx="265680" cy="285480"/>
            </a:xfrm>
            <a:custGeom>
              <a:avLst/>
              <a:gdLst/>
              <a:ahLst/>
              <a:rect l="l" t="t" r="r" b="b"/>
              <a:pathLst>
                <a:path w="265935" h="285880">
                  <a:moveTo>
                    <a:pt x="0" y="0"/>
                  </a:moveTo>
                  <a:lnTo>
                    <a:pt x="132967" y="0"/>
                  </a:lnTo>
                  <a:lnTo>
                    <a:pt x="132967" y="285880"/>
                  </a:lnTo>
                  <a:lnTo>
                    <a:pt x="265935" y="285880"/>
                  </a:lnTo>
                </a:path>
              </a:pathLst>
            </a:custGeom>
            <a:noFill/>
            <a:ln>
              <a:solidFill>
                <a:schemeClr val="accent6">
                  <a:hueOff val="0"/>
                  <a:satOff val="0"/>
                  <a:lumOff val="0"/>
                  <a:alphaOff val="0"/>
                </a:schemeClr>
              </a:solidFill>
              <a:round/>
            </a:ln>
          </p:spPr>
          <p:style>
            <a:lnRef idx="2"/>
            <a:fillRef idx="0"/>
            <a:effectRef idx="0"/>
            <a:fontRef idx="minor"/>
          </p:style>
        </p:sp>
        <p:sp>
          <p:nvSpPr>
            <p:cNvPr id="216" name="CustomShape 4"/>
            <p:cNvSpPr/>
            <p:nvPr/>
          </p:nvSpPr>
          <p:spPr>
            <a:xfrm>
              <a:off x="8663040" y="5538960"/>
              <a:ext cx="265680" cy="285480"/>
            </a:xfrm>
            <a:custGeom>
              <a:avLst/>
              <a:gdLst/>
              <a:ahLst/>
              <a:rect l="l" t="t" r="r" b="b"/>
              <a:pathLst>
                <a:path w="265935" h="285880">
                  <a:moveTo>
                    <a:pt x="0" y="285880"/>
                  </a:moveTo>
                  <a:lnTo>
                    <a:pt x="132967" y="285880"/>
                  </a:lnTo>
                  <a:lnTo>
                    <a:pt x="132967" y="0"/>
                  </a:lnTo>
                  <a:lnTo>
                    <a:pt x="265935" y="0"/>
                  </a:lnTo>
                </a:path>
              </a:pathLst>
            </a:custGeom>
            <a:noFill/>
            <a:ln>
              <a:solidFill>
                <a:schemeClr val="accent6">
                  <a:hueOff val="0"/>
                  <a:satOff val="0"/>
                  <a:lumOff val="0"/>
                  <a:alphaOff val="0"/>
                </a:schemeClr>
              </a:solidFill>
              <a:round/>
            </a:ln>
          </p:spPr>
          <p:style>
            <a:lnRef idx="2"/>
            <a:fillRef idx="0"/>
            <a:effectRef idx="0"/>
            <a:fontRef idx="minor"/>
          </p:style>
        </p:sp>
        <p:sp>
          <p:nvSpPr>
            <p:cNvPr id="217" name="CustomShape 5"/>
            <p:cNvSpPr/>
            <p:nvPr/>
          </p:nvSpPr>
          <p:spPr>
            <a:xfrm>
              <a:off x="7067520" y="4109400"/>
              <a:ext cx="265680" cy="1715040"/>
            </a:xfrm>
            <a:custGeom>
              <a:avLst/>
              <a:gdLst/>
              <a:ahLst/>
              <a:rect l="l" t="t" r="r" b="b"/>
              <a:pathLst>
                <a:path w="265935" h="1715284">
                  <a:moveTo>
                    <a:pt x="0" y="0"/>
                  </a:moveTo>
                  <a:lnTo>
                    <a:pt x="132967" y="0"/>
                  </a:lnTo>
                  <a:lnTo>
                    <a:pt x="132967" y="1715284"/>
                  </a:lnTo>
                  <a:lnTo>
                    <a:pt x="265935" y="1715284"/>
                  </a:lnTo>
                </a:path>
              </a:pathLst>
            </a:custGeom>
            <a:noFill/>
            <a:ln>
              <a:solidFill>
                <a:schemeClr val="accent6">
                  <a:hueOff val="0"/>
                  <a:satOff val="0"/>
                  <a:lumOff val="0"/>
                  <a:alphaOff val="0"/>
                </a:schemeClr>
              </a:solidFill>
              <a:round/>
            </a:ln>
          </p:spPr>
          <p:style>
            <a:lnRef idx="2"/>
            <a:fillRef idx="0"/>
            <a:effectRef idx="0"/>
            <a:fontRef idx="minor"/>
          </p:style>
        </p:sp>
        <p:sp>
          <p:nvSpPr>
            <p:cNvPr id="218" name="CustomShape 6"/>
            <p:cNvSpPr/>
            <p:nvPr/>
          </p:nvSpPr>
          <p:spPr>
            <a:xfrm>
              <a:off x="8663040" y="4681440"/>
              <a:ext cx="265680" cy="285480"/>
            </a:xfrm>
            <a:custGeom>
              <a:avLst/>
              <a:gdLst/>
              <a:ahLst/>
              <a:rect l="l" t="t" r="r" b="b"/>
              <a:pathLst>
                <a:path w="265935" h="285880">
                  <a:moveTo>
                    <a:pt x="0" y="0"/>
                  </a:moveTo>
                  <a:lnTo>
                    <a:pt x="132967" y="0"/>
                  </a:lnTo>
                  <a:lnTo>
                    <a:pt x="132967" y="285880"/>
                  </a:lnTo>
                  <a:lnTo>
                    <a:pt x="265935" y="285880"/>
                  </a:lnTo>
                </a:path>
              </a:pathLst>
            </a:custGeom>
            <a:noFill/>
            <a:ln>
              <a:solidFill>
                <a:schemeClr val="accent6">
                  <a:hueOff val="0"/>
                  <a:satOff val="0"/>
                  <a:lumOff val="0"/>
                  <a:alphaOff val="0"/>
                </a:schemeClr>
              </a:solidFill>
              <a:round/>
            </a:ln>
          </p:spPr>
          <p:style>
            <a:lnRef idx="2"/>
            <a:fillRef idx="0"/>
            <a:effectRef idx="0"/>
            <a:fontRef idx="minor"/>
          </p:style>
        </p:sp>
        <p:sp>
          <p:nvSpPr>
            <p:cNvPr id="219" name="CustomShape 7"/>
            <p:cNvSpPr/>
            <p:nvPr/>
          </p:nvSpPr>
          <p:spPr>
            <a:xfrm>
              <a:off x="8663040" y="4395600"/>
              <a:ext cx="265680" cy="285480"/>
            </a:xfrm>
            <a:custGeom>
              <a:avLst/>
              <a:gdLst/>
              <a:ahLst/>
              <a:rect l="l" t="t" r="r" b="b"/>
              <a:pathLst>
                <a:path w="265935" h="285880">
                  <a:moveTo>
                    <a:pt x="0" y="285880"/>
                  </a:moveTo>
                  <a:lnTo>
                    <a:pt x="132967" y="285880"/>
                  </a:lnTo>
                  <a:lnTo>
                    <a:pt x="132967" y="0"/>
                  </a:lnTo>
                  <a:lnTo>
                    <a:pt x="265935" y="0"/>
                  </a:lnTo>
                </a:path>
              </a:pathLst>
            </a:custGeom>
            <a:noFill/>
            <a:ln>
              <a:solidFill>
                <a:schemeClr val="accent6">
                  <a:hueOff val="0"/>
                  <a:satOff val="0"/>
                  <a:lumOff val="0"/>
                  <a:alphaOff val="0"/>
                </a:schemeClr>
              </a:solidFill>
              <a:round/>
            </a:ln>
          </p:spPr>
          <p:style>
            <a:lnRef idx="2"/>
            <a:fillRef idx="0"/>
            <a:effectRef idx="0"/>
            <a:fontRef idx="minor"/>
          </p:style>
        </p:sp>
        <p:sp>
          <p:nvSpPr>
            <p:cNvPr id="220" name="CustomShape 8"/>
            <p:cNvSpPr/>
            <p:nvPr/>
          </p:nvSpPr>
          <p:spPr>
            <a:xfrm>
              <a:off x="7067520" y="4109400"/>
              <a:ext cx="265680" cy="571320"/>
            </a:xfrm>
            <a:custGeom>
              <a:avLst/>
              <a:gdLst/>
              <a:ahLst/>
              <a:rect l="l" t="t" r="r" b="b"/>
              <a:pathLst>
                <a:path w="265935" h="571761">
                  <a:moveTo>
                    <a:pt x="0" y="0"/>
                  </a:moveTo>
                  <a:lnTo>
                    <a:pt x="132967" y="0"/>
                  </a:lnTo>
                  <a:lnTo>
                    <a:pt x="132967" y="571761"/>
                  </a:lnTo>
                  <a:lnTo>
                    <a:pt x="265935" y="571761"/>
                  </a:lnTo>
                </a:path>
              </a:pathLst>
            </a:custGeom>
            <a:noFill/>
            <a:ln>
              <a:solidFill>
                <a:schemeClr val="accent6">
                  <a:hueOff val="0"/>
                  <a:satOff val="0"/>
                  <a:lumOff val="0"/>
                  <a:alphaOff val="0"/>
                </a:schemeClr>
              </a:solidFill>
              <a:round/>
            </a:ln>
          </p:spPr>
          <p:style>
            <a:lnRef idx="2"/>
            <a:fillRef idx="0"/>
            <a:effectRef idx="0"/>
            <a:fontRef idx="minor"/>
          </p:style>
        </p:sp>
        <p:sp>
          <p:nvSpPr>
            <p:cNvPr id="221" name="CustomShape 9"/>
            <p:cNvSpPr/>
            <p:nvPr/>
          </p:nvSpPr>
          <p:spPr>
            <a:xfrm>
              <a:off x="8663040" y="3537720"/>
              <a:ext cx="265680" cy="285480"/>
            </a:xfrm>
            <a:custGeom>
              <a:avLst/>
              <a:gdLst/>
              <a:ahLst/>
              <a:rect l="l" t="t" r="r" b="b"/>
              <a:pathLst>
                <a:path w="265935" h="285880">
                  <a:moveTo>
                    <a:pt x="0" y="0"/>
                  </a:moveTo>
                  <a:lnTo>
                    <a:pt x="132967" y="0"/>
                  </a:lnTo>
                  <a:lnTo>
                    <a:pt x="132967" y="285880"/>
                  </a:lnTo>
                  <a:lnTo>
                    <a:pt x="265935" y="285880"/>
                  </a:lnTo>
                </a:path>
              </a:pathLst>
            </a:custGeom>
            <a:noFill/>
            <a:ln>
              <a:solidFill>
                <a:schemeClr val="accent6">
                  <a:hueOff val="0"/>
                  <a:satOff val="0"/>
                  <a:lumOff val="0"/>
                  <a:alphaOff val="0"/>
                </a:schemeClr>
              </a:solidFill>
              <a:round/>
            </a:ln>
          </p:spPr>
          <p:style>
            <a:lnRef idx="2"/>
            <a:fillRef idx="0"/>
            <a:effectRef idx="0"/>
            <a:fontRef idx="minor"/>
          </p:style>
        </p:sp>
        <p:sp>
          <p:nvSpPr>
            <p:cNvPr id="222" name="CustomShape 10"/>
            <p:cNvSpPr/>
            <p:nvPr/>
          </p:nvSpPr>
          <p:spPr>
            <a:xfrm>
              <a:off x="8663040" y="3251880"/>
              <a:ext cx="265680" cy="285480"/>
            </a:xfrm>
            <a:custGeom>
              <a:avLst/>
              <a:gdLst/>
              <a:ahLst/>
              <a:rect l="l" t="t" r="r" b="b"/>
              <a:pathLst>
                <a:path w="265935" h="285880">
                  <a:moveTo>
                    <a:pt x="0" y="285880"/>
                  </a:moveTo>
                  <a:lnTo>
                    <a:pt x="132967" y="285880"/>
                  </a:lnTo>
                  <a:lnTo>
                    <a:pt x="132967" y="0"/>
                  </a:lnTo>
                  <a:lnTo>
                    <a:pt x="265935" y="0"/>
                  </a:lnTo>
                </a:path>
              </a:pathLst>
            </a:custGeom>
            <a:noFill/>
            <a:ln>
              <a:solidFill>
                <a:schemeClr val="accent6">
                  <a:hueOff val="0"/>
                  <a:satOff val="0"/>
                  <a:lumOff val="0"/>
                  <a:alphaOff val="0"/>
                </a:schemeClr>
              </a:solidFill>
              <a:round/>
            </a:ln>
          </p:spPr>
          <p:style>
            <a:lnRef idx="2"/>
            <a:fillRef idx="0"/>
            <a:effectRef idx="0"/>
            <a:fontRef idx="minor"/>
          </p:style>
        </p:sp>
        <p:sp>
          <p:nvSpPr>
            <p:cNvPr id="223" name="CustomShape 11"/>
            <p:cNvSpPr/>
            <p:nvPr/>
          </p:nvSpPr>
          <p:spPr>
            <a:xfrm>
              <a:off x="7067520" y="3537720"/>
              <a:ext cx="265680" cy="571320"/>
            </a:xfrm>
            <a:custGeom>
              <a:avLst/>
              <a:gdLst/>
              <a:ahLst/>
              <a:rect l="l" t="t" r="r" b="b"/>
              <a:pathLst>
                <a:path w="265935" h="571761">
                  <a:moveTo>
                    <a:pt x="0" y="571761"/>
                  </a:moveTo>
                  <a:lnTo>
                    <a:pt x="132967" y="571761"/>
                  </a:lnTo>
                  <a:lnTo>
                    <a:pt x="132967" y="0"/>
                  </a:lnTo>
                  <a:lnTo>
                    <a:pt x="265935" y="0"/>
                  </a:lnTo>
                </a:path>
              </a:pathLst>
            </a:custGeom>
            <a:noFill/>
            <a:ln>
              <a:solidFill>
                <a:schemeClr val="accent6">
                  <a:hueOff val="0"/>
                  <a:satOff val="0"/>
                  <a:lumOff val="0"/>
                  <a:alphaOff val="0"/>
                </a:schemeClr>
              </a:solidFill>
              <a:round/>
            </a:ln>
          </p:spPr>
          <p:style>
            <a:lnRef idx="2"/>
            <a:fillRef idx="0"/>
            <a:effectRef idx="0"/>
            <a:fontRef idx="minor"/>
          </p:style>
        </p:sp>
        <p:sp>
          <p:nvSpPr>
            <p:cNvPr id="224" name="CustomShape 12"/>
            <p:cNvSpPr/>
            <p:nvPr/>
          </p:nvSpPr>
          <p:spPr>
            <a:xfrm>
              <a:off x="8663040" y="2394360"/>
              <a:ext cx="265680" cy="285480"/>
            </a:xfrm>
            <a:custGeom>
              <a:avLst/>
              <a:gdLst/>
              <a:ahLst/>
              <a:rect l="l" t="t" r="r" b="b"/>
              <a:pathLst>
                <a:path w="265935" h="285880">
                  <a:moveTo>
                    <a:pt x="0" y="0"/>
                  </a:moveTo>
                  <a:lnTo>
                    <a:pt x="132967" y="0"/>
                  </a:lnTo>
                  <a:lnTo>
                    <a:pt x="132967" y="285880"/>
                  </a:lnTo>
                  <a:lnTo>
                    <a:pt x="265935" y="285880"/>
                  </a:lnTo>
                </a:path>
              </a:pathLst>
            </a:custGeom>
            <a:noFill/>
            <a:ln>
              <a:solidFill>
                <a:schemeClr val="accent6">
                  <a:hueOff val="0"/>
                  <a:satOff val="0"/>
                  <a:lumOff val="0"/>
                  <a:alphaOff val="0"/>
                </a:schemeClr>
              </a:solidFill>
              <a:round/>
            </a:ln>
          </p:spPr>
          <p:style>
            <a:lnRef idx="2"/>
            <a:fillRef idx="0"/>
            <a:effectRef idx="0"/>
            <a:fontRef idx="minor"/>
          </p:style>
        </p:sp>
        <p:sp>
          <p:nvSpPr>
            <p:cNvPr id="225" name="CustomShape 13"/>
            <p:cNvSpPr/>
            <p:nvPr/>
          </p:nvSpPr>
          <p:spPr>
            <a:xfrm>
              <a:off x="8663040" y="2108520"/>
              <a:ext cx="265680" cy="285480"/>
            </a:xfrm>
            <a:custGeom>
              <a:avLst/>
              <a:gdLst/>
              <a:ahLst/>
              <a:rect l="l" t="t" r="r" b="b"/>
              <a:pathLst>
                <a:path w="265935" h="285880">
                  <a:moveTo>
                    <a:pt x="0" y="285880"/>
                  </a:moveTo>
                  <a:lnTo>
                    <a:pt x="132967" y="285880"/>
                  </a:lnTo>
                  <a:lnTo>
                    <a:pt x="132967" y="0"/>
                  </a:lnTo>
                  <a:lnTo>
                    <a:pt x="265935" y="0"/>
                  </a:lnTo>
                </a:path>
              </a:pathLst>
            </a:custGeom>
            <a:noFill/>
            <a:ln>
              <a:solidFill>
                <a:schemeClr val="accent6">
                  <a:hueOff val="0"/>
                  <a:satOff val="0"/>
                  <a:lumOff val="0"/>
                  <a:alphaOff val="0"/>
                </a:schemeClr>
              </a:solidFill>
              <a:round/>
            </a:ln>
          </p:spPr>
          <p:style>
            <a:lnRef idx="2"/>
            <a:fillRef idx="0"/>
            <a:effectRef idx="0"/>
            <a:fontRef idx="minor"/>
          </p:style>
        </p:sp>
        <p:sp>
          <p:nvSpPr>
            <p:cNvPr id="226" name="CustomShape 14"/>
            <p:cNvSpPr/>
            <p:nvPr/>
          </p:nvSpPr>
          <p:spPr>
            <a:xfrm>
              <a:off x="7067520" y="2394360"/>
              <a:ext cx="265680" cy="1715040"/>
            </a:xfrm>
            <a:custGeom>
              <a:avLst/>
              <a:gdLst/>
              <a:ahLst/>
              <a:rect l="l" t="t" r="r" b="b"/>
              <a:pathLst>
                <a:path w="265935" h="1715284">
                  <a:moveTo>
                    <a:pt x="0" y="1715284"/>
                  </a:moveTo>
                  <a:lnTo>
                    <a:pt x="132967" y="1715284"/>
                  </a:lnTo>
                  <a:lnTo>
                    <a:pt x="132967" y="0"/>
                  </a:lnTo>
                  <a:lnTo>
                    <a:pt x="265935" y="0"/>
                  </a:lnTo>
                </a:path>
              </a:pathLst>
            </a:custGeom>
            <a:noFill/>
            <a:ln>
              <a:solidFill>
                <a:schemeClr val="accent6">
                  <a:hueOff val="0"/>
                  <a:satOff val="0"/>
                  <a:lumOff val="0"/>
                  <a:alphaOff val="0"/>
                </a:schemeClr>
              </a:solidFill>
              <a:round/>
            </a:ln>
          </p:spPr>
          <p:style>
            <a:lnRef idx="2"/>
            <a:fillRef idx="0"/>
            <a:effectRef idx="0"/>
            <a:fontRef idx="minor"/>
          </p:style>
        </p:sp>
        <p:sp>
          <p:nvSpPr>
            <p:cNvPr id="227" name="CustomShape 15"/>
            <p:cNvSpPr/>
            <p:nvPr/>
          </p:nvSpPr>
          <p:spPr>
            <a:xfrm>
              <a:off x="5472000" y="3537720"/>
              <a:ext cx="265680" cy="571320"/>
            </a:xfrm>
            <a:custGeom>
              <a:avLst/>
              <a:gdLst/>
              <a:ahLst/>
              <a:rect l="l" t="t" r="r" b="b"/>
              <a:pathLst>
                <a:path w="265935" h="571761">
                  <a:moveTo>
                    <a:pt x="0" y="0"/>
                  </a:moveTo>
                  <a:lnTo>
                    <a:pt x="132967" y="0"/>
                  </a:lnTo>
                  <a:lnTo>
                    <a:pt x="132967" y="571761"/>
                  </a:lnTo>
                  <a:lnTo>
                    <a:pt x="265935" y="571761"/>
                  </a:lnTo>
                </a:path>
              </a:pathLst>
            </a:custGeom>
            <a:noFill/>
            <a:ln>
              <a:solidFill>
                <a:schemeClr val="accent5">
                  <a:hueOff val="0"/>
                  <a:satOff val="0"/>
                  <a:lumOff val="0"/>
                  <a:alphaOff val="0"/>
                </a:schemeClr>
              </a:solidFill>
              <a:round/>
            </a:ln>
          </p:spPr>
          <p:style>
            <a:lnRef idx="2"/>
            <a:fillRef idx="0"/>
            <a:effectRef idx="0"/>
            <a:fontRef idx="minor"/>
          </p:style>
        </p:sp>
        <p:sp>
          <p:nvSpPr>
            <p:cNvPr id="228" name="CustomShape 16"/>
            <p:cNvSpPr/>
            <p:nvPr/>
          </p:nvSpPr>
          <p:spPr>
            <a:xfrm>
              <a:off x="5472000" y="3492000"/>
              <a:ext cx="265680" cy="91080"/>
            </a:xfrm>
            <a:custGeom>
              <a:avLst/>
              <a:gdLst/>
              <a:ahLst/>
              <a:rect l="l" t="t" r="r" b="b"/>
              <a:pathLst>
                <a:path w="265935" h="0">
                  <a:moveTo>
                    <a:pt x="0" y="45720"/>
                  </a:moveTo>
                  <a:lnTo>
                    <a:pt x="265935" y="45720"/>
                  </a:lnTo>
                </a:path>
              </a:pathLst>
            </a:custGeom>
            <a:noFill/>
            <a:ln>
              <a:solidFill>
                <a:schemeClr val="accent5">
                  <a:hueOff val="0"/>
                  <a:satOff val="0"/>
                  <a:lumOff val="0"/>
                  <a:alphaOff val="0"/>
                </a:schemeClr>
              </a:solidFill>
              <a:round/>
            </a:ln>
          </p:spPr>
          <p:style>
            <a:lnRef idx="2"/>
            <a:fillRef idx="0"/>
            <a:effectRef idx="0"/>
            <a:fontRef idx="minor"/>
          </p:style>
        </p:sp>
        <p:sp>
          <p:nvSpPr>
            <p:cNvPr id="229" name="CustomShape 17"/>
            <p:cNvSpPr/>
            <p:nvPr/>
          </p:nvSpPr>
          <p:spPr>
            <a:xfrm>
              <a:off x="5472000" y="2966040"/>
              <a:ext cx="265680" cy="571320"/>
            </a:xfrm>
            <a:custGeom>
              <a:avLst/>
              <a:gdLst/>
              <a:ahLst/>
              <a:rect l="l" t="t" r="r" b="b"/>
              <a:pathLst>
                <a:path w="265935" h="571761">
                  <a:moveTo>
                    <a:pt x="0" y="571761"/>
                  </a:moveTo>
                  <a:lnTo>
                    <a:pt x="132967" y="571761"/>
                  </a:lnTo>
                  <a:lnTo>
                    <a:pt x="132967" y="0"/>
                  </a:lnTo>
                  <a:lnTo>
                    <a:pt x="265935" y="0"/>
                  </a:lnTo>
                </a:path>
              </a:pathLst>
            </a:custGeom>
            <a:noFill/>
            <a:ln>
              <a:solidFill>
                <a:schemeClr val="accent5">
                  <a:hueOff val="0"/>
                  <a:satOff val="0"/>
                  <a:lumOff val="0"/>
                  <a:alphaOff val="0"/>
                </a:schemeClr>
              </a:solidFill>
              <a:round/>
            </a:ln>
          </p:spPr>
          <p:style>
            <a:lnRef idx="2"/>
            <a:fillRef idx="0"/>
            <a:effectRef idx="0"/>
            <a:fontRef idx="minor"/>
          </p:style>
        </p:sp>
        <p:sp>
          <p:nvSpPr>
            <p:cNvPr id="230" name="CustomShape 18"/>
            <p:cNvSpPr/>
            <p:nvPr/>
          </p:nvSpPr>
          <p:spPr>
            <a:xfrm>
              <a:off x="3876120" y="3492000"/>
              <a:ext cx="265680" cy="91080"/>
            </a:xfrm>
            <a:custGeom>
              <a:avLst/>
              <a:gdLst/>
              <a:ahLst/>
              <a:rect l="l" t="t" r="r" b="b"/>
              <a:pathLst>
                <a:path w="265935" h="0">
                  <a:moveTo>
                    <a:pt x="0" y="45720"/>
                  </a:moveTo>
                  <a:lnTo>
                    <a:pt x="265935" y="45720"/>
                  </a:lnTo>
                </a:path>
              </a:pathLst>
            </a:custGeom>
            <a:noFill/>
            <a:ln>
              <a:solidFill>
                <a:schemeClr val="accent4">
                  <a:hueOff val="0"/>
                  <a:satOff val="0"/>
                  <a:lumOff val="0"/>
                  <a:alphaOff val="0"/>
                </a:schemeClr>
              </a:solidFill>
              <a:round/>
            </a:ln>
          </p:spPr>
          <p:style>
            <a:lnRef idx="2"/>
            <a:fillRef idx="0"/>
            <a:effectRef idx="0"/>
            <a:fontRef idx="minor"/>
          </p:style>
        </p:sp>
        <p:sp>
          <p:nvSpPr>
            <p:cNvPr id="231" name="CustomShape 19"/>
            <p:cNvSpPr/>
            <p:nvPr/>
          </p:nvSpPr>
          <p:spPr>
            <a:xfrm>
              <a:off x="2546640" y="3335040"/>
              <a:ext cx="1329480" cy="405360"/>
            </a:xfrm>
            <a:prstGeom prst="rect">
              <a:avLst/>
            </a:prstGeom>
            <a:solidFill>
              <a:schemeClr val="accent2">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ffffff"/>
                  </a:solidFill>
                  <a:latin typeface="Century Gothic"/>
                </a:rPr>
                <a:t>Istruzione</a:t>
              </a:r>
              <a:endParaRPr b="0" lang="it-IT" sz="1100" spc="-1" strike="noStrike">
                <a:latin typeface="Arial"/>
              </a:endParaRPr>
            </a:p>
          </p:txBody>
        </p:sp>
        <p:sp>
          <p:nvSpPr>
            <p:cNvPr id="232" name="CustomShape 20"/>
            <p:cNvSpPr/>
            <p:nvPr/>
          </p:nvSpPr>
          <p:spPr>
            <a:xfrm>
              <a:off x="4142160" y="3335040"/>
              <a:ext cx="1329480" cy="405360"/>
            </a:xfrm>
            <a:prstGeom prst="rect">
              <a:avLst/>
            </a:prstGeom>
            <a:solidFill>
              <a:schemeClr val="accent4">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Studenti iscritti per ordine scolastico:</a:t>
              </a:r>
              <a:endParaRPr b="0" lang="it-IT" sz="1100" spc="-1" strike="noStrike">
                <a:latin typeface="Arial"/>
              </a:endParaRPr>
            </a:p>
          </p:txBody>
        </p:sp>
        <p:sp>
          <p:nvSpPr>
            <p:cNvPr id="233" name="CustomShape 21"/>
            <p:cNvSpPr/>
            <p:nvPr/>
          </p:nvSpPr>
          <p:spPr>
            <a:xfrm>
              <a:off x="5737680" y="2763360"/>
              <a:ext cx="1329480" cy="405360"/>
            </a:xfrm>
            <a:prstGeom prst="rect">
              <a:avLst/>
            </a:prstGeom>
            <a:solidFill>
              <a:schemeClr val="accent5">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Piemonte 583.498</a:t>
              </a:r>
              <a:endParaRPr b="0" lang="it-IT" sz="1100" spc="-1" strike="noStrike">
                <a:latin typeface="Arial"/>
              </a:endParaRPr>
            </a:p>
          </p:txBody>
        </p:sp>
        <p:sp>
          <p:nvSpPr>
            <p:cNvPr id="234" name="CustomShape 22"/>
            <p:cNvSpPr/>
            <p:nvPr/>
          </p:nvSpPr>
          <p:spPr>
            <a:xfrm>
              <a:off x="5737680" y="3335040"/>
              <a:ext cx="1329480" cy="405360"/>
            </a:xfrm>
            <a:prstGeom prst="rect">
              <a:avLst/>
            </a:prstGeom>
            <a:solidFill>
              <a:schemeClr val="accent5">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Asti 26.771</a:t>
              </a:r>
              <a:endParaRPr b="0" lang="it-IT" sz="1100" spc="-1" strike="noStrike">
                <a:latin typeface="Arial"/>
              </a:endParaRPr>
            </a:p>
          </p:txBody>
        </p:sp>
        <p:sp>
          <p:nvSpPr>
            <p:cNvPr id="235" name="CustomShape 23"/>
            <p:cNvSpPr/>
            <p:nvPr/>
          </p:nvSpPr>
          <p:spPr>
            <a:xfrm>
              <a:off x="5737680" y="3906720"/>
              <a:ext cx="1329480" cy="405360"/>
            </a:xfrm>
            <a:prstGeom prst="rect">
              <a:avLst/>
            </a:prstGeom>
            <a:solidFill>
              <a:schemeClr val="accent5">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Di cui:</a:t>
              </a:r>
              <a:endParaRPr b="0" lang="it-IT" sz="1100" spc="-1" strike="noStrike">
                <a:latin typeface="Arial"/>
              </a:endParaRPr>
            </a:p>
          </p:txBody>
        </p:sp>
        <p:sp>
          <p:nvSpPr>
            <p:cNvPr id="236" name="CustomShape 24"/>
            <p:cNvSpPr/>
            <p:nvPr/>
          </p:nvSpPr>
          <p:spPr>
            <a:xfrm>
              <a:off x="7333560" y="219132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Scuola dell’Infanzia: </a:t>
              </a:r>
              <a:endParaRPr b="0" lang="it-IT" sz="1100" spc="-1" strike="noStrike">
                <a:latin typeface="Arial"/>
              </a:endParaRPr>
            </a:p>
          </p:txBody>
        </p:sp>
        <p:sp>
          <p:nvSpPr>
            <p:cNvPr id="237" name="CustomShape 25"/>
            <p:cNvSpPr/>
            <p:nvPr/>
          </p:nvSpPr>
          <p:spPr>
            <a:xfrm>
              <a:off x="8929080" y="190548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Piemonte 104.105</a:t>
              </a:r>
              <a:endParaRPr b="0" lang="it-IT" sz="1100" spc="-1" strike="noStrike">
                <a:latin typeface="Arial"/>
              </a:endParaRPr>
            </a:p>
          </p:txBody>
        </p:sp>
        <p:sp>
          <p:nvSpPr>
            <p:cNvPr id="238" name="CustomShape 26"/>
            <p:cNvSpPr/>
            <p:nvPr/>
          </p:nvSpPr>
          <p:spPr>
            <a:xfrm>
              <a:off x="8929080" y="247752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Asti 5.013</a:t>
              </a:r>
              <a:endParaRPr b="0" lang="it-IT" sz="1100" spc="-1" strike="noStrike">
                <a:latin typeface="Arial"/>
              </a:endParaRPr>
            </a:p>
          </p:txBody>
        </p:sp>
        <p:sp>
          <p:nvSpPr>
            <p:cNvPr id="239" name="CustomShape 27"/>
            <p:cNvSpPr/>
            <p:nvPr/>
          </p:nvSpPr>
          <p:spPr>
            <a:xfrm>
              <a:off x="7333560" y="333504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Scuola Primaria</a:t>
              </a:r>
              <a:endParaRPr b="0" lang="it-IT" sz="1100" spc="-1" strike="noStrike">
                <a:latin typeface="Arial"/>
              </a:endParaRPr>
            </a:p>
          </p:txBody>
        </p:sp>
        <p:sp>
          <p:nvSpPr>
            <p:cNvPr id="240" name="CustomShape 28"/>
            <p:cNvSpPr/>
            <p:nvPr/>
          </p:nvSpPr>
          <p:spPr>
            <a:xfrm>
              <a:off x="8929080" y="304920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Piemonte 188.516</a:t>
              </a:r>
              <a:endParaRPr b="0" lang="it-IT" sz="1100" spc="-1" strike="noStrike">
                <a:latin typeface="Arial"/>
              </a:endParaRPr>
            </a:p>
          </p:txBody>
        </p:sp>
        <p:sp>
          <p:nvSpPr>
            <p:cNvPr id="241" name="CustomShape 29"/>
            <p:cNvSpPr/>
            <p:nvPr/>
          </p:nvSpPr>
          <p:spPr>
            <a:xfrm>
              <a:off x="8929080" y="362088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Asti 8.936</a:t>
              </a:r>
              <a:endParaRPr b="0" lang="it-IT" sz="1100" spc="-1" strike="noStrike">
                <a:latin typeface="Arial"/>
              </a:endParaRPr>
            </a:p>
          </p:txBody>
        </p:sp>
        <p:sp>
          <p:nvSpPr>
            <p:cNvPr id="242" name="CustomShape 30"/>
            <p:cNvSpPr/>
            <p:nvPr/>
          </p:nvSpPr>
          <p:spPr>
            <a:xfrm>
              <a:off x="7333560" y="447840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Secondaria di i grado</a:t>
              </a:r>
              <a:endParaRPr b="0" lang="it-IT" sz="1100" spc="-1" strike="noStrike">
                <a:latin typeface="Arial"/>
              </a:endParaRPr>
            </a:p>
          </p:txBody>
        </p:sp>
        <p:sp>
          <p:nvSpPr>
            <p:cNvPr id="243" name="CustomShape 31"/>
            <p:cNvSpPr/>
            <p:nvPr/>
          </p:nvSpPr>
          <p:spPr>
            <a:xfrm>
              <a:off x="8929080" y="419256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Piemonte 116.875</a:t>
              </a:r>
              <a:endParaRPr b="0" lang="it-IT" sz="1100" spc="-1" strike="noStrike">
                <a:latin typeface="Arial"/>
              </a:endParaRPr>
            </a:p>
          </p:txBody>
        </p:sp>
        <p:sp>
          <p:nvSpPr>
            <p:cNvPr id="244" name="CustomShape 32"/>
            <p:cNvSpPr/>
            <p:nvPr/>
          </p:nvSpPr>
          <p:spPr>
            <a:xfrm>
              <a:off x="8929080" y="476424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Asti 5.543</a:t>
              </a:r>
              <a:endParaRPr b="0" lang="it-IT" sz="1100" spc="-1" strike="noStrike">
                <a:latin typeface="Arial"/>
              </a:endParaRPr>
            </a:p>
          </p:txBody>
        </p:sp>
        <p:sp>
          <p:nvSpPr>
            <p:cNvPr id="245" name="CustomShape 33"/>
            <p:cNvSpPr/>
            <p:nvPr/>
          </p:nvSpPr>
          <p:spPr>
            <a:xfrm>
              <a:off x="7333560" y="562212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Secondaria II grado</a:t>
              </a:r>
              <a:endParaRPr b="0" lang="it-IT" sz="1100" spc="-1" strike="noStrike">
                <a:latin typeface="Arial"/>
              </a:endParaRPr>
            </a:p>
          </p:txBody>
        </p:sp>
        <p:sp>
          <p:nvSpPr>
            <p:cNvPr id="246" name="CustomShape 34"/>
            <p:cNvSpPr/>
            <p:nvPr/>
          </p:nvSpPr>
          <p:spPr>
            <a:xfrm>
              <a:off x="8929080" y="533628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Piemonte 174.002</a:t>
              </a:r>
              <a:endParaRPr b="0" lang="it-IT" sz="1100" spc="-1" strike="noStrike">
                <a:latin typeface="Arial"/>
              </a:endParaRPr>
            </a:p>
          </p:txBody>
        </p:sp>
        <p:sp>
          <p:nvSpPr>
            <p:cNvPr id="247" name="CustomShape 35"/>
            <p:cNvSpPr/>
            <p:nvPr/>
          </p:nvSpPr>
          <p:spPr>
            <a:xfrm>
              <a:off x="8929080" y="5907960"/>
              <a:ext cx="1329480" cy="405360"/>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6840" rIns="6840" tIns="6840" bIns="6840" anchor="ctr">
              <a:noAutofit/>
            </a:bodyPr>
            <a:p>
              <a:pPr algn="ctr">
                <a:lnSpc>
                  <a:spcPct val="90000"/>
                </a:lnSpc>
                <a:spcAft>
                  <a:spcPts val="386"/>
                </a:spcAft>
              </a:pPr>
              <a:r>
                <a:rPr b="0" lang="it-IT" sz="1100" spc="-1" strike="noStrike">
                  <a:solidFill>
                    <a:srgbClr val="ffffff"/>
                  </a:solidFill>
                  <a:latin typeface="Century Gothic"/>
                </a:rPr>
                <a:t>Asti 7.279</a:t>
              </a:r>
              <a:endParaRPr b="0" lang="it-IT" sz="1100" spc="-1" strike="noStrike">
                <a:latin typeface="Arial"/>
              </a:endParaRPr>
            </a:p>
          </p:txBody>
        </p:sp>
      </p:grpSp>
      <p:grpSp>
        <p:nvGrpSpPr>
          <p:cNvPr id="248" name="Group 36"/>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Dati statistici</a:t>
            </a:r>
            <a:br/>
            <a:r>
              <a:rPr b="0" lang="en-US" sz="3600" spc="-1" strike="noStrike">
                <a:solidFill>
                  <a:srgbClr val="262626"/>
                </a:solidFill>
                <a:latin typeface="Century Gothic"/>
              </a:rPr>
              <a:t>abbandono scolastico</a:t>
            </a:r>
            <a:endParaRPr b="0" lang="en-US" sz="3600" spc="-1" strike="noStrike">
              <a:solidFill>
                <a:srgbClr val="000000"/>
              </a:solidFill>
              <a:latin typeface="Century Gothic"/>
            </a:endParaRPr>
          </a:p>
        </p:txBody>
      </p:sp>
      <p:grpSp>
        <p:nvGrpSpPr>
          <p:cNvPr id="250" name="Group 2"/>
          <p:cNvGrpSpPr/>
          <p:nvPr/>
        </p:nvGrpSpPr>
        <p:grpSpPr>
          <a:xfrm>
            <a:off x="2589120" y="2135520"/>
            <a:ext cx="8915400" cy="3773520"/>
            <a:chOff x="2589120" y="2135520"/>
            <a:chExt cx="8915400" cy="3773520"/>
          </a:xfrm>
        </p:grpSpPr>
        <p:sp>
          <p:nvSpPr>
            <p:cNvPr id="251" name="CustomShape 3"/>
            <p:cNvSpPr/>
            <p:nvPr/>
          </p:nvSpPr>
          <p:spPr>
            <a:xfrm>
              <a:off x="2589120" y="4413600"/>
              <a:ext cx="8915040" cy="1495440"/>
            </a:xfrm>
            <a:prstGeom prst="rect">
              <a:avLst/>
            </a:prstGeom>
            <a:solidFill>
              <a:schemeClr val="accent2">
                <a:hueOff val="0"/>
                <a:satOff val="0"/>
                <a:lumOff val="0"/>
                <a:alphaOff val="0"/>
              </a:schemeClr>
            </a:solidFill>
            <a:ln>
              <a:solidFill>
                <a:schemeClr val="lt1">
                  <a:hueOff val="0"/>
                  <a:satOff val="0"/>
                  <a:lumOff val="0"/>
                  <a:alphaOff val="0"/>
                </a:schemeClr>
              </a:solidFill>
              <a:round/>
            </a:ln>
          </p:spPr>
          <p:style>
            <a:lnRef idx="3"/>
            <a:fillRef idx="0"/>
            <a:effectRef idx="1"/>
            <a:fontRef idx="minor"/>
          </p:style>
          <p:txBody>
            <a:bodyPr lIns="284400" rIns="284400" tIns="284400" bIns="284400" anchor="ctr">
              <a:noAutofit/>
            </a:bodyPr>
            <a:p>
              <a:pPr algn="ctr">
                <a:lnSpc>
                  <a:spcPct val="90000"/>
                </a:lnSpc>
                <a:spcAft>
                  <a:spcPts val="1400"/>
                </a:spcAft>
              </a:pPr>
              <a:r>
                <a:rPr b="1" lang="it-IT" sz="4000" spc="-1" strike="noStrike">
                  <a:solidFill>
                    <a:srgbClr val="ffffff"/>
                  </a:solidFill>
                  <a:latin typeface="Century Gothic"/>
                </a:rPr>
                <a:t>Obbiettivo Europeo 10,00%</a:t>
              </a:r>
              <a:endParaRPr b="0" lang="it-IT" sz="4000" spc="-1" strike="noStrike">
                <a:latin typeface="Arial"/>
              </a:endParaRPr>
            </a:p>
          </p:txBody>
        </p:sp>
        <p:sp>
          <p:nvSpPr>
            <p:cNvPr id="252" name="CustomShape 4"/>
            <p:cNvSpPr/>
            <p:nvPr/>
          </p:nvSpPr>
          <p:spPr>
            <a:xfrm rot="10800000">
              <a:off x="2589480" y="2135160"/>
              <a:ext cx="8915040" cy="2300400"/>
            </a:xfrm>
            <a:prstGeom prst="upArrowCallout">
              <a:avLst>
                <a:gd name="adj1" fmla="val 25000"/>
                <a:gd name="adj2" fmla="val 25000"/>
                <a:gd name="adj3" fmla="val 25000"/>
                <a:gd name="adj4" fmla="val 64977"/>
              </a:avLst>
            </a:prstGeom>
            <a:solidFill>
              <a:schemeClr val="accent3">
                <a:hueOff val="0"/>
                <a:satOff val="0"/>
                <a:lumOff val="0"/>
                <a:alphaOff val="0"/>
              </a:schemeClr>
            </a:solidFill>
            <a:ln>
              <a:solidFill>
                <a:schemeClr val="lt1">
                  <a:hueOff val="0"/>
                  <a:satOff val="0"/>
                  <a:lumOff val="0"/>
                  <a:alphaOff val="0"/>
                </a:schemeClr>
              </a:solidFill>
              <a:round/>
            </a:ln>
          </p:spPr>
          <p:style>
            <a:lnRef idx="3"/>
            <a:fillRef idx="0"/>
            <a:effectRef idx="1"/>
            <a:fontRef idx="minor"/>
          </p:style>
          <p:txBody>
            <a:bodyPr lIns="199080" rIns="199080" tIns="199080" bIns="199080" anchor="ctr" rot="-10800000">
              <a:noAutofit/>
            </a:bodyPr>
            <a:p>
              <a:pPr algn="ctr">
                <a:lnSpc>
                  <a:spcPct val="90000"/>
                </a:lnSpc>
                <a:spcAft>
                  <a:spcPts val="981"/>
                </a:spcAft>
              </a:pPr>
              <a:r>
                <a:rPr b="1" lang="it-IT" sz="2800" spc="-1" strike="noStrike">
                  <a:solidFill>
                    <a:srgbClr val="ffffff"/>
                  </a:solidFill>
                  <a:latin typeface="Century Gothic"/>
                </a:rPr>
                <a:t>Abbandoni scolastici tra i 18 – 24 anni</a:t>
              </a:r>
              <a:endParaRPr b="0" lang="it-IT" sz="2800" spc="-1" strike="noStrike">
                <a:latin typeface="Arial"/>
              </a:endParaRPr>
            </a:p>
          </p:txBody>
        </p:sp>
        <p:sp>
          <p:nvSpPr>
            <p:cNvPr id="253" name="CustomShape 5"/>
            <p:cNvSpPr/>
            <p:nvPr/>
          </p:nvSpPr>
          <p:spPr>
            <a:xfrm>
              <a:off x="2589120" y="2943000"/>
              <a:ext cx="4457160" cy="687600"/>
            </a:xfrm>
            <a:prstGeom prst="rect">
              <a:avLst/>
            </a:prstGeom>
            <a:solidFill>
              <a:schemeClr val="accent2">
                <a:tint val="40000"/>
                <a:alpha val="90000"/>
                <a:hueOff val="0"/>
                <a:satOff val="0"/>
                <a:lumOff val="0"/>
                <a:alphaOff val="0"/>
              </a:schemeClr>
            </a:solidFill>
            <a:ln>
              <a:solidFill>
                <a:schemeClr val="accent2">
                  <a:tint val="40000"/>
                  <a:alpha val="90000"/>
                  <a:hueOff val="0"/>
                  <a:satOff val="0"/>
                  <a:lumOff val="0"/>
                  <a:alphaOff val="0"/>
                </a:schemeClr>
              </a:solidFill>
              <a:round/>
            </a:ln>
          </p:spPr>
          <p:style>
            <a:lnRef idx="2"/>
            <a:fillRef idx="0"/>
            <a:effectRef idx="0"/>
            <a:fontRef idx="minor"/>
          </p:style>
          <p:txBody>
            <a:bodyPr lIns="135000" rIns="135000" tIns="24120" bIns="24120" anchor="ctr">
              <a:noAutofit/>
            </a:bodyPr>
            <a:p>
              <a:pPr algn="ctr">
                <a:lnSpc>
                  <a:spcPct val="90000"/>
                </a:lnSpc>
                <a:spcAft>
                  <a:spcPts val="666"/>
                </a:spcAft>
              </a:pPr>
              <a:r>
                <a:rPr b="0" lang="it-IT" sz="1900" spc="-1" strike="noStrike">
                  <a:solidFill>
                    <a:srgbClr val="000000"/>
                  </a:solidFill>
                  <a:latin typeface="Century Gothic"/>
                </a:rPr>
                <a:t>Piemonte 11,3%</a:t>
              </a:r>
              <a:endParaRPr b="0" lang="it-IT" sz="1900" spc="-1" strike="noStrike">
                <a:latin typeface="Arial"/>
              </a:endParaRPr>
            </a:p>
          </p:txBody>
        </p:sp>
        <p:sp>
          <p:nvSpPr>
            <p:cNvPr id="254" name="CustomShape 6"/>
            <p:cNvSpPr/>
            <p:nvPr/>
          </p:nvSpPr>
          <p:spPr>
            <a:xfrm>
              <a:off x="7047000" y="2943000"/>
              <a:ext cx="4457160" cy="687600"/>
            </a:xfrm>
            <a:prstGeom prst="rect">
              <a:avLst/>
            </a:prstGeom>
            <a:solidFill>
              <a:schemeClr val="accent3">
                <a:tint val="40000"/>
                <a:alpha val="90000"/>
                <a:hueOff val="0"/>
                <a:satOff val="0"/>
                <a:lumOff val="0"/>
                <a:alphaOff val="0"/>
              </a:schemeClr>
            </a:solidFill>
            <a:ln>
              <a:solidFill>
                <a:schemeClr val="accent3">
                  <a:tint val="40000"/>
                  <a:alpha val="90000"/>
                  <a:hueOff val="0"/>
                  <a:satOff val="0"/>
                  <a:lumOff val="0"/>
                  <a:alphaOff val="0"/>
                </a:schemeClr>
              </a:solidFill>
              <a:round/>
            </a:ln>
          </p:spPr>
          <p:style>
            <a:lnRef idx="2"/>
            <a:fillRef idx="0"/>
            <a:effectRef idx="0"/>
            <a:fontRef idx="minor"/>
          </p:style>
          <p:txBody>
            <a:bodyPr lIns="135000" rIns="135000" tIns="24120" bIns="24120" anchor="ctr">
              <a:noAutofit/>
            </a:bodyPr>
            <a:p>
              <a:pPr algn="ctr">
                <a:lnSpc>
                  <a:spcPct val="90000"/>
                </a:lnSpc>
                <a:spcAft>
                  <a:spcPts val="666"/>
                </a:spcAft>
              </a:pPr>
              <a:r>
                <a:rPr b="0" lang="it-IT" sz="1900" spc="-1" strike="noStrike">
                  <a:solidFill>
                    <a:srgbClr val="000000"/>
                  </a:solidFill>
                  <a:latin typeface="Century Gothic"/>
                </a:rPr>
                <a:t>Asti 12,4% (solo Novara ha un tasso di abbandono superiore 17,6%)</a:t>
              </a:r>
              <a:endParaRPr b="0" lang="it-IT" sz="1900" spc="-1" strike="noStrike">
                <a:latin typeface="Arial"/>
              </a:endParaRPr>
            </a:p>
          </p:txBody>
        </p:sp>
      </p:grpSp>
      <p:grpSp>
        <p:nvGrpSpPr>
          <p:cNvPr id="255" name="Group 7"/>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Come siamo?</a:t>
            </a:r>
            <a:endParaRPr b="0" lang="en-US" sz="3600" spc="-1" strike="noStrike">
              <a:solidFill>
                <a:srgbClr val="000000"/>
              </a:solidFill>
              <a:latin typeface="Century Gothic"/>
            </a:endParaRPr>
          </a:p>
        </p:txBody>
      </p:sp>
      <p:sp>
        <p:nvSpPr>
          <p:cNvPr id="257" name="TextShape 2"/>
          <p:cNvSpPr txBox="1"/>
          <p:nvPr/>
        </p:nvSpPr>
        <p:spPr>
          <a:xfrm>
            <a:off x="2589120" y="2133720"/>
            <a:ext cx="8915040" cy="3777120"/>
          </a:xfrm>
          <a:prstGeom prst="rect">
            <a:avLst/>
          </a:prstGeom>
          <a:noFill/>
          <a:ln>
            <a:noFill/>
          </a:ln>
        </p:spPr>
        <p:txBody>
          <a:bodyPr>
            <a:normAutofit fontScale="75000"/>
          </a:bodyPr>
          <a:p>
            <a:pPr marL="343080" indent="-342720">
              <a:lnSpc>
                <a:spcPct val="100000"/>
              </a:lnSpc>
              <a:spcBef>
                <a:spcPts val="1001"/>
              </a:spcBef>
              <a:buClr>
                <a:srgbClr val="a53010"/>
              </a:buClr>
              <a:buFont typeface="Wingdings 3" charset="2"/>
              <a:buChar char=""/>
            </a:pPr>
            <a:r>
              <a:rPr b="1" lang="en-US" sz="1800" spc="-1" strike="noStrike">
                <a:solidFill>
                  <a:srgbClr val="ff0000"/>
                </a:solidFill>
                <a:latin typeface="Century Gothic"/>
              </a:rPr>
              <a:t>Dati sanitari: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Principali patologie croniche;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Tempi di attesa;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Reparti, numero e tassi di occupazione;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Numero interventi:</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ff0000"/>
                </a:solidFill>
                <a:latin typeface="Century Gothic"/>
              </a:rPr>
              <a:t>Day hospita e day surgery;</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ff0000"/>
                </a:solidFill>
                <a:latin typeface="Century Gothic"/>
              </a:rPr>
              <a:t>Tradizionali</a:t>
            </a:r>
            <a:endParaRPr b="0" lang="en-US" sz="14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Numero passaggi pronto soccorso:</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ff0000"/>
                </a:solidFill>
                <a:latin typeface="Century Gothic"/>
              </a:rPr>
              <a:t>Tipologia di codice</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ff0000"/>
                </a:solidFill>
                <a:latin typeface="Century Gothic"/>
              </a:rPr>
              <a:t>Appropriatezza della richiesta;</a:t>
            </a:r>
            <a:endParaRPr b="0" lang="en-US" sz="14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ff0000"/>
                </a:solidFill>
                <a:latin typeface="Century Gothic"/>
              </a:rPr>
              <a:t>La sanità Privata:</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La casa di cura S.Anna.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Il C.D.C.</a:t>
            </a:r>
            <a:endParaRPr b="0" lang="en-US" sz="1600" spc="-1" strike="noStrike">
              <a:solidFill>
                <a:srgbClr val="404040"/>
              </a:solidFill>
              <a:latin typeface="Century Gothic"/>
            </a:endParaRPr>
          </a:p>
          <a:p>
            <a:endParaRPr b="0" lang="en-US" sz="16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Come siamo?</a:t>
            </a:r>
            <a:endParaRPr b="0" lang="en-US" sz="3600" spc="-1" strike="noStrike">
              <a:solidFill>
                <a:srgbClr val="000000"/>
              </a:solidFill>
              <a:latin typeface="Century Gothic"/>
            </a:endParaRPr>
          </a:p>
        </p:txBody>
      </p:sp>
      <p:sp>
        <p:nvSpPr>
          <p:cNvPr id="259"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ff0000"/>
                </a:solidFill>
                <a:latin typeface="Century Gothic"/>
              </a:rPr>
              <a:t>La rete territoriale: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Numero Rsa e lungodegenze in Provincia di Asti, suddivisi per territorio;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Numero posti letto totali;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Numero ospiti Rsa e lungodegenze convenzionati;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Le Case della Salute</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ff0000"/>
                </a:solidFill>
                <a:latin typeface="Century Gothic"/>
              </a:rPr>
              <a:t>L’Ospedale della Vallebelbo</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Ruolo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Compiti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ff0000"/>
                </a:solidFill>
                <a:latin typeface="Century Gothic"/>
              </a:rPr>
              <a:t>Struttura</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ff0000"/>
                </a:solidFill>
                <a:latin typeface="Century Gothic"/>
              </a:rPr>
              <a:t>I servizi di prevenzione</a:t>
            </a:r>
            <a:endParaRPr b="0" lang="en-US" sz="1800" spc="-1" strike="noStrike">
              <a:solidFill>
                <a:srgbClr val="000000"/>
              </a:solidFill>
              <a:latin typeface="Century Gothic"/>
            </a:endParaRPr>
          </a:p>
          <a:p>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case della salute</a:t>
            </a:r>
            <a:endParaRPr b="0" lang="en-US" sz="3600" spc="-1" strike="noStrike">
              <a:solidFill>
                <a:srgbClr val="000000"/>
              </a:solidFill>
              <a:latin typeface="Century Gothic"/>
            </a:endParaRPr>
          </a:p>
        </p:txBody>
      </p:sp>
      <p:grpSp>
        <p:nvGrpSpPr>
          <p:cNvPr id="261" name="Group 2"/>
          <p:cNvGrpSpPr/>
          <p:nvPr/>
        </p:nvGrpSpPr>
        <p:grpSpPr>
          <a:xfrm>
            <a:off x="2589120" y="2134080"/>
            <a:ext cx="8915400" cy="3776400"/>
            <a:chOff x="2589120" y="2134080"/>
            <a:chExt cx="8915400" cy="3776400"/>
          </a:xfrm>
        </p:grpSpPr>
        <p:sp>
          <p:nvSpPr>
            <p:cNvPr id="262" name="Line 3"/>
            <p:cNvSpPr/>
            <p:nvPr/>
          </p:nvSpPr>
          <p:spPr>
            <a:xfrm>
              <a:off x="2589120" y="2134080"/>
              <a:ext cx="8915400" cy="0"/>
            </a:xfrm>
            <a:prstGeom prst="line">
              <a:avLst/>
            </a:prstGeom>
            <a:ln>
              <a:solidFill>
                <a:schemeClr val="accent1">
                  <a:hueOff val="0"/>
                  <a:satOff val="0"/>
                  <a:lumOff val="0"/>
                  <a:alphaOff val="0"/>
                </a:schemeClr>
              </a:solidFill>
              <a:round/>
            </a:ln>
          </p:spPr>
          <p:style>
            <a:lnRef idx="2"/>
            <a:fillRef idx="0"/>
            <a:effectRef idx="0"/>
            <a:fontRef idx="minor"/>
          </p:style>
        </p:sp>
        <p:sp>
          <p:nvSpPr>
            <p:cNvPr id="263" name="CustomShape 4"/>
            <p:cNvSpPr/>
            <p:nvPr/>
          </p:nvSpPr>
          <p:spPr>
            <a:xfrm>
              <a:off x="2589120" y="2190960"/>
              <a:ext cx="8915040" cy="872640"/>
            </a:xfrm>
            <a:prstGeom prst="rect">
              <a:avLst/>
            </a:prstGeom>
            <a:noFill/>
            <a:ln>
              <a:noFill/>
            </a:ln>
          </p:spPr>
          <p:style>
            <a:lnRef idx="0"/>
            <a:fillRef idx="0"/>
            <a:effectRef idx="0"/>
            <a:fontRef idx="minor"/>
          </p:style>
          <p:txBody>
            <a:bodyPr lIns="83880" rIns="83880" tIns="83880" bIns="83880">
              <a:noAutofit/>
            </a:bodyPr>
            <a:p>
              <a:pPr>
                <a:lnSpc>
                  <a:spcPct val="90000"/>
                </a:lnSpc>
                <a:spcAft>
                  <a:spcPts val="771"/>
                </a:spcAft>
              </a:pPr>
              <a:r>
                <a:rPr b="1" lang="it-IT" sz="2200" spc="-1" strike="noStrike">
                  <a:solidFill>
                    <a:srgbClr val="000000"/>
                  </a:solidFill>
                  <a:latin typeface="Century Gothic"/>
                </a:rPr>
                <a:t>NUMERO DI CASE DELLA SALUTE IN PIEMONTE 64 </a:t>
              </a:r>
              <a:endParaRPr b="0" lang="it-IT" sz="2200" spc="-1" strike="noStrike">
                <a:latin typeface="Arial"/>
              </a:endParaRPr>
            </a:p>
          </p:txBody>
        </p:sp>
        <p:sp>
          <p:nvSpPr>
            <p:cNvPr id="264" name="Line 5"/>
            <p:cNvSpPr/>
            <p:nvPr/>
          </p:nvSpPr>
          <p:spPr>
            <a:xfrm>
              <a:off x="2589120" y="3007080"/>
              <a:ext cx="8915400" cy="0"/>
            </a:xfrm>
            <a:prstGeom prst="line">
              <a:avLst/>
            </a:prstGeom>
            <a:ln>
              <a:solidFill>
                <a:schemeClr val="accent1">
                  <a:hueOff val="0"/>
                  <a:satOff val="0"/>
                  <a:lumOff val="0"/>
                  <a:alphaOff val="0"/>
                </a:schemeClr>
              </a:solidFill>
              <a:round/>
            </a:ln>
          </p:spPr>
          <p:style>
            <a:lnRef idx="2"/>
            <a:fillRef idx="0"/>
            <a:effectRef idx="0"/>
            <a:fontRef idx="minor"/>
          </p:style>
        </p:sp>
        <p:sp>
          <p:nvSpPr>
            <p:cNvPr id="265" name="CustomShape 6"/>
            <p:cNvSpPr/>
            <p:nvPr/>
          </p:nvSpPr>
          <p:spPr>
            <a:xfrm>
              <a:off x="2589120" y="3007440"/>
              <a:ext cx="1782720" cy="2903040"/>
            </a:xfrm>
            <a:prstGeom prst="rect">
              <a:avLst/>
            </a:prstGeom>
            <a:noFill/>
            <a:ln>
              <a:noFill/>
            </a:ln>
          </p:spPr>
          <p:style>
            <a:lnRef idx="0"/>
            <a:fillRef idx="0"/>
            <a:effectRef idx="0"/>
            <a:fontRef idx="minor"/>
          </p:style>
          <p:txBody>
            <a:bodyPr lIns="83880" rIns="83880" tIns="83880" bIns="83880">
              <a:noAutofit/>
            </a:bodyPr>
            <a:p>
              <a:pPr>
                <a:lnSpc>
                  <a:spcPct val="90000"/>
                </a:lnSpc>
                <a:spcAft>
                  <a:spcPts val="771"/>
                </a:spcAft>
              </a:pPr>
              <a:r>
                <a:rPr b="1" lang="it-IT" sz="2200" spc="-1" strike="noStrike">
                  <a:solidFill>
                    <a:srgbClr val="000000"/>
                  </a:solidFill>
                  <a:latin typeface="Century Gothic"/>
                </a:rPr>
                <a:t>COSI DISTRIBUITE:</a:t>
              </a:r>
              <a:endParaRPr b="0" lang="it-IT" sz="2200" spc="-1" strike="noStrike">
                <a:latin typeface="Arial"/>
              </a:endParaRPr>
            </a:p>
          </p:txBody>
        </p:sp>
        <p:sp>
          <p:nvSpPr>
            <p:cNvPr id="266" name="CustomShape 7"/>
            <p:cNvSpPr/>
            <p:nvPr/>
          </p:nvSpPr>
          <p:spPr>
            <a:xfrm>
              <a:off x="4506120" y="3034800"/>
              <a:ext cx="6998400" cy="546840"/>
            </a:xfrm>
            <a:prstGeom prst="rect">
              <a:avLst/>
            </a:prstGeom>
            <a:noFill/>
            <a:ln>
              <a:noFill/>
            </a:ln>
          </p:spPr>
          <p:style>
            <a:lnRef idx="0"/>
            <a:fillRef idx="0"/>
            <a:effectRef idx="0"/>
            <a:fontRef idx="minor"/>
          </p:style>
          <p:txBody>
            <a:bodyPr lIns="95400" rIns="95400" tIns="95400" bIns="95400">
              <a:noAutofit/>
            </a:bodyPr>
            <a:p>
              <a:pPr>
                <a:lnSpc>
                  <a:spcPct val="90000"/>
                </a:lnSpc>
                <a:spcAft>
                  <a:spcPts val="876"/>
                </a:spcAft>
              </a:pPr>
              <a:r>
                <a:rPr b="1" lang="it-IT" sz="2500" spc="-1" strike="noStrike">
                  <a:solidFill>
                    <a:srgbClr val="000000"/>
                  </a:solidFill>
                  <a:latin typeface="Century Gothic"/>
                </a:rPr>
                <a:t>25 TORINO E PROVINCIA</a:t>
              </a:r>
              <a:endParaRPr b="0" lang="it-IT" sz="2500" spc="-1" strike="noStrike">
                <a:latin typeface="Arial"/>
              </a:endParaRPr>
            </a:p>
          </p:txBody>
        </p:sp>
        <p:sp>
          <p:nvSpPr>
            <p:cNvPr id="267" name="Line 8"/>
            <p:cNvSpPr/>
            <p:nvPr/>
          </p:nvSpPr>
          <p:spPr>
            <a:xfrm>
              <a:off x="4372200" y="3581640"/>
              <a:ext cx="7132320" cy="0"/>
            </a:xfrm>
            <a:prstGeom prst="line">
              <a:avLst/>
            </a:prstGeom>
            <a:ln>
              <a:solidFill>
                <a:schemeClr val="accent1">
                  <a:tint val="50000"/>
                  <a:hueOff val="0"/>
                  <a:satOff val="0"/>
                  <a:lumOff val="0"/>
                  <a:alphaOff val="0"/>
                </a:schemeClr>
              </a:solidFill>
              <a:round/>
            </a:ln>
          </p:spPr>
          <p:style>
            <a:lnRef idx="2"/>
            <a:fillRef idx="0"/>
            <a:effectRef idx="0"/>
            <a:fontRef idx="minor"/>
          </p:style>
        </p:sp>
        <p:sp>
          <p:nvSpPr>
            <p:cNvPr id="268" name="CustomShape 9"/>
            <p:cNvSpPr/>
            <p:nvPr/>
          </p:nvSpPr>
          <p:spPr>
            <a:xfrm>
              <a:off x="4506120" y="3609360"/>
              <a:ext cx="6998400" cy="546840"/>
            </a:xfrm>
            <a:prstGeom prst="rect">
              <a:avLst/>
            </a:prstGeom>
            <a:noFill/>
            <a:ln>
              <a:noFill/>
            </a:ln>
          </p:spPr>
          <p:style>
            <a:lnRef idx="0"/>
            <a:fillRef idx="0"/>
            <a:effectRef idx="0"/>
            <a:fontRef idx="minor"/>
          </p:style>
          <p:txBody>
            <a:bodyPr lIns="95400" rIns="95400" tIns="95400" bIns="95400">
              <a:noAutofit/>
            </a:bodyPr>
            <a:p>
              <a:pPr>
                <a:lnSpc>
                  <a:spcPct val="90000"/>
                </a:lnSpc>
                <a:spcAft>
                  <a:spcPts val="876"/>
                </a:spcAft>
              </a:pPr>
              <a:r>
                <a:rPr b="1" lang="it-IT" sz="2500" spc="-1" strike="noStrike">
                  <a:solidFill>
                    <a:srgbClr val="000000"/>
                  </a:solidFill>
                  <a:latin typeface="Century Gothic"/>
                </a:rPr>
                <a:t>10 IN PROVINCIA DI CUNEO</a:t>
              </a:r>
              <a:endParaRPr b="0" lang="it-IT" sz="2500" spc="-1" strike="noStrike">
                <a:latin typeface="Arial"/>
              </a:endParaRPr>
            </a:p>
          </p:txBody>
        </p:sp>
        <p:sp>
          <p:nvSpPr>
            <p:cNvPr id="269" name="Line 10"/>
            <p:cNvSpPr/>
            <p:nvPr/>
          </p:nvSpPr>
          <p:spPr>
            <a:xfrm>
              <a:off x="4372200" y="4156200"/>
              <a:ext cx="7132320" cy="0"/>
            </a:xfrm>
            <a:prstGeom prst="line">
              <a:avLst/>
            </a:prstGeom>
            <a:ln>
              <a:solidFill>
                <a:schemeClr val="accent1">
                  <a:tint val="50000"/>
                  <a:hueOff val="0"/>
                  <a:satOff val="0"/>
                  <a:lumOff val="0"/>
                  <a:alphaOff val="0"/>
                </a:schemeClr>
              </a:solidFill>
              <a:round/>
            </a:ln>
          </p:spPr>
          <p:style>
            <a:lnRef idx="2"/>
            <a:fillRef idx="0"/>
            <a:effectRef idx="0"/>
            <a:fontRef idx="minor"/>
          </p:style>
        </p:sp>
        <p:sp>
          <p:nvSpPr>
            <p:cNvPr id="270" name="CustomShape 11"/>
            <p:cNvSpPr/>
            <p:nvPr/>
          </p:nvSpPr>
          <p:spPr>
            <a:xfrm>
              <a:off x="4506120" y="4183920"/>
              <a:ext cx="6998400" cy="546840"/>
            </a:xfrm>
            <a:prstGeom prst="rect">
              <a:avLst/>
            </a:prstGeom>
            <a:noFill/>
            <a:ln>
              <a:noFill/>
            </a:ln>
          </p:spPr>
          <p:style>
            <a:lnRef idx="0"/>
            <a:fillRef idx="0"/>
            <a:effectRef idx="0"/>
            <a:fontRef idx="minor"/>
          </p:style>
          <p:txBody>
            <a:bodyPr lIns="95400" rIns="95400" tIns="95400" bIns="95400">
              <a:noAutofit/>
            </a:bodyPr>
            <a:p>
              <a:pPr>
                <a:lnSpc>
                  <a:spcPct val="90000"/>
                </a:lnSpc>
                <a:spcAft>
                  <a:spcPts val="876"/>
                </a:spcAft>
              </a:pPr>
              <a:r>
                <a:rPr b="1" lang="it-IT" sz="2500" spc="-1" strike="noStrike">
                  <a:solidFill>
                    <a:srgbClr val="000000"/>
                  </a:solidFill>
                  <a:latin typeface="Century Gothic"/>
                </a:rPr>
                <a:t>6 IN PROVINCIA DI BIELLA</a:t>
              </a:r>
              <a:endParaRPr b="0" lang="it-IT" sz="2500" spc="-1" strike="noStrike">
                <a:latin typeface="Arial"/>
              </a:endParaRPr>
            </a:p>
          </p:txBody>
        </p:sp>
        <p:sp>
          <p:nvSpPr>
            <p:cNvPr id="271" name="Line 12"/>
            <p:cNvSpPr/>
            <p:nvPr/>
          </p:nvSpPr>
          <p:spPr>
            <a:xfrm>
              <a:off x="4372200" y="4730760"/>
              <a:ext cx="7132320" cy="0"/>
            </a:xfrm>
            <a:prstGeom prst="line">
              <a:avLst/>
            </a:prstGeom>
            <a:ln>
              <a:solidFill>
                <a:schemeClr val="accent1">
                  <a:tint val="50000"/>
                  <a:hueOff val="0"/>
                  <a:satOff val="0"/>
                  <a:lumOff val="0"/>
                  <a:alphaOff val="0"/>
                </a:schemeClr>
              </a:solidFill>
              <a:round/>
            </a:ln>
          </p:spPr>
          <p:style>
            <a:lnRef idx="2"/>
            <a:fillRef idx="0"/>
            <a:effectRef idx="0"/>
            <a:fontRef idx="minor"/>
          </p:style>
        </p:sp>
        <p:sp>
          <p:nvSpPr>
            <p:cNvPr id="272" name="CustomShape 13"/>
            <p:cNvSpPr/>
            <p:nvPr/>
          </p:nvSpPr>
          <p:spPr>
            <a:xfrm>
              <a:off x="4506120" y="4758480"/>
              <a:ext cx="6998400" cy="546840"/>
            </a:xfrm>
            <a:prstGeom prst="rect">
              <a:avLst/>
            </a:prstGeom>
            <a:noFill/>
            <a:ln>
              <a:noFill/>
            </a:ln>
          </p:spPr>
          <p:style>
            <a:lnRef idx="0"/>
            <a:fillRef idx="0"/>
            <a:effectRef idx="0"/>
            <a:fontRef idx="minor"/>
          </p:style>
          <p:txBody>
            <a:bodyPr lIns="95400" rIns="95400" tIns="95400" bIns="95400">
              <a:noAutofit/>
            </a:bodyPr>
            <a:p>
              <a:pPr>
                <a:lnSpc>
                  <a:spcPct val="90000"/>
                </a:lnSpc>
                <a:spcAft>
                  <a:spcPts val="876"/>
                </a:spcAft>
              </a:pPr>
              <a:r>
                <a:rPr b="1" lang="it-IT" sz="2500" spc="-1" strike="noStrike">
                  <a:solidFill>
                    <a:srgbClr val="000000"/>
                  </a:solidFill>
                  <a:latin typeface="Century Gothic"/>
                </a:rPr>
                <a:t>5 AD ALESSANDRIA, NOVARA E VERCELLI</a:t>
              </a:r>
              <a:endParaRPr b="0" lang="it-IT" sz="2500" spc="-1" strike="noStrike">
                <a:latin typeface="Arial"/>
              </a:endParaRPr>
            </a:p>
          </p:txBody>
        </p:sp>
        <p:sp>
          <p:nvSpPr>
            <p:cNvPr id="273" name="Line 14"/>
            <p:cNvSpPr/>
            <p:nvPr/>
          </p:nvSpPr>
          <p:spPr>
            <a:xfrm>
              <a:off x="4372200" y="5305320"/>
              <a:ext cx="7132320" cy="0"/>
            </a:xfrm>
            <a:prstGeom prst="line">
              <a:avLst/>
            </a:prstGeom>
            <a:ln>
              <a:solidFill>
                <a:schemeClr val="accent1">
                  <a:tint val="50000"/>
                  <a:hueOff val="0"/>
                  <a:satOff val="0"/>
                  <a:lumOff val="0"/>
                  <a:alphaOff val="0"/>
                </a:schemeClr>
              </a:solidFill>
              <a:round/>
            </a:ln>
          </p:spPr>
          <p:style>
            <a:lnRef idx="2"/>
            <a:fillRef idx="0"/>
            <a:effectRef idx="0"/>
            <a:fontRef idx="minor"/>
          </p:style>
        </p:sp>
        <p:sp>
          <p:nvSpPr>
            <p:cNvPr id="274" name="CustomShape 15"/>
            <p:cNvSpPr/>
            <p:nvPr/>
          </p:nvSpPr>
          <p:spPr>
            <a:xfrm>
              <a:off x="4506120" y="5333040"/>
              <a:ext cx="6998400" cy="546840"/>
            </a:xfrm>
            <a:prstGeom prst="rect">
              <a:avLst/>
            </a:prstGeom>
            <a:noFill/>
            <a:ln>
              <a:noFill/>
            </a:ln>
          </p:spPr>
          <p:style>
            <a:lnRef idx="0"/>
            <a:fillRef idx="0"/>
            <a:effectRef idx="0"/>
            <a:fontRef idx="minor"/>
          </p:style>
          <p:txBody>
            <a:bodyPr lIns="95400" rIns="95400" tIns="95400" bIns="95400">
              <a:noAutofit/>
            </a:bodyPr>
            <a:p>
              <a:pPr>
                <a:lnSpc>
                  <a:spcPct val="90000"/>
                </a:lnSpc>
                <a:spcAft>
                  <a:spcPts val="876"/>
                </a:spcAft>
              </a:pPr>
              <a:r>
                <a:rPr b="1" lang="it-IT" sz="2500" spc="-1" strike="noStrike">
                  <a:solidFill>
                    <a:srgbClr val="000000"/>
                  </a:solidFill>
                  <a:latin typeface="Century Gothic"/>
                </a:rPr>
                <a:t>4 AD ASTI E NEL VCO</a:t>
              </a:r>
              <a:endParaRPr b="0" lang="it-IT" sz="2500" spc="-1" strike="noStrike">
                <a:latin typeface="Arial"/>
              </a:endParaRPr>
            </a:p>
          </p:txBody>
        </p:sp>
        <p:sp>
          <p:nvSpPr>
            <p:cNvPr id="275" name="Line 16"/>
            <p:cNvSpPr/>
            <p:nvPr/>
          </p:nvSpPr>
          <p:spPr>
            <a:xfrm>
              <a:off x="4372200" y="5879880"/>
              <a:ext cx="7132320" cy="0"/>
            </a:xfrm>
            <a:prstGeom prst="line">
              <a:avLst/>
            </a:prstGeom>
            <a:ln>
              <a:solidFill>
                <a:schemeClr val="accent1">
                  <a:tint val="50000"/>
                  <a:hueOff val="0"/>
                  <a:satOff val="0"/>
                  <a:lumOff val="0"/>
                  <a:alphaOff val="0"/>
                </a:schemeClr>
              </a:solidFill>
              <a:round/>
            </a:ln>
          </p:spPr>
          <p:style>
            <a:lnRef idx="2"/>
            <a:fillRef idx="0"/>
            <a:effectRef idx="0"/>
            <a:fontRef idx="minor"/>
          </p:style>
        </p:sp>
      </p:grpSp>
      <p:grpSp>
        <p:nvGrpSpPr>
          <p:cNvPr id="276" name="Group 17"/>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case della salute</a:t>
            </a:r>
            <a:br/>
            <a:r>
              <a:rPr b="0" lang="en-US" sz="3600" spc="-1" strike="noStrike">
                <a:solidFill>
                  <a:srgbClr val="262626"/>
                </a:solidFill>
                <a:latin typeface="Century Gothic"/>
              </a:rPr>
              <a:t>numero per abitante</a:t>
            </a:r>
            <a:endParaRPr b="0" lang="en-US" sz="3600" spc="-1" strike="noStrike">
              <a:solidFill>
                <a:srgbClr val="000000"/>
              </a:solidFill>
              <a:latin typeface="Century Gothic"/>
            </a:endParaRPr>
          </a:p>
        </p:txBody>
      </p:sp>
      <p:grpSp>
        <p:nvGrpSpPr>
          <p:cNvPr id="278" name="Group 2"/>
          <p:cNvGrpSpPr/>
          <p:nvPr/>
        </p:nvGrpSpPr>
        <p:grpSpPr>
          <a:xfrm>
            <a:off x="2646000" y="2136240"/>
            <a:ext cx="8801280" cy="3772080"/>
            <a:chOff x="2646000" y="2136240"/>
            <a:chExt cx="8801280" cy="3772080"/>
          </a:xfrm>
        </p:grpSpPr>
        <p:sp>
          <p:nvSpPr>
            <p:cNvPr id="279" name="CustomShape 3"/>
            <p:cNvSpPr/>
            <p:nvPr/>
          </p:nvSpPr>
          <p:spPr>
            <a:xfrm>
              <a:off x="2646000" y="213624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67.834 abitanti</a:t>
              </a:r>
              <a:endParaRPr b="0" lang="it-IT" sz="2300" spc="-1" strike="noStrike">
                <a:latin typeface="Arial"/>
              </a:endParaRPr>
            </a:p>
          </p:txBody>
        </p:sp>
        <p:sp>
          <p:nvSpPr>
            <p:cNvPr id="280" name="CustomShape 4"/>
            <p:cNvSpPr/>
            <p:nvPr/>
          </p:nvSpPr>
          <p:spPr>
            <a:xfrm>
              <a:off x="2646000" y="327708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PIEMONTE</a:t>
              </a:r>
              <a:endParaRPr b="0" lang="it-IT" sz="1200" spc="-1" strike="noStrike">
                <a:latin typeface="Arial"/>
              </a:endParaRPr>
            </a:p>
          </p:txBody>
        </p:sp>
        <p:sp>
          <p:nvSpPr>
            <p:cNvPr id="281" name="CustomShape 5"/>
            <p:cNvSpPr/>
            <p:nvPr/>
          </p:nvSpPr>
          <p:spPr>
            <a:xfrm>
              <a:off x="3765600" y="335520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282" name="CustomShape 6"/>
            <p:cNvSpPr/>
            <p:nvPr/>
          </p:nvSpPr>
          <p:spPr>
            <a:xfrm>
              <a:off x="4433040" y="213624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90.381</a:t>
              </a:r>
              <a:endParaRPr b="0" lang="it-IT" sz="2300" spc="-1" strike="noStrike">
                <a:latin typeface="Arial"/>
              </a:endParaRPr>
            </a:p>
          </p:txBody>
        </p:sp>
        <p:sp>
          <p:nvSpPr>
            <p:cNvPr id="283" name="CustomShape 7"/>
            <p:cNvSpPr/>
            <p:nvPr/>
          </p:nvSpPr>
          <p:spPr>
            <a:xfrm>
              <a:off x="4433040" y="327708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TORINO</a:t>
              </a:r>
              <a:endParaRPr b="0" lang="it-IT" sz="1200" spc="-1" strike="noStrike">
                <a:latin typeface="Arial"/>
              </a:endParaRPr>
            </a:p>
          </p:txBody>
        </p:sp>
        <p:sp>
          <p:nvSpPr>
            <p:cNvPr id="284" name="CustomShape 8"/>
            <p:cNvSpPr/>
            <p:nvPr/>
          </p:nvSpPr>
          <p:spPr>
            <a:xfrm>
              <a:off x="5552280" y="335520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285" name="CustomShape 9"/>
            <p:cNvSpPr/>
            <p:nvPr/>
          </p:nvSpPr>
          <p:spPr>
            <a:xfrm>
              <a:off x="6219720" y="213624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84.257</a:t>
              </a:r>
              <a:endParaRPr b="0" lang="it-IT" sz="2300" spc="-1" strike="noStrike">
                <a:latin typeface="Arial"/>
              </a:endParaRPr>
            </a:p>
          </p:txBody>
        </p:sp>
        <p:sp>
          <p:nvSpPr>
            <p:cNvPr id="286" name="CustomShape 10"/>
            <p:cNvSpPr/>
            <p:nvPr/>
          </p:nvSpPr>
          <p:spPr>
            <a:xfrm>
              <a:off x="6219720" y="327708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ALESSANDRIA</a:t>
              </a:r>
              <a:endParaRPr b="0" lang="it-IT" sz="1200" spc="-1" strike="noStrike">
                <a:latin typeface="Arial"/>
              </a:endParaRPr>
            </a:p>
          </p:txBody>
        </p:sp>
        <p:sp>
          <p:nvSpPr>
            <p:cNvPr id="287" name="CustomShape 11"/>
            <p:cNvSpPr/>
            <p:nvPr/>
          </p:nvSpPr>
          <p:spPr>
            <a:xfrm>
              <a:off x="7339320" y="335520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288" name="CustomShape 12"/>
            <p:cNvSpPr/>
            <p:nvPr/>
          </p:nvSpPr>
          <p:spPr>
            <a:xfrm>
              <a:off x="8006760" y="213624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ff0000"/>
                </a:buClr>
                <a:buFont typeface="Symbol" charset="2"/>
                <a:buChar char=""/>
              </a:pPr>
              <a:r>
                <a:rPr b="1" lang="it-IT" sz="2300" spc="-1" strike="noStrike">
                  <a:solidFill>
                    <a:srgbClr val="ff0000"/>
                  </a:solidFill>
                  <a:latin typeface="Century Gothic"/>
                </a:rPr>
                <a:t>1 ogni 53.304</a:t>
              </a:r>
              <a:endParaRPr b="0" lang="it-IT" sz="2300" spc="-1" strike="noStrike">
                <a:latin typeface="Arial"/>
              </a:endParaRPr>
            </a:p>
          </p:txBody>
        </p:sp>
        <p:sp>
          <p:nvSpPr>
            <p:cNvPr id="289" name="CustomShape 13"/>
            <p:cNvSpPr/>
            <p:nvPr/>
          </p:nvSpPr>
          <p:spPr>
            <a:xfrm>
              <a:off x="8006760" y="327708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ASTI</a:t>
              </a:r>
              <a:endParaRPr b="0" lang="it-IT" sz="1200" spc="-1" strike="noStrike">
                <a:latin typeface="Arial"/>
              </a:endParaRPr>
            </a:p>
          </p:txBody>
        </p:sp>
        <p:sp>
          <p:nvSpPr>
            <p:cNvPr id="290" name="CustomShape 14"/>
            <p:cNvSpPr/>
            <p:nvPr/>
          </p:nvSpPr>
          <p:spPr>
            <a:xfrm>
              <a:off x="9126000" y="335520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291" name="CustomShape 15"/>
            <p:cNvSpPr/>
            <p:nvPr/>
          </p:nvSpPr>
          <p:spPr>
            <a:xfrm>
              <a:off x="9793440" y="213624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29.264</a:t>
              </a:r>
              <a:endParaRPr b="0" lang="it-IT" sz="2300" spc="-1" strike="noStrike">
                <a:latin typeface="Arial"/>
              </a:endParaRPr>
            </a:p>
          </p:txBody>
        </p:sp>
        <p:sp>
          <p:nvSpPr>
            <p:cNvPr id="292" name="CustomShape 16"/>
            <p:cNvSpPr/>
            <p:nvPr/>
          </p:nvSpPr>
          <p:spPr>
            <a:xfrm>
              <a:off x="9793440" y="327708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BIELLA</a:t>
              </a:r>
              <a:endParaRPr b="0" lang="it-IT" sz="1200" spc="-1" strike="noStrike">
                <a:latin typeface="Arial"/>
              </a:endParaRPr>
            </a:p>
          </p:txBody>
        </p:sp>
        <p:sp>
          <p:nvSpPr>
            <p:cNvPr id="293" name="CustomShape 17"/>
            <p:cNvSpPr/>
            <p:nvPr/>
          </p:nvSpPr>
          <p:spPr>
            <a:xfrm>
              <a:off x="10912680" y="335520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294" name="CustomShape 18"/>
            <p:cNvSpPr/>
            <p:nvPr/>
          </p:nvSpPr>
          <p:spPr>
            <a:xfrm>
              <a:off x="3539520" y="415476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58.710</a:t>
              </a:r>
              <a:endParaRPr b="0" lang="it-IT" sz="2300" spc="-1" strike="noStrike">
                <a:latin typeface="Arial"/>
              </a:endParaRPr>
            </a:p>
          </p:txBody>
        </p:sp>
        <p:sp>
          <p:nvSpPr>
            <p:cNvPr id="295" name="CustomShape 19"/>
            <p:cNvSpPr/>
            <p:nvPr/>
          </p:nvSpPr>
          <p:spPr>
            <a:xfrm>
              <a:off x="3539520" y="529560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CUNEO</a:t>
              </a:r>
              <a:endParaRPr b="0" lang="it-IT" sz="1200" spc="-1" strike="noStrike">
                <a:latin typeface="Arial"/>
              </a:endParaRPr>
            </a:p>
          </p:txBody>
        </p:sp>
        <p:sp>
          <p:nvSpPr>
            <p:cNvPr id="296" name="CustomShape 20"/>
            <p:cNvSpPr/>
            <p:nvPr/>
          </p:nvSpPr>
          <p:spPr>
            <a:xfrm>
              <a:off x="4659120" y="537372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297" name="CustomShape 21"/>
            <p:cNvSpPr/>
            <p:nvPr/>
          </p:nvSpPr>
          <p:spPr>
            <a:xfrm>
              <a:off x="5326200" y="415476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73.804</a:t>
              </a:r>
              <a:endParaRPr b="0" lang="it-IT" sz="2300" spc="-1" strike="noStrike">
                <a:latin typeface="Arial"/>
              </a:endParaRPr>
            </a:p>
          </p:txBody>
        </p:sp>
        <p:sp>
          <p:nvSpPr>
            <p:cNvPr id="298" name="CustomShape 22"/>
            <p:cNvSpPr/>
            <p:nvPr/>
          </p:nvSpPr>
          <p:spPr>
            <a:xfrm>
              <a:off x="5326200" y="529560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NOVARA</a:t>
              </a:r>
              <a:endParaRPr b="0" lang="it-IT" sz="1200" spc="-1" strike="noStrike">
                <a:latin typeface="Arial"/>
              </a:endParaRPr>
            </a:p>
          </p:txBody>
        </p:sp>
        <p:sp>
          <p:nvSpPr>
            <p:cNvPr id="299" name="CustomShape 23"/>
            <p:cNvSpPr/>
            <p:nvPr/>
          </p:nvSpPr>
          <p:spPr>
            <a:xfrm>
              <a:off x="6445800" y="537372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300" name="CustomShape 24"/>
            <p:cNvSpPr/>
            <p:nvPr/>
          </p:nvSpPr>
          <p:spPr>
            <a:xfrm>
              <a:off x="7113240" y="415476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73.804</a:t>
              </a:r>
              <a:endParaRPr b="0" lang="it-IT" sz="2300" spc="-1" strike="noStrike">
                <a:latin typeface="Arial"/>
              </a:endParaRPr>
            </a:p>
          </p:txBody>
        </p:sp>
        <p:sp>
          <p:nvSpPr>
            <p:cNvPr id="301" name="CustomShape 25"/>
            <p:cNvSpPr/>
            <p:nvPr/>
          </p:nvSpPr>
          <p:spPr>
            <a:xfrm>
              <a:off x="7113240" y="529560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VCO</a:t>
              </a:r>
              <a:endParaRPr b="0" lang="it-IT" sz="1200" spc="-1" strike="noStrike">
                <a:latin typeface="Arial"/>
              </a:endParaRPr>
            </a:p>
          </p:txBody>
        </p:sp>
        <p:sp>
          <p:nvSpPr>
            <p:cNvPr id="302" name="CustomShape 26"/>
            <p:cNvSpPr/>
            <p:nvPr/>
          </p:nvSpPr>
          <p:spPr>
            <a:xfrm>
              <a:off x="8232480" y="537372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sp>
          <p:nvSpPr>
            <p:cNvPr id="303" name="CustomShape 27"/>
            <p:cNvSpPr/>
            <p:nvPr/>
          </p:nvSpPr>
          <p:spPr>
            <a:xfrm>
              <a:off x="8899920" y="4154760"/>
              <a:ext cx="1527840" cy="1140480"/>
            </a:xfrm>
            <a:prstGeom prst="round2SameRect">
              <a:avLst>
                <a:gd name="adj1" fmla="val 8000"/>
                <a:gd name="adj2" fmla="val 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29160" rIns="29160" tIns="87480" bIns="29160">
              <a:noAutofit/>
            </a:bodyPr>
            <a:p>
              <a:pPr lvl="1" marL="228600" indent="-228240">
                <a:lnSpc>
                  <a:spcPct val="90000"/>
                </a:lnSpc>
                <a:spcAft>
                  <a:spcPts val="346"/>
                </a:spcAft>
                <a:buClr>
                  <a:srgbClr val="000000"/>
                </a:buClr>
                <a:buFont typeface="Symbol" charset="2"/>
                <a:buChar char=""/>
              </a:pPr>
              <a:r>
                <a:rPr b="0" lang="it-IT" sz="2300" spc="-1" strike="noStrike">
                  <a:solidFill>
                    <a:srgbClr val="000000"/>
                  </a:solidFill>
                  <a:latin typeface="Century Gothic"/>
                </a:rPr>
                <a:t>1 ogni 34.182</a:t>
              </a:r>
              <a:endParaRPr b="0" lang="it-IT" sz="2300" spc="-1" strike="noStrike">
                <a:latin typeface="Arial"/>
              </a:endParaRPr>
            </a:p>
          </p:txBody>
        </p:sp>
        <p:sp>
          <p:nvSpPr>
            <p:cNvPr id="304" name="CustomShape 28"/>
            <p:cNvSpPr/>
            <p:nvPr/>
          </p:nvSpPr>
          <p:spPr>
            <a:xfrm>
              <a:off x="8899920" y="5295600"/>
              <a:ext cx="1527840" cy="490320"/>
            </a:xfrm>
            <a:prstGeom prst="rect">
              <a:avLst/>
            </a:prstGeom>
            <a:solidFill>
              <a:schemeClr val="accen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45720" rIns="467280" tIns="0" bIns="0" anchor="ctr">
              <a:noAutofit/>
            </a:bodyPr>
            <a:p>
              <a:pPr>
                <a:lnSpc>
                  <a:spcPct val="90000"/>
                </a:lnSpc>
                <a:spcAft>
                  <a:spcPts val="420"/>
                </a:spcAft>
              </a:pPr>
              <a:r>
                <a:rPr b="1" lang="it-IT" sz="1200" spc="-1" strike="noStrike">
                  <a:solidFill>
                    <a:srgbClr val="ffffff"/>
                  </a:solidFill>
                  <a:latin typeface="Century Gothic"/>
                </a:rPr>
                <a:t>VERCELLI</a:t>
              </a:r>
              <a:endParaRPr b="0" lang="it-IT" sz="1200" spc="-1" strike="noStrike">
                <a:latin typeface="Arial"/>
              </a:endParaRPr>
            </a:p>
          </p:txBody>
        </p:sp>
        <p:sp>
          <p:nvSpPr>
            <p:cNvPr id="305" name="CustomShape 29"/>
            <p:cNvSpPr/>
            <p:nvPr/>
          </p:nvSpPr>
          <p:spPr>
            <a:xfrm>
              <a:off x="10019520" y="5373720"/>
              <a:ext cx="534600" cy="534600"/>
            </a:xfrm>
            <a:prstGeom prst="ellipse">
              <a:avLst/>
            </a:prstGeom>
            <a:solidFill>
              <a:schemeClr val="accent1">
                <a:alpha val="90000"/>
                <a:tint val="40000"/>
                <a:hueOff val="0"/>
                <a:satOff val="0"/>
                <a:lumOff val="0"/>
                <a:alphaOff val="0"/>
              </a:schemeClr>
            </a:solidFill>
            <a:ln>
              <a:solidFill>
                <a:schemeClr val="accent1">
                  <a:alpha val="90000"/>
                  <a:tint val="40000"/>
                  <a:hueOff val="0"/>
                  <a:satOff val="0"/>
                  <a:lumOff val="0"/>
                  <a:alphaOff val="0"/>
                </a:schemeClr>
              </a:solidFill>
              <a:round/>
            </a:ln>
          </p:spPr>
          <p:style>
            <a:lnRef idx="2"/>
            <a:fillRef idx="0"/>
            <a:effectRef idx="0"/>
            <a:fontRef idx="minor"/>
          </p:style>
        </p:sp>
      </p:grpSp>
      <p:grpSp>
        <p:nvGrpSpPr>
          <p:cNvPr id="306" name="Group 30"/>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case della salute</a:t>
            </a:r>
            <a:endParaRPr b="0" lang="en-US" sz="3600" spc="-1" strike="noStrike">
              <a:solidFill>
                <a:srgbClr val="000000"/>
              </a:solidFill>
              <a:latin typeface="Century Gothic"/>
            </a:endParaRPr>
          </a:p>
        </p:txBody>
      </p:sp>
      <p:sp>
        <p:nvSpPr>
          <p:cNvPr id="308"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CASE DELLA SALUTE AD ASTI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CANELLI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NIZZA MONFERRATO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SAN DAMIANO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VILLAFRANCA</a:t>
            </a:r>
            <a:endParaRPr b="0" lang="en-US" sz="1600" spc="-1" strike="noStrike">
              <a:solidFill>
                <a:srgbClr val="404040"/>
              </a:solidFill>
              <a:latin typeface="Century Gothic"/>
            </a:endParaRPr>
          </a:p>
          <a:p>
            <a:endParaRPr b="0" lang="en-US" sz="16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È PREVISTA ANCHE A VILLANOVA</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Attività distrettuali</a:t>
            </a:r>
            <a:endParaRPr b="0" lang="en-US" sz="3600" spc="-1" strike="noStrike">
              <a:solidFill>
                <a:srgbClr val="000000"/>
              </a:solidFill>
              <a:latin typeface="Century Gothic"/>
            </a:endParaRPr>
          </a:p>
        </p:txBody>
      </p:sp>
      <p:sp>
        <p:nvSpPr>
          <p:cNvPr id="310"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Sul territorio ASL AT alle attività delle case della salute si aggiungono</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Quelle di 15 unità territoriali che a loro volta hanno dei “sub distretti”</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All’interno sono presenti: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Servizi specialistici e di medicina preventiva;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Ambulatori infermieristici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Sportelli socio sanitari;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Sportelli amministrativi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Centri prelievi</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L’assistenza primaria (31.12.2019)</a:t>
            </a:r>
            <a:endParaRPr b="0" lang="en-US" sz="3600" spc="-1" strike="noStrike">
              <a:solidFill>
                <a:srgbClr val="000000"/>
              </a:solidFill>
              <a:latin typeface="Century Gothic"/>
            </a:endParaRPr>
          </a:p>
        </p:txBody>
      </p:sp>
      <p:sp>
        <p:nvSpPr>
          <p:cNvPr id="312"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140 medici di medicina generale, di cui 123 in associazione tra loro;</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16 pediatri di cui 9 in associazione tra loro;</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Vi sono 10 postazioni di continuità assistenziale più una centrale operativa;</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Cui aggiungere 950 ore circa di specialistica ambulatoriale interna con assistenza medica e di ulteriori 230 ore di assistenza psicologica</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RSA e la Lungodegenza (ASL AT)</a:t>
            </a:r>
            <a:endParaRPr b="0" lang="en-US" sz="3600" spc="-1" strike="noStrike">
              <a:solidFill>
                <a:srgbClr val="000000"/>
              </a:solidFill>
              <a:latin typeface="Century Gothic"/>
            </a:endParaRPr>
          </a:p>
        </p:txBody>
      </p:sp>
      <p:grpSp>
        <p:nvGrpSpPr>
          <p:cNvPr id="314" name="Group 2"/>
          <p:cNvGrpSpPr/>
          <p:nvPr/>
        </p:nvGrpSpPr>
        <p:grpSpPr>
          <a:xfrm>
            <a:off x="2589120" y="2133360"/>
            <a:ext cx="8915400" cy="3777480"/>
            <a:chOff x="2589120" y="2133360"/>
            <a:chExt cx="8915400" cy="3777480"/>
          </a:xfrm>
        </p:grpSpPr>
        <p:sp>
          <p:nvSpPr>
            <p:cNvPr id="315" name="Line 3"/>
            <p:cNvSpPr/>
            <p:nvPr/>
          </p:nvSpPr>
          <p:spPr>
            <a:xfrm>
              <a:off x="2589120" y="2133360"/>
              <a:ext cx="8915400" cy="0"/>
            </a:xfrm>
            <a:prstGeom prst="line">
              <a:avLst/>
            </a:prstGeom>
            <a:ln>
              <a:solidFill>
                <a:schemeClr val="accent6">
                  <a:shade val="50000"/>
                  <a:hueOff val="0"/>
                  <a:satOff val="0"/>
                  <a:lumOff val="0"/>
                  <a:alphaOff val="0"/>
                </a:schemeClr>
              </a:solidFill>
              <a:round/>
            </a:ln>
          </p:spPr>
          <p:style>
            <a:lnRef idx="2"/>
            <a:fillRef idx="0"/>
            <a:effectRef idx="0"/>
            <a:fontRef idx="minor"/>
          </p:style>
        </p:sp>
        <p:sp>
          <p:nvSpPr>
            <p:cNvPr id="316" name="CustomShape 4"/>
            <p:cNvSpPr/>
            <p:nvPr/>
          </p:nvSpPr>
          <p:spPr>
            <a:xfrm>
              <a:off x="2589120" y="2133720"/>
              <a:ext cx="1782720" cy="1888560"/>
            </a:xfrm>
            <a:prstGeom prst="rect">
              <a:avLst/>
            </a:prstGeom>
            <a:noFill/>
            <a:ln>
              <a:noFill/>
            </a:ln>
          </p:spPr>
          <p:style>
            <a:lnRef idx="0"/>
            <a:fillRef idx="0"/>
            <a:effectRef idx="0"/>
            <a:fontRef idx="minor"/>
          </p:style>
          <p:txBody>
            <a:bodyPr lIns="76320" rIns="76320" tIns="76320" bIns="76320">
              <a:noAutofit/>
            </a:bodyPr>
            <a:p>
              <a:pPr>
                <a:lnSpc>
                  <a:spcPct val="90000"/>
                </a:lnSpc>
                <a:spcAft>
                  <a:spcPts val="700"/>
                </a:spcAft>
              </a:pPr>
              <a:r>
                <a:rPr b="1" lang="it-IT" sz="2000" spc="-1" strike="noStrike">
                  <a:solidFill>
                    <a:srgbClr val="000000"/>
                  </a:solidFill>
                  <a:latin typeface="Century Gothic"/>
                </a:rPr>
                <a:t>NUMERO POSTI LETTO ACCREDITATI IN PIEMONTE</a:t>
              </a:r>
              <a:endParaRPr b="0" lang="it-IT" sz="2000" spc="-1" strike="noStrike">
                <a:latin typeface="Arial"/>
              </a:endParaRPr>
            </a:p>
          </p:txBody>
        </p:sp>
        <p:sp>
          <p:nvSpPr>
            <p:cNvPr id="317" name="CustomShape 5"/>
            <p:cNvSpPr/>
            <p:nvPr/>
          </p:nvSpPr>
          <p:spPr>
            <a:xfrm>
              <a:off x="4506120" y="216324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30.042</a:t>
              </a:r>
              <a:endParaRPr b="0" lang="it-IT" sz="1600" spc="-1" strike="noStrike">
                <a:latin typeface="Arial"/>
              </a:endParaRPr>
            </a:p>
          </p:txBody>
        </p:sp>
        <p:sp>
          <p:nvSpPr>
            <p:cNvPr id="318" name="CustomShape 6"/>
            <p:cNvSpPr/>
            <p:nvPr/>
          </p:nvSpPr>
          <p:spPr>
            <a:xfrm>
              <a:off x="8072280" y="216324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PARI AL 2,7% DELLA POPOLAZIONE ANZIANA</a:t>
              </a:r>
              <a:endParaRPr b="0" lang="it-IT" sz="1600" spc="-1" strike="noStrike">
                <a:latin typeface="Arial"/>
              </a:endParaRPr>
            </a:p>
          </p:txBody>
        </p:sp>
        <p:sp>
          <p:nvSpPr>
            <p:cNvPr id="319" name="Line 7"/>
            <p:cNvSpPr/>
            <p:nvPr/>
          </p:nvSpPr>
          <p:spPr>
            <a:xfrm>
              <a:off x="4372200" y="2753280"/>
              <a:ext cx="7132320" cy="0"/>
            </a:xfrm>
            <a:prstGeom prst="line">
              <a:avLst/>
            </a:prstGeom>
            <a:ln>
              <a:solidFill>
                <a:schemeClr val="accent6">
                  <a:hueOff val="0"/>
                  <a:satOff val="0"/>
                  <a:lumOff val="0"/>
                  <a:alphaOff val="0"/>
                </a:schemeClr>
              </a:solidFill>
              <a:round/>
            </a:ln>
          </p:spPr>
          <p:style>
            <a:lnRef idx="2"/>
            <a:fillRef idx="0"/>
            <a:effectRef idx="0"/>
            <a:fontRef idx="minor"/>
          </p:style>
        </p:sp>
        <p:sp>
          <p:nvSpPr>
            <p:cNvPr id="320" name="CustomShape 8"/>
            <p:cNvSpPr/>
            <p:nvPr/>
          </p:nvSpPr>
          <p:spPr>
            <a:xfrm>
              <a:off x="4506120" y="278280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6.205 IN FASE DI ACCREDITAMENTO</a:t>
              </a:r>
              <a:endParaRPr b="0" lang="it-IT" sz="1600" spc="-1" strike="noStrike">
                <a:latin typeface="Arial"/>
              </a:endParaRPr>
            </a:p>
          </p:txBody>
        </p:sp>
        <p:sp>
          <p:nvSpPr>
            <p:cNvPr id="321" name="Line 9"/>
            <p:cNvSpPr/>
            <p:nvPr/>
          </p:nvSpPr>
          <p:spPr>
            <a:xfrm>
              <a:off x="4372200" y="3372840"/>
              <a:ext cx="7132320" cy="0"/>
            </a:xfrm>
            <a:prstGeom prst="line">
              <a:avLst/>
            </a:prstGeom>
            <a:ln>
              <a:solidFill>
                <a:schemeClr val="accent6">
                  <a:hueOff val="0"/>
                  <a:satOff val="0"/>
                  <a:lumOff val="0"/>
                  <a:alphaOff val="0"/>
                </a:schemeClr>
              </a:solidFill>
              <a:round/>
            </a:ln>
          </p:spPr>
          <p:style>
            <a:lnRef idx="2"/>
            <a:fillRef idx="0"/>
            <a:effectRef idx="0"/>
            <a:fontRef idx="minor"/>
          </p:style>
        </p:sp>
        <p:sp>
          <p:nvSpPr>
            <p:cNvPr id="322" name="CustomShape 10"/>
            <p:cNvSpPr/>
            <p:nvPr/>
          </p:nvSpPr>
          <p:spPr>
            <a:xfrm>
              <a:off x="4506120" y="340272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36.314 TOTALE</a:t>
              </a:r>
              <a:endParaRPr b="0" lang="it-IT" sz="1600" spc="-1" strike="noStrike">
                <a:latin typeface="Arial"/>
              </a:endParaRPr>
            </a:p>
          </p:txBody>
        </p:sp>
        <p:sp>
          <p:nvSpPr>
            <p:cNvPr id="323" name="CustomShape 11"/>
            <p:cNvSpPr/>
            <p:nvPr/>
          </p:nvSpPr>
          <p:spPr>
            <a:xfrm>
              <a:off x="8072280" y="340272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PARI AL 3,25% DELLA POPOLAZIONE ANZIANA</a:t>
              </a:r>
              <a:endParaRPr b="0" lang="it-IT" sz="1600" spc="-1" strike="noStrike">
                <a:latin typeface="Arial"/>
              </a:endParaRPr>
            </a:p>
          </p:txBody>
        </p:sp>
        <p:sp>
          <p:nvSpPr>
            <p:cNvPr id="324" name="Line 12"/>
            <p:cNvSpPr/>
            <p:nvPr/>
          </p:nvSpPr>
          <p:spPr>
            <a:xfrm>
              <a:off x="4372200" y="3992760"/>
              <a:ext cx="7132320" cy="0"/>
            </a:xfrm>
            <a:prstGeom prst="line">
              <a:avLst/>
            </a:prstGeom>
            <a:ln>
              <a:solidFill>
                <a:schemeClr val="accent6">
                  <a:hueOff val="0"/>
                  <a:satOff val="0"/>
                  <a:lumOff val="0"/>
                  <a:alphaOff val="0"/>
                </a:schemeClr>
              </a:solidFill>
              <a:round/>
            </a:ln>
          </p:spPr>
          <p:style>
            <a:lnRef idx="2"/>
            <a:fillRef idx="0"/>
            <a:effectRef idx="0"/>
            <a:fontRef idx="minor"/>
          </p:style>
        </p:sp>
        <p:sp>
          <p:nvSpPr>
            <p:cNvPr id="325" name="Line 13"/>
            <p:cNvSpPr/>
            <p:nvPr/>
          </p:nvSpPr>
          <p:spPr>
            <a:xfrm>
              <a:off x="2589120" y="4022280"/>
              <a:ext cx="8915400" cy="0"/>
            </a:xfrm>
            <a:prstGeom prst="line">
              <a:avLst/>
            </a:prstGeom>
            <a:ln>
              <a:solidFill>
                <a:schemeClr val="accent6">
                  <a:shade val="50000"/>
                  <a:hueOff val="-198382"/>
                  <a:satOff val="-2944"/>
                  <a:lumOff val="40343"/>
                  <a:alphaOff val="0"/>
                </a:schemeClr>
              </a:solidFill>
              <a:round/>
            </a:ln>
          </p:spPr>
          <p:style>
            <a:lnRef idx="2"/>
            <a:fillRef idx="0"/>
            <a:effectRef idx="0"/>
            <a:fontRef idx="minor"/>
          </p:style>
        </p:sp>
        <p:sp>
          <p:nvSpPr>
            <p:cNvPr id="326" name="CustomShape 14"/>
            <p:cNvSpPr/>
            <p:nvPr/>
          </p:nvSpPr>
          <p:spPr>
            <a:xfrm>
              <a:off x="2589120" y="4022280"/>
              <a:ext cx="1782720" cy="1888560"/>
            </a:xfrm>
            <a:prstGeom prst="rect">
              <a:avLst/>
            </a:prstGeom>
            <a:noFill/>
            <a:ln>
              <a:noFill/>
            </a:ln>
          </p:spPr>
          <p:style>
            <a:lnRef idx="0"/>
            <a:fillRef idx="0"/>
            <a:effectRef idx="0"/>
            <a:fontRef idx="minor"/>
          </p:style>
          <p:txBody>
            <a:bodyPr lIns="76320" rIns="76320" tIns="76320" bIns="76320">
              <a:noAutofit/>
            </a:bodyPr>
            <a:p>
              <a:pPr>
                <a:lnSpc>
                  <a:spcPct val="90000"/>
                </a:lnSpc>
                <a:spcAft>
                  <a:spcPts val="700"/>
                </a:spcAft>
              </a:pPr>
              <a:r>
                <a:rPr b="1" lang="it-IT" sz="2000" spc="-1" strike="noStrike">
                  <a:solidFill>
                    <a:srgbClr val="000000"/>
                  </a:solidFill>
                  <a:latin typeface="Century Gothic"/>
                </a:rPr>
                <a:t>NUMERO POSTI LETTO ASL AT</a:t>
              </a:r>
              <a:endParaRPr b="0" lang="it-IT" sz="2000" spc="-1" strike="noStrike">
                <a:latin typeface="Arial"/>
              </a:endParaRPr>
            </a:p>
          </p:txBody>
        </p:sp>
        <p:sp>
          <p:nvSpPr>
            <p:cNvPr id="327" name="CustomShape 15"/>
            <p:cNvSpPr/>
            <p:nvPr/>
          </p:nvSpPr>
          <p:spPr>
            <a:xfrm>
              <a:off x="4506120" y="405180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1994</a:t>
              </a:r>
              <a:endParaRPr b="0" lang="it-IT" sz="1600" spc="-1" strike="noStrike">
                <a:latin typeface="Arial"/>
              </a:endParaRPr>
            </a:p>
          </p:txBody>
        </p:sp>
        <p:sp>
          <p:nvSpPr>
            <p:cNvPr id="328" name="CustomShape 16"/>
            <p:cNvSpPr/>
            <p:nvPr/>
          </p:nvSpPr>
          <p:spPr>
            <a:xfrm>
              <a:off x="8072280" y="405180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PARI AL 3,75 DELLA POPOLAZIONE ANZIANA</a:t>
              </a:r>
              <a:endParaRPr b="0" lang="it-IT" sz="1600" spc="-1" strike="noStrike">
                <a:latin typeface="Arial"/>
              </a:endParaRPr>
            </a:p>
          </p:txBody>
        </p:sp>
        <p:sp>
          <p:nvSpPr>
            <p:cNvPr id="329" name="Line 17"/>
            <p:cNvSpPr/>
            <p:nvPr/>
          </p:nvSpPr>
          <p:spPr>
            <a:xfrm>
              <a:off x="4372200" y="4641840"/>
              <a:ext cx="7132320" cy="0"/>
            </a:xfrm>
            <a:prstGeom prst="line">
              <a:avLst/>
            </a:prstGeom>
            <a:ln>
              <a:solidFill>
                <a:schemeClr val="accent6">
                  <a:hueOff val="0"/>
                  <a:satOff val="0"/>
                  <a:lumOff val="0"/>
                  <a:alphaOff val="0"/>
                </a:schemeClr>
              </a:solidFill>
              <a:round/>
            </a:ln>
          </p:spPr>
          <p:style>
            <a:lnRef idx="2"/>
            <a:fillRef idx="0"/>
            <a:effectRef idx="0"/>
            <a:fontRef idx="minor"/>
          </p:style>
        </p:sp>
        <p:sp>
          <p:nvSpPr>
            <p:cNvPr id="330" name="CustomShape 18"/>
            <p:cNvSpPr/>
            <p:nvPr/>
          </p:nvSpPr>
          <p:spPr>
            <a:xfrm>
              <a:off x="4506120" y="467172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167 IN FASE DI ACCREDITAMENTO</a:t>
              </a:r>
              <a:endParaRPr b="0" lang="it-IT" sz="1600" spc="-1" strike="noStrike">
                <a:latin typeface="Arial"/>
              </a:endParaRPr>
            </a:p>
          </p:txBody>
        </p:sp>
        <p:sp>
          <p:nvSpPr>
            <p:cNvPr id="331" name="Line 19"/>
            <p:cNvSpPr/>
            <p:nvPr/>
          </p:nvSpPr>
          <p:spPr>
            <a:xfrm>
              <a:off x="4372200" y="5261760"/>
              <a:ext cx="7132320" cy="0"/>
            </a:xfrm>
            <a:prstGeom prst="line">
              <a:avLst/>
            </a:prstGeom>
            <a:ln>
              <a:solidFill>
                <a:schemeClr val="accent6">
                  <a:hueOff val="0"/>
                  <a:satOff val="0"/>
                  <a:lumOff val="0"/>
                  <a:alphaOff val="0"/>
                </a:schemeClr>
              </a:solidFill>
              <a:round/>
            </a:ln>
          </p:spPr>
          <p:style>
            <a:lnRef idx="2"/>
            <a:fillRef idx="0"/>
            <a:effectRef idx="0"/>
            <a:fontRef idx="minor"/>
          </p:style>
        </p:sp>
        <p:sp>
          <p:nvSpPr>
            <p:cNvPr id="332" name="CustomShape 20"/>
            <p:cNvSpPr/>
            <p:nvPr/>
          </p:nvSpPr>
          <p:spPr>
            <a:xfrm>
              <a:off x="4506120" y="529128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2.161 TOTALE</a:t>
              </a:r>
              <a:endParaRPr b="0" lang="it-IT" sz="1600" spc="-1" strike="noStrike">
                <a:latin typeface="Arial"/>
              </a:endParaRPr>
            </a:p>
          </p:txBody>
        </p:sp>
        <p:sp>
          <p:nvSpPr>
            <p:cNvPr id="333" name="CustomShape 21"/>
            <p:cNvSpPr/>
            <p:nvPr/>
          </p:nvSpPr>
          <p:spPr>
            <a:xfrm>
              <a:off x="8072280" y="5291280"/>
              <a:ext cx="3432240" cy="590040"/>
            </a:xfrm>
            <a:prstGeom prst="rect">
              <a:avLst/>
            </a:prstGeom>
            <a:noFill/>
            <a:ln>
              <a:noFill/>
            </a:ln>
          </p:spPr>
          <p:style>
            <a:lnRef idx="0"/>
            <a:fillRef idx="0"/>
            <a:effectRef idx="0"/>
            <a:fontRef idx="minor"/>
          </p:style>
          <p:txBody>
            <a:bodyPr lIns="60840" rIns="60840" tIns="60840" bIns="60840">
              <a:noAutofit/>
            </a:bodyPr>
            <a:p>
              <a:pPr>
                <a:lnSpc>
                  <a:spcPct val="90000"/>
                </a:lnSpc>
                <a:spcAft>
                  <a:spcPts val="561"/>
                </a:spcAft>
              </a:pPr>
              <a:r>
                <a:rPr b="0" lang="it-IT" sz="1600" spc="-1" strike="noStrike">
                  <a:solidFill>
                    <a:srgbClr val="000000"/>
                  </a:solidFill>
                  <a:latin typeface="Century Gothic"/>
                </a:rPr>
                <a:t>PARI AL 4,07% DELLA POPOLAZIONE ANZIANA</a:t>
              </a:r>
              <a:endParaRPr b="0" lang="it-IT" sz="1600" spc="-1" strike="noStrike">
                <a:latin typeface="Arial"/>
              </a:endParaRPr>
            </a:p>
          </p:txBody>
        </p:sp>
        <p:sp>
          <p:nvSpPr>
            <p:cNvPr id="334" name="Line 22"/>
            <p:cNvSpPr/>
            <p:nvPr/>
          </p:nvSpPr>
          <p:spPr>
            <a:xfrm>
              <a:off x="4372200" y="5881680"/>
              <a:ext cx="7132320" cy="0"/>
            </a:xfrm>
            <a:prstGeom prst="line">
              <a:avLst/>
            </a:prstGeom>
            <a:ln>
              <a:solidFill>
                <a:schemeClr val="accent6">
                  <a:hueOff val="0"/>
                  <a:satOff val="0"/>
                  <a:lumOff val="0"/>
                  <a:alphaOff val="0"/>
                </a:schemeClr>
              </a:solidFill>
              <a:round/>
            </a:ln>
          </p:spPr>
          <p:style>
            <a:lnRef idx="2"/>
            <a:fillRef idx="0"/>
            <a:effectRef idx="0"/>
            <a:fontRef idx="minor"/>
          </p:style>
        </p:sp>
      </p:grpSp>
      <p:grpSp>
        <p:nvGrpSpPr>
          <p:cNvPr id="335" name="Group 23"/>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RSA e la Lungodegenza (ASL AT)</a:t>
            </a:r>
            <a:endParaRPr b="0" lang="en-US" sz="3600" spc="-1" strike="noStrike">
              <a:solidFill>
                <a:srgbClr val="000000"/>
              </a:solidFill>
              <a:latin typeface="Century Gothic"/>
            </a:endParaRPr>
          </a:p>
        </p:txBody>
      </p:sp>
      <p:grpSp>
        <p:nvGrpSpPr>
          <p:cNvPr id="337" name="Group 2"/>
          <p:cNvGrpSpPr/>
          <p:nvPr/>
        </p:nvGrpSpPr>
        <p:grpSpPr>
          <a:xfrm>
            <a:off x="2712960" y="2133720"/>
            <a:ext cx="8667360" cy="3777120"/>
            <a:chOff x="2712960" y="2133720"/>
            <a:chExt cx="8667360" cy="3777120"/>
          </a:xfrm>
        </p:grpSpPr>
        <p:sp>
          <p:nvSpPr>
            <p:cNvPr id="338" name="CustomShape 3"/>
            <p:cNvSpPr/>
            <p:nvPr/>
          </p:nvSpPr>
          <p:spPr>
            <a:xfrm>
              <a:off x="2712960" y="2133720"/>
              <a:ext cx="3777120" cy="3777120"/>
            </a:xfrm>
            <a:prstGeom prst="ellipse">
              <a:avLst/>
            </a:prstGeom>
            <a:solidFill>
              <a:schemeClr val="accent1">
                <a:hueOff val="0"/>
                <a:satOff val="0"/>
                <a:lumOff val="0"/>
                <a:alphaOff val="0"/>
              </a:schemeClr>
            </a:solidFill>
            <a:ln>
              <a:noFill/>
            </a:ln>
            <a:effectLst>
              <a:outerShdw blurRad="38100" dir="5400000" dist="25560" rotWithShape="0">
                <a:srgbClr val="000000">
                  <a:alpha val="25000"/>
                </a:srgbClr>
              </a:outerShdw>
            </a:effectLst>
            <a:scene3d>
              <a:camera prst="orthographicFront">
                <a:rot lat="0" lon="0" rev="0"/>
              </a:camera>
              <a:lightRig dir="t" rig="contrasting">
                <a:rot lat="0" lon="0" rev="1200000"/>
              </a:lightRig>
            </a:scene3d>
            <a:sp3d contourW="19050" prstMaterial="metal">
              <a:bevelT w="88900" h="203200"/>
              <a:bevelB w="165100" h="254000"/>
            </a:sp3d>
          </p:spPr>
          <p:style>
            <a:lnRef idx="0"/>
            <a:fillRef idx="0"/>
            <a:effectRef idx="2"/>
            <a:fontRef idx="minor"/>
          </p:style>
          <p:txBody>
            <a:bodyPr lIns="0" rIns="0" tIns="0" bIns="0" anchor="ctr">
              <a:noAutofit/>
            </a:bodyPr>
            <a:p>
              <a:pPr algn="ctr">
                <a:lnSpc>
                  <a:spcPct val="90000"/>
                </a:lnSpc>
                <a:spcAft>
                  <a:spcPts val="1120"/>
                </a:spcAft>
              </a:pPr>
              <a:r>
                <a:rPr b="1" lang="it-IT" sz="3200" spc="-1" strike="noStrike">
                  <a:solidFill>
                    <a:srgbClr val="ffffff"/>
                  </a:solidFill>
                  <a:latin typeface="Century Gothic"/>
                </a:rPr>
                <a:t>Le RSA presenti nel territorio dell’ASL AT sono 44 di cui</a:t>
              </a:r>
              <a:endParaRPr b="0" lang="it-IT" sz="3200" spc="-1" strike="noStrike">
                <a:latin typeface="Arial"/>
              </a:endParaRPr>
            </a:p>
          </p:txBody>
        </p:sp>
        <p:sp>
          <p:nvSpPr>
            <p:cNvPr id="339" name="CustomShape 4"/>
            <p:cNvSpPr/>
            <p:nvPr/>
          </p:nvSpPr>
          <p:spPr>
            <a:xfrm rot="18648600">
              <a:off x="6354000" y="3324240"/>
              <a:ext cx="1478520" cy="360"/>
            </a:xfrm>
            <a:custGeom>
              <a:avLst/>
              <a:gdLst/>
              <a:ahLst/>
              <a:rect l="l" t="t" r="r" b="b"/>
              <a:pathLst>
                <a:path w="1478976" h="0">
                  <a:moveTo>
                    <a:pt x="0" y="0"/>
                  </a:moveTo>
                  <a:lnTo>
                    <a:pt x="1478976" y="0"/>
                  </a:lnTo>
                </a:path>
              </a:pathLst>
            </a:custGeom>
            <a:noFill/>
            <a:ln>
              <a:solidFill>
                <a:schemeClr val="accent1">
                  <a:shade val="60000"/>
                  <a:hueOff val="0"/>
                  <a:satOff val="0"/>
                  <a:lumOff val="0"/>
                  <a:alphaOff val="0"/>
                </a:schemeClr>
              </a:solidFill>
              <a:round/>
            </a:ln>
            <a:scene3d>
              <a:camera prst="orthographicFront">
                <a:rot lat="0" lon="0" rev="0"/>
              </a:camera>
              <a:lightRig dir="t" rig="contrasting">
                <a:rot lat="0" lon="0" rev="1200000"/>
              </a:lightRig>
            </a:scene3d>
            <a:sp3d z="-110000"/>
          </p:spPr>
          <p:style>
            <a:lnRef idx="2"/>
            <a:fillRef idx="0"/>
            <a:effectRef idx="0"/>
            <a:fontRef idx="minor"/>
          </p:style>
        </p:sp>
        <p:sp>
          <p:nvSpPr>
            <p:cNvPr id="340" name="Line 5"/>
            <p:cNvSpPr/>
            <p:nvPr/>
          </p:nvSpPr>
          <p:spPr>
            <a:xfrm>
              <a:off x="7576560" y="2764440"/>
              <a:ext cx="470160" cy="0"/>
            </a:xfrm>
            <a:prstGeom prst="line">
              <a:avLst/>
            </a:prstGeom>
            <a:ln>
              <a:solidFill>
                <a:schemeClr val="accent1">
                  <a:shade val="60000"/>
                  <a:hueOff val="0"/>
                  <a:satOff val="0"/>
                  <a:lumOff val="0"/>
                  <a:alphaOff val="0"/>
                </a:schemeClr>
              </a:solidFill>
              <a:round/>
            </a:ln>
          </p:spPr>
          <p:style>
            <a:lnRef idx="2"/>
            <a:fillRef idx="0"/>
            <a:effectRef idx="0"/>
            <a:fontRef idx="minor"/>
          </p:style>
        </p:sp>
        <p:sp>
          <p:nvSpPr>
            <p:cNvPr id="341" name="CustomShape 6"/>
            <p:cNvSpPr/>
            <p:nvPr/>
          </p:nvSpPr>
          <p:spPr>
            <a:xfrm>
              <a:off x="8046720" y="2135880"/>
              <a:ext cx="3333600" cy="1257480"/>
            </a:xfrm>
            <a:prstGeom prst="rect">
              <a:avLst/>
            </a:prstGeom>
            <a:noFill/>
            <a:ln>
              <a:noFill/>
            </a:ln>
          </p:spPr>
          <p:style>
            <a:lnRef idx="1"/>
            <a:fillRef idx="0"/>
            <a:effectRef idx="0"/>
            <a:fontRef idx="minor"/>
          </p:style>
          <p:txBody>
            <a:bodyPr lIns="156600" rIns="156600" tIns="156600" bIns="156600">
              <a:noAutofit/>
            </a:bodyPr>
            <a:p>
              <a:pPr>
                <a:lnSpc>
                  <a:spcPct val="90000"/>
                </a:lnSpc>
                <a:spcAft>
                  <a:spcPts val="771"/>
                </a:spcAft>
              </a:pPr>
              <a:r>
                <a:rPr b="1" lang="it-IT" sz="2200" spc="-1" strike="noStrike">
                  <a:solidFill>
                    <a:srgbClr val="000000"/>
                  </a:solidFill>
                  <a:latin typeface="Century Gothic"/>
                </a:rPr>
                <a:t>14 nel sud astigiano</a:t>
              </a:r>
              <a:endParaRPr b="0" lang="it-IT" sz="2200" spc="-1" strike="noStrike">
                <a:latin typeface="Arial"/>
              </a:endParaRPr>
            </a:p>
            <a:p>
              <a:pPr lvl="1" marL="171360" indent="-171000">
                <a:lnSpc>
                  <a:spcPct val="90000"/>
                </a:lnSpc>
                <a:spcAft>
                  <a:spcPts val="255"/>
                </a:spcAft>
                <a:buClr>
                  <a:srgbClr val="000000"/>
                </a:buClr>
                <a:buFont typeface="Symbol" charset="2"/>
                <a:buChar char=""/>
              </a:pPr>
              <a:r>
                <a:rPr b="0" lang="it-IT" sz="1700" spc="-1" strike="noStrike">
                  <a:solidFill>
                    <a:srgbClr val="000000"/>
                  </a:solidFill>
                  <a:latin typeface="Century Gothic"/>
                </a:rPr>
                <a:t>Per un totale di circa 940 PL</a:t>
              </a:r>
              <a:endParaRPr b="0" lang="it-IT" sz="1700" spc="-1" strike="noStrike">
                <a:latin typeface="Arial"/>
              </a:endParaRPr>
            </a:p>
          </p:txBody>
        </p:sp>
        <p:sp>
          <p:nvSpPr>
            <p:cNvPr id="342" name="CustomShape 7"/>
            <p:cNvSpPr/>
            <p:nvPr/>
          </p:nvSpPr>
          <p:spPr>
            <a:xfrm>
              <a:off x="6610320" y="4022280"/>
              <a:ext cx="966240" cy="360"/>
            </a:xfrm>
            <a:custGeom>
              <a:avLst/>
              <a:gdLst/>
              <a:ahLst/>
              <a:rect l="l" t="t" r="r" b="b"/>
              <a:pathLst>
                <a:path w="966577" h="0">
                  <a:moveTo>
                    <a:pt x="0" y="0"/>
                  </a:moveTo>
                  <a:lnTo>
                    <a:pt x="966577" y="0"/>
                  </a:lnTo>
                </a:path>
              </a:pathLst>
            </a:custGeom>
            <a:noFill/>
            <a:ln>
              <a:solidFill>
                <a:schemeClr val="accent1">
                  <a:shade val="60000"/>
                  <a:hueOff val="0"/>
                  <a:satOff val="0"/>
                  <a:lumOff val="0"/>
                  <a:alphaOff val="0"/>
                </a:schemeClr>
              </a:solidFill>
              <a:round/>
            </a:ln>
            <a:scene3d>
              <a:camera prst="orthographicFront">
                <a:rot lat="0" lon="0" rev="0"/>
              </a:camera>
              <a:lightRig dir="t" rig="contrasting">
                <a:rot lat="0" lon="0" rev="1200000"/>
              </a:lightRig>
            </a:scene3d>
            <a:sp3d z="-110000"/>
          </p:spPr>
          <p:style>
            <a:lnRef idx="2"/>
            <a:fillRef idx="0"/>
            <a:effectRef idx="0"/>
            <a:fontRef idx="minor"/>
          </p:style>
        </p:sp>
        <p:sp>
          <p:nvSpPr>
            <p:cNvPr id="343" name="Line 8"/>
            <p:cNvSpPr/>
            <p:nvPr/>
          </p:nvSpPr>
          <p:spPr>
            <a:xfrm>
              <a:off x="7576560" y="4022280"/>
              <a:ext cx="470160" cy="0"/>
            </a:xfrm>
            <a:prstGeom prst="line">
              <a:avLst/>
            </a:prstGeom>
            <a:ln>
              <a:solidFill>
                <a:schemeClr val="accent1">
                  <a:shade val="60000"/>
                  <a:hueOff val="0"/>
                  <a:satOff val="0"/>
                  <a:lumOff val="0"/>
                  <a:alphaOff val="0"/>
                </a:schemeClr>
              </a:solidFill>
              <a:round/>
            </a:ln>
          </p:spPr>
          <p:style>
            <a:lnRef idx="2"/>
            <a:fillRef idx="0"/>
            <a:effectRef idx="0"/>
            <a:fontRef idx="minor"/>
          </p:style>
        </p:sp>
        <p:sp>
          <p:nvSpPr>
            <p:cNvPr id="344" name="CustomShape 9"/>
            <p:cNvSpPr/>
            <p:nvPr/>
          </p:nvSpPr>
          <p:spPr>
            <a:xfrm>
              <a:off x="8046720" y="3393360"/>
              <a:ext cx="3333600" cy="1257480"/>
            </a:xfrm>
            <a:prstGeom prst="rect">
              <a:avLst/>
            </a:prstGeom>
            <a:noFill/>
            <a:ln>
              <a:noFill/>
            </a:ln>
          </p:spPr>
          <p:style>
            <a:lnRef idx="1"/>
            <a:fillRef idx="0"/>
            <a:effectRef idx="0"/>
            <a:fontRef idx="minor"/>
          </p:style>
          <p:txBody>
            <a:bodyPr lIns="156600" rIns="156600" tIns="156600" bIns="156600">
              <a:noAutofit/>
            </a:bodyPr>
            <a:p>
              <a:pPr>
                <a:lnSpc>
                  <a:spcPct val="90000"/>
                </a:lnSpc>
                <a:spcAft>
                  <a:spcPts val="771"/>
                </a:spcAft>
              </a:pPr>
              <a:r>
                <a:rPr b="1" lang="it-IT" sz="2200" spc="-1" strike="noStrike">
                  <a:solidFill>
                    <a:srgbClr val="000000"/>
                  </a:solidFill>
                  <a:latin typeface="Century Gothic"/>
                </a:rPr>
                <a:t>21 nel nord astigiano</a:t>
              </a:r>
              <a:endParaRPr b="0" lang="it-IT" sz="2200" spc="-1" strike="noStrike">
                <a:latin typeface="Arial"/>
              </a:endParaRPr>
            </a:p>
            <a:p>
              <a:pPr lvl="1" marL="171360" indent="-171000">
                <a:lnSpc>
                  <a:spcPct val="90000"/>
                </a:lnSpc>
                <a:spcAft>
                  <a:spcPts val="255"/>
                </a:spcAft>
                <a:buClr>
                  <a:srgbClr val="000000"/>
                </a:buClr>
                <a:buFont typeface="Symbol" charset="2"/>
                <a:buChar char=""/>
              </a:pPr>
              <a:r>
                <a:rPr b="0" lang="it-IT" sz="1700" spc="-1" strike="noStrike">
                  <a:solidFill>
                    <a:srgbClr val="000000"/>
                  </a:solidFill>
                  <a:latin typeface="Century Gothic"/>
                </a:rPr>
                <a:t>Per un totale di circa 1.095</a:t>
              </a:r>
              <a:endParaRPr b="0" lang="it-IT" sz="1700" spc="-1" strike="noStrike">
                <a:latin typeface="Arial"/>
              </a:endParaRPr>
            </a:p>
          </p:txBody>
        </p:sp>
        <p:sp>
          <p:nvSpPr>
            <p:cNvPr id="345" name="CustomShape 10"/>
            <p:cNvSpPr/>
            <p:nvPr/>
          </p:nvSpPr>
          <p:spPr>
            <a:xfrm rot="2951400">
              <a:off x="6354000" y="4720320"/>
              <a:ext cx="1478520" cy="360"/>
            </a:xfrm>
            <a:custGeom>
              <a:avLst/>
              <a:gdLst/>
              <a:ahLst/>
              <a:rect l="l" t="t" r="r" b="b"/>
              <a:pathLst>
                <a:path w="1478976" h="0">
                  <a:moveTo>
                    <a:pt x="0" y="0"/>
                  </a:moveTo>
                  <a:lnTo>
                    <a:pt x="1478976" y="0"/>
                  </a:lnTo>
                </a:path>
              </a:pathLst>
            </a:custGeom>
            <a:noFill/>
            <a:ln>
              <a:solidFill>
                <a:schemeClr val="accent1">
                  <a:shade val="60000"/>
                  <a:hueOff val="0"/>
                  <a:satOff val="0"/>
                  <a:lumOff val="0"/>
                  <a:alphaOff val="0"/>
                </a:schemeClr>
              </a:solidFill>
              <a:round/>
            </a:ln>
            <a:scene3d>
              <a:camera prst="orthographicFront">
                <a:rot lat="0" lon="0" rev="0"/>
              </a:camera>
              <a:lightRig dir="t" rig="contrasting">
                <a:rot lat="0" lon="0" rev="1200000"/>
              </a:lightRig>
            </a:scene3d>
            <a:sp3d z="-110000"/>
          </p:spPr>
          <p:style>
            <a:lnRef idx="2"/>
            <a:fillRef idx="0"/>
            <a:effectRef idx="0"/>
            <a:fontRef idx="minor"/>
          </p:style>
        </p:sp>
        <p:sp>
          <p:nvSpPr>
            <p:cNvPr id="346" name="Line 11"/>
            <p:cNvSpPr/>
            <p:nvPr/>
          </p:nvSpPr>
          <p:spPr>
            <a:xfrm>
              <a:off x="7576560" y="5280120"/>
              <a:ext cx="470160" cy="0"/>
            </a:xfrm>
            <a:prstGeom prst="line">
              <a:avLst/>
            </a:prstGeom>
            <a:ln>
              <a:solidFill>
                <a:schemeClr val="accent1">
                  <a:shade val="60000"/>
                  <a:hueOff val="0"/>
                  <a:satOff val="0"/>
                  <a:lumOff val="0"/>
                  <a:alphaOff val="0"/>
                </a:schemeClr>
              </a:solidFill>
              <a:round/>
            </a:ln>
          </p:spPr>
          <p:style>
            <a:lnRef idx="2"/>
            <a:fillRef idx="0"/>
            <a:effectRef idx="0"/>
            <a:fontRef idx="minor"/>
          </p:style>
        </p:sp>
        <p:sp>
          <p:nvSpPr>
            <p:cNvPr id="347" name="CustomShape 12"/>
            <p:cNvSpPr/>
            <p:nvPr/>
          </p:nvSpPr>
          <p:spPr>
            <a:xfrm>
              <a:off x="8046720" y="4651200"/>
              <a:ext cx="3333600" cy="1257480"/>
            </a:xfrm>
            <a:prstGeom prst="rect">
              <a:avLst/>
            </a:prstGeom>
            <a:noFill/>
            <a:ln>
              <a:noFill/>
            </a:ln>
          </p:spPr>
          <p:style>
            <a:lnRef idx="1"/>
            <a:fillRef idx="0"/>
            <a:effectRef idx="0"/>
            <a:fontRef idx="minor"/>
          </p:style>
          <p:txBody>
            <a:bodyPr lIns="156600" rIns="156600" tIns="156600" bIns="156600">
              <a:noAutofit/>
            </a:bodyPr>
            <a:p>
              <a:pPr>
                <a:lnSpc>
                  <a:spcPct val="90000"/>
                </a:lnSpc>
                <a:spcAft>
                  <a:spcPts val="771"/>
                </a:spcAft>
              </a:pPr>
              <a:r>
                <a:rPr b="1" lang="it-IT" sz="2200" spc="-1" strike="noStrike">
                  <a:solidFill>
                    <a:srgbClr val="000000"/>
                  </a:solidFill>
                  <a:latin typeface="Century Gothic"/>
                </a:rPr>
                <a:t>9 in Asti città</a:t>
              </a:r>
              <a:endParaRPr b="0" lang="it-IT" sz="2200" spc="-1" strike="noStrike">
                <a:latin typeface="Arial"/>
              </a:endParaRPr>
            </a:p>
            <a:p>
              <a:pPr lvl="1" marL="171360" indent="-171000">
                <a:lnSpc>
                  <a:spcPct val="90000"/>
                </a:lnSpc>
                <a:spcAft>
                  <a:spcPts val="255"/>
                </a:spcAft>
                <a:buClr>
                  <a:srgbClr val="000000"/>
                </a:buClr>
                <a:buFont typeface="Symbol" charset="2"/>
                <a:buChar char=""/>
              </a:pPr>
              <a:r>
                <a:rPr b="0" lang="it-IT" sz="1700" spc="-1" strike="noStrike">
                  <a:solidFill>
                    <a:srgbClr val="000000"/>
                  </a:solidFill>
                  <a:latin typeface="Century Gothic"/>
                </a:rPr>
                <a:t>Per un totale di circa 745</a:t>
              </a:r>
              <a:endParaRPr b="0" lang="it-IT" sz="1700" spc="-1" strike="noStrike">
                <a:latin typeface="Arial"/>
              </a:endParaRPr>
            </a:p>
          </p:txBody>
        </p:sp>
      </p:grpSp>
      <p:grpSp>
        <p:nvGrpSpPr>
          <p:cNvPr id="348" name="Group 13"/>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RSA e la Lungodegenza (ASL AT)</a:t>
            </a:r>
            <a:br/>
            <a:r>
              <a:rPr b="0" lang="en-US" sz="3600" spc="-1" strike="noStrike">
                <a:solidFill>
                  <a:srgbClr val="262626"/>
                </a:solidFill>
                <a:latin typeface="Century Gothic"/>
              </a:rPr>
              <a:t>posti letto</a:t>
            </a:r>
            <a:endParaRPr b="0" lang="en-US" sz="3600" spc="-1" strike="noStrike">
              <a:solidFill>
                <a:srgbClr val="000000"/>
              </a:solidFill>
              <a:latin typeface="Century Gothic"/>
            </a:endParaRPr>
          </a:p>
        </p:txBody>
      </p:sp>
      <p:grpSp>
        <p:nvGrpSpPr>
          <p:cNvPr id="350" name="Group 2"/>
          <p:cNvGrpSpPr/>
          <p:nvPr/>
        </p:nvGrpSpPr>
        <p:grpSpPr>
          <a:xfrm>
            <a:off x="2589120" y="2133360"/>
            <a:ext cx="8915400" cy="3777480"/>
            <a:chOff x="2589120" y="2133360"/>
            <a:chExt cx="8915400" cy="3777480"/>
          </a:xfrm>
        </p:grpSpPr>
        <p:sp>
          <p:nvSpPr>
            <p:cNvPr id="351" name="Line 3"/>
            <p:cNvSpPr/>
            <p:nvPr/>
          </p:nvSpPr>
          <p:spPr>
            <a:xfrm>
              <a:off x="2589120" y="2133360"/>
              <a:ext cx="8915400" cy="0"/>
            </a:xfrm>
            <a:prstGeom prst="line">
              <a:avLst/>
            </a:prstGeom>
            <a:ln>
              <a:noFill/>
            </a:ln>
          </p:spPr>
          <p:style>
            <a:lnRef idx="0"/>
            <a:fillRef idx="0"/>
            <a:effectRef idx="2"/>
            <a:fontRef idx="minor"/>
          </p:style>
        </p:sp>
        <p:sp>
          <p:nvSpPr>
            <p:cNvPr id="352" name="CustomShape 4"/>
            <p:cNvSpPr/>
            <p:nvPr/>
          </p:nvSpPr>
          <p:spPr>
            <a:xfrm>
              <a:off x="2589120" y="2133720"/>
              <a:ext cx="1782720" cy="3777120"/>
            </a:xfrm>
            <a:prstGeom prst="rect">
              <a:avLst/>
            </a:prstGeom>
            <a:noFill/>
            <a:ln>
              <a:solidFill>
                <a:schemeClr val="dk1">
                  <a:alpha val="0"/>
                  <a:hueOff val="0"/>
                  <a:satOff val="0"/>
                  <a:lumOff val="0"/>
                  <a:alphaOff val="0"/>
                </a:schemeClr>
              </a:solidFill>
              <a:round/>
            </a:ln>
          </p:spPr>
          <p:style>
            <a:lnRef idx="1"/>
            <a:fillRef idx="0"/>
            <a:effectRef idx="0"/>
            <a:fontRef idx="minor"/>
          </p:style>
          <p:txBody>
            <a:bodyPr lIns="163800" rIns="163800" tIns="163800" bIns="163800">
              <a:noAutofit/>
            </a:bodyPr>
            <a:p>
              <a:pPr>
                <a:lnSpc>
                  <a:spcPct val="90000"/>
                </a:lnSpc>
                <a:spcAft>
                  <a:spcPts val="1505"/>
                </a:spcAft>
              </a:pPr>
              <a:r>
                <a:rPr b="1" lang="it-IT" sz="4300" spc="-1" strike="noStrike">
                  <a:solidFill>
                    <a:srgbClr val="000000"/>
                  </a:solidFill>
                  <a:latin typeface="Century Gothic"/>
                </a:rPr>
                <a:t>Circa 2.780 P.L.</a:t>
              </a:r>
              <a:endParaRPr b="0" lang="it-IT" sz="4300" spc="-1" strike="noStrike">
                <a:latin typeface="Arial"/>
              </a:endParaRPr>
            </a:p>
          </p:txBody>
        </p:sp>
        <p:sp>
          <p:nvSpPr>
            <p:cNvPr id="353" name="CustomShape 5"/>
            <p:cNvSpPr/>
            <p:nvPr/>
          </p:nvSpPr>
          <p:spPr>
            <a:xfrm>
              <a:off x="4506120" y="2221560"/>
              <a:ext cx="3432240" cy="1755720"/>
            </a:xfrm>
            <a:prstGeom prst="rect">
              <a:avLst/>
            </a:prstGeom>
            <a:gradFill rotWithShape="0">
              <a:gsLst>
                <a:gs pos="0">
                  <a:schemeClr val="bg2">
                    <a:tint val="90000"/>
                    <a:satMod val="92000"/>
                    <a:lumMod val="120000"/>
                  </a:schemeClr>
                </a:gs>
                <a:gs pos="100000">
                  <a:schemeClr val="accent2"/>
                </a:gs>
              </a:gsLst>
              <a:lin ang="0"/>
            </a:gradFill>
            <a:ln>
              <a:solidFill>
                <a:schemeClr val="dk1">
                  <a:alpha val="0"/>
                  <a:hueOff val="0"/>
                  <a:satOff val="0"/>
                  <a:lumOff val="0"/>
                  <a:alphaOff val="0"/>
                </a:schemeClr>
              </a:solidFill>
              <a:round/>
            </a:ln>
          </p:spPr>
          <p:style>
            <a:lnRef idx="1"/>
            <a:fillRef idx="0"/>
            <a:effectRef idx="0"/>
            <a:fontRef idx="minor"/>
          </p:style>
          <p:txBody>
            <a:bodyPr lIns="102960" rIns="102960" tIns="102960" bIns="102960">
              <a:noAutofit/>
            </a:bodyPr>
            <a:p>
              <a:pPr>
                <a:lnSpc>
                  <a:spcPct val="90000"/>
                </a:lnSpc>
                <a:spcAft>
                  <a:spcPts val="944"/>
                </a:spcAft>
              </a:pPr>
              <a:r>
                <a:rPr b="0" lang="it-IT" sz="2700" spc="-1" strike="noStrike">
                  <a:solidFill>
                    <a:srgbClr val="000000"/>
                  </a:solidFill>
                  <a:latin typeface="Century Gothic"/>
                </a:rPr>
                <a:t>Di cui </a:t>
              </a:r>
              <a:r>
                <a:rPr b="0" lang="it-IT" sz="2700" spc="-1" strike="noStrike">
                  <a:solidFill>
                    <a:srgbClr val="ff0000"/>
                  </a:solidFill>
                  <a:latin typeface="Century Gothic"/>
                </a:rPr>
                <a:t>2.161</a:t>
              </a:r>
              <a:r>
                <a:rPr b="0" lang="it-IT" sz="2700" spc="-1" strike="noStrike">
                  <a:solidFill>
                    <a:srgbClr val="000000"/>
                  </a:solidFill>
                  <a:latin typeface="Century Gothic"/>
                </a:rPr>
                <a:t> accreditati, o in via di accreditamento, </a:t>
              </a:r>
              <a:endParaRPr b="0" lang="it-IT" sz="2700" spc="-1" strike="noStrike">
                <a:latin typeface="Arial"/>
              </a:endParaRPr>
            </a:p>
          </p:txBody>
        </p:sp>
        <p:sp>
          <p:nvSpPr>
            <p:cNvPr id="354" name="CustomShape 6"/>
            <p:cNvSpPr/>
            <p:nvPr/>
          </p:nvSpPr>
          <p:spPr>
            <a:xfrm>
              <a:off x="8072280" y="2221560"/>
              <a:ext cx="3432240" cy="1755720"/>
            </a:xfrm>
            <a:prstGeom prst="rect">
              <a:avLst/>
            </a:prstGeom>
            <a:noFill/>
            <a:ln>
              <a:solidFill>
                <a:schemeClr val="dk1">
                  <a:alpha val="0"/>
                  <a:hueOff val="0"/>
                  <a:satOff val="0"/>
                  <a:lumOff val="0"/>
                  <a:alphaOff val="0"/>
                </a:schemeClr>
              </a:solidFill>
              <a:round/>
            </a:ln>
          </p:spPr>
          <p:style>
            <a:lnRef idx="1"/>
            <a:fillRef idx="0"/>
            <a:effectRef idx="0"/>
            <a:fontRef idx="minor"/>
          </p:style>
          <p:txBody>
            <a:bodyPr lIns="137160" rIns="137160" tIns="137160" bIns="137160">
              <a:noAutofit/>
            </a:bodyPr>
            <a:p>
              <a:pPr>
                <a:lnSpc>
                  <a:spcPct val="90000"/>
                </a:lnSpc>
                <a:spcAft>
                  <a:spcPts val="1261"/>
                </a:spcAft>
              </a:pPr>
              <a:r>
                <a:rPr b="0" lang="it-IT" sz="3600" spc="-1" strike="noStrike">
                  <a:solidFill>
                    <a:srgbClr val="000000"/>
                  </a:solidFill>
                  <a:latin typeface="Century Gothic"/>
                </a:rPr>
                <a:t>pari al 77,73%</a:t>
              </a:r>
              <a:endParaRPr b="0" lang="it-IT" sz="3600" spc="-1" strike="noStrike">
                <a:latin typeface="Arial"/>
              </a:endParaRPr>
            </a:p>
          </p:txBody>
        </p:sp>
        <p:sp>
          <p:nvSpPr>
            <p:cNvPr id="355" name="Line 7"/>
            <p:cNvSpPr/>
            <p:nvPr/>
          </p:nvSpPr>
          <p:spPr>
            <a:xfrm>
              <a:off x="4372200" y="3977280"/>
              <a:ext cx="7132320" cy="0"/>
            </a:xfrm>
            <a:prstGeom prst="line">
              <a:avLst/>
            </a:prstGeom>
            <a:ln>
              <a:solidFill>
                <a:schemeClr val="accent1">
                  <a:tint val="50000"/>
                  <a:hueOff val="0"/>
                  <a:satOff val="0"/>
                  <a:lumOff val="0"/>
                  <a:alphaOff val="0"/>
                </a:schemeClr>
              </a:solidFill>
              <a:round/>
            </a:ln>
          </p:spPr>
          <p:style>
            <a:lnRef idx="2"/>
            <a:fillRef idx="0"/>
            <a:effectRef idx="0"/>
            <a:fontRef idx="minor"/>
          </p:style>
        </p:sp>
        <p:sp>
          <p:nvSpPr>
            <p:cNvPr id="356" name="CustomShape 8"/>
            <p:cNvSpPr/>
            <p:nvPr/>
          </p:nvSpPr>
          <p:spPr>
            <a:xfrm>
              <a:off x="4506120" y="4065120"/>
              <a:ext cx="3432240" cy="1755720"/>
            </a:xfrm>
            <a:prstGeom prst="rect">
              <a:avLst/>
            </a:prstGeom>
            <a:gradFill rotWithShape="0">
              <a:gsLst>
                <a:gs pos="0">
                  <a:schemeClr val="bg2">
                    <a:tint val="90000"/>
                    <a:satMod val="92000"/>
                    <a:lumMod val="120000"/>
                  </a:schemeClr>
                </a:gs>
                <a:gs pos="100000">
                  <a:schemeClr val="accent2"/>
                </a:gs>
              </a:gsLst>
              <a:lin ang="0"/>
            </a:gradFill>
            <a:ln>
              <a:solidFill>
                <a:schemeClr val="dk1">
                  <a:alpha val="0"/>
                  <a:hueOff val="0"/>
                  <a:satOff val="0"/>
                  <a:lumOff val="0"/>
                  <a:alphaOff val="0"/>
                </a:schemeClr>
              </a:solidFill>
              <a:round/>
            </a:ln>
          </p:spPr>
          <p:style>
            <a:lnRef idx="1"/>
            <a:fillRef idx="0"/>
            <a:effectRef idx="0"/>
            <a:fontRef idx="minor"/>
          </p:style>
          <p:txBody>
            <a:bodyPr lIns="102960" rIns="102960" tIns="102960" bIns="102960">
              <a:noAutofit/>
            </a:bodyPr>
            <a:p>
              <a:pPr>
                <a:lnSpc>
                  <a:spcPct val="90000"/>
                </a:lnSpc>
                <a:spcAft>
                  <a:spcPts val="944"/>
                </a:spcAft>
              </a:pPr>
              <a:r>
                <a:rPr b="0" lang="it-IT" sz="2700" spc="-1" strike="noStrike">
                  <a:solidFill>
                    <a:srgbClr val="000000"/>
                  </a:solidFill>
                  <a:latin typeface="Century Gothic"/>
                </a:rPr>
                <a:t>Di cui     </a:t>
              </a:r>
              <a:r>
                <a:rPr b="0" lang="it-IT" sz="2700" spc="-1" strike="noStrike">
                  <a:solidFill>
                    <a:srgbClr val="ff0000"/>
                  </a:solidFill>
                  <a:latin typeface="Century Gothic"/>
                </a:rPr>
                <a:t>619</a:t>
              </a:r>
              <a:r>
                <a:rPr b="0" lang="it-IT" sz="2700" spc="-1" strike="noStrike">
                  <a:solidFill>
                    <a:srgbClr val="000000"/>
                  </a:solidFill>
                  <a:latin typeface="Century Gothic"/>
                </a:rPr>
                <a:t> non accreditati, </a:t>
              </a:r>
              <a:endParaRPr b="0" lang="it-IT" sz="2700" spc="-1" strike="noStrike">
                <a:latin typeface="Arial"/>
              </a:endParaRPr>
            </a:p>
          </p:txBody>
        </p:sp>
        <p:sp>
          <p:nvSpPr>
            <p:cNvPr id="357" name="CustomShape 9"/>
            <p:cNvSpPr/>
            <p:nvPr/>
          </p:nvSpPr>
          <p:spPr>
            <a:xfrm>
              <a:off x="8072280" y="4065120"/>
              <a:ext cx="3432240" cy="1755720"/>
            </a:xfrm>
            <a:prstGeom prst="rect">
              <a:avLst/>
            </a:prstGeom>
            <a:noFill/>
            <a:ln>
              <a:solidFill>
                <a:schemeClr val="dk1">
                  <a:alpha val="0"/>
                  <a:hueOff val="0"/>
                  <a:satOff val="0"/>
                  <a:lumOff val="0"/>
                  <a:alphaOff val="0"/>
                </a:schemeClr>
              </a:solidFill>
              <a:round/>
            </a:ln>
          </p:spPr>
          <p:style>
            <a:lnRef idx="1"/>
            <a:fillRef idx="0"/>
            <a:effectRef idx="0"/>
            <a:fontRef idx="minor"/>
          </p:style>
          <p:txBody>
            <a:bodyPr lIns="137160" rIns="137160" tIns="137160" bIns="137160">
              <a:noAutofit/>
            </a:bodyPr>
            <a:p>
              <a:pPr>
                <a:lnSpc>
                  <a:spcPct val="90000"/>
                </a:lnSpc>
                <a:spcAft>
                  <a:spcPts val="1261"/>
                </a:spcAft>
              </a:pPr>
              <a:r>
                <a:rPr b="0" lang="it-IT" sz="3600" spc="-1" strike="noStrike">
                  <a:solidFill>
                    <a:srgbClr val="000000"/>
                  </a:solidFill>
                  <a:latin typeface="Century Gothic"/>
                </a:rPr>
                <a:t>pari a 22,27%</a:t>
              </a:r>
              <a:endParaRPr b="0" lang="it-IT" sz="3600" spc="-1" strike="noStrike">
                <a:latin typeface="Arial"/>
              </a:endParaRPr>
            </a:p>
          </p:txBody>
        </p:sp>
        <p:sp>
          <p:nvSpPr>
            <p:cNvPr id="358" name="Line 10"/>
            <p:cNvSpPr/>
            <p:nvPr/>
          </p:nvSpPr>
          <p:spPr>
            <a:xfrm>
              <a:off x="4372200" y="5821200"/>
              <a:ext cx="7132320" cy="0"/>
            </a:xfrm>
            <a:prstGeom prst="line">
              <a:avLst/>
            </a:prstGeom>
            <a:ln>
              <a:solidFill>
                <a:schemeClr val="accent1">
                  <a:tint val="50000"/>
                  <a:hueOff val="0"/>
                  <a:satOff val="0"/>
                  <a:lumOff val="0"/>
                  <a:alphaOff val="0"/>
                </a:schemeClr>
              </a:solidFill>
              <a:round/>
            </a:ln>
          </p:spPr>
          <p:style>
            <a:lnRef idx="2"/>
            <a:fillRef idx="0"/>
            <a:effectRef idx="0"/>
            <a:fontRef idx="minor"/>
          </p:style>
        </p:sp>
      </p:grpSp>
      <p:grpSp>
        <p:nvGrpSpPr>
          <p:cNvPr id="359" name="Group 11"/>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0"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RA e RAB (ASL AT)</a:t>
            </a:r>
            <a:br/>
            <a:r>
              <a:rPr b="0" lang="en-US" sz="3600" spc="-1" strike="noStrike">
                <a:solidFill>
                  <a:srgbClr val="262626"/>
                </a:solidFill>
                <a:latin typeface="Century Gothic"/>
              </a:rPr>
              <a:t> (ASL AT)</a:t>
            </a:r>
            <a:endParaRPr b="0" lang="en-US" sz="3600" spc="-1" strike="noStrike">
              <a:solidFill>
                <a:srgbClr val="000000"/>
              </a:solidFill>
              <a:latin typeface="Century Gothic"/>
            </a:endParaRPr>
          </a:p>
        </p:txBody>
      </p:sp>
      <p:grpSp>
        <p:nvGrpSpPr>
          <p:cNvPr id="361" name="Group 2"/>
          <p:cNvGrpSpPr/>
          <p:nvPr/>
        </p:nvGrpSpPr>
        <p:grpSpPr>
          <a:xfrm>
            <a:off x="2712960" y="2133720"/>
            <a:ext cx="8667360" cy="3777120"/>
            <a:chOff x="2712960" y="2133720"/>
            <a:chExt cx="8667360" cy="3777120"/>
          </a:xfrm>
        </p:grpSpPr>
        <p:sp>
          <p:nvSpPr>
            <p:cNvPr id="362" name="CustomShape 3"/>
            <p:cNvSpPr/>
            <p:nvPr/>
          </p:nvSpPr>
          <p:spPr>
            <a:xfrm>
              <a:off x="2712960" y="2133720"/>
              <a:ext cx="3777120" cy="3777120"/>
            </a:xfrm>
            <a:prstGeom prst="ellipse">
              <a:avLst/>
            </a:prstGeom>
            <a:solidFill>
              <a:schemeClr val="accent1">
                <a:hueOff val="0"/>
                <a:satOff val="0"/>
                <a:lumOff val="0"/>
                <a:alphaOff val="0"/>
              </a:schemeClr>
            </a:solidFill>
            <a:ln>
              <a:noFill/>
            </a:ln>
            <a:effectLst>
              <a:outerShdw blurRad="38100" dir="5400000" dist="25560" rotWithShape="0">
                <a:srgbClr val="000000">
                  <a:alpha val="25000"/>
                </a:srgbClr>
              </a:outerShdw>
            </a:effectLst>
            <a:scene3d>
              <a:camera prst="orthographicFront">
                <a:rot lat="0" lon="0" rev="0"/>
              </a:camera>
              <a:lightRig dir="t" rig="contrasting">
                <a:rot lat="0" lon="0" rev="1200000"/>
              </a:lightRig>
            </a:scene3d>
            <a:sp3d contourW="19050" prstMaterial="metal">
              <a:bevelT w="88900" h="203200"/>
              <a:bevelB w="165100" h="254000"/>
            </a:sp3d>
          </p:spPr>
          <p:style>
            <a:lnRef idx="0"/>
            <a:fillRef idx="0"/>
            <a:effectRef idx="2"/>
            <a:fontRef idx="minor"/>
          </p:style>
          <p:txBody>
            <a:bodyPr lIns="0" rIns="0" tIns="0" bIns="0" anchor="ctr">
              <a:noAutofit/>
            </a:bodyPr>
            <a:p>
              <a:pPr algn="ctr">
                <a:lnSpc>
                  <a:spcPct val="90000"/>
                </a:lnSpc>
                <a:spcAft>
                  <a:spcPts val="1086"/>
                </a:spcAft>
              </a:pPr>
              <a:r>
                <a:rPr b="1" lang="it-IT" sz="3100" spc="-1" strike="noStrike">
                  <a:solidFill>
                    <a:srgbClr val="ffffff"/>
                  </a:solidFill>
                  <a:latin typeface="Century Gothic"/>
                </a:rPr>
                <a:t>RA e RAB</a:t>
              </a:r>
              <a:endParaRPr b="0" lang="it-IT" sz="3100" spc="-1" strike="noStrike">
                <a:latin typeface="Arial"/>
              </a:endParaRPr>
            </a:p>
            <a:p>
              <a:pPr algn="ctr">
                <a:lnSpc>
                  <a:spcPct val="90000"/>
                </a:lnSpc>
                <a:spcAft>
                  <a:spcPts val="1086"/>
                </a:spcAft>
              </a:pPr>
              <a:r>
                <a:rPr b="1" lang="it-IT" sz="3100" spc="-1" strike="noStrike">
                  <a:solidFill>
                    <a:srgbClr val="ffffff"/>
                  </a:solidFill>
                  <a:latin typeface="Century Gothic"/>
                </a:rPr>
                <a:t>presenti nel territorio dell’ASL AT sono 22 di cui</a:t>
              </a:r>
              <a:endParaRPr b="0" lang="it-IT" sz="3100" spc="-1" strike="noStrike">
                <a:latin typeface="Arial"/>
              </a:endParaRPr>
            </a:p>
          </p:txBody>
        </p:sp>
        <p:sp>
          <p:nvSpPr>
            <p:cNvPr id="363" name="CustomShape 4"/>
            <p:cNvSpPr/>
            <p:nvPr/>
          </p:nvSpPr>
          <p:spPr>
            <a:xfrm rot="18648600">
              <a:off x="6354000" y="3324240"/>
              <a:ext cx="1478520" cy="360"/>
            </a:xfrm>
            <a:custGeom>
              <a:avLst/>
              <a:gdLst/>
              <a:ahLst/>
              <a:rect l="l" t="t" r="r" b="b"/>
              <a:pathLst>
                <a:path w="1478976" h="0">
                  <a:moveTo>
                    <a:pt x="0" y="0"/>
                  </a:moveTo>
                  <a:lnTo>
                    <a:pt x="1478976" y="0"/>
                  </a:lnTo>
                </a:path>
              </a:pathLst>
            </a:custGeom>
            <a:noFill/>
            <a:ln>
              <a:solidFill>
                <a:schemeClr val="accent1">
                  <a:shade val="60000"/>
                  <a:hueOff val="0"/>
                  <a:satOff val="0"/>
                  <a:lumOff val="0"/>
                  <a:alphaOff val="0"/>
                </a:schemeClr>
              </a:solidFill>
              <a:round/>
            </a:ln>
            <a:scene3d>
              <a:camera prst="orthographicFront">
                <a:rot lat="0" lon="0" rev="0"/>
              </a:camera>
              <a:lightRig dir="t" rig="contrasting">
                <a:rot lat="0" lon="0" rev="1200000"/>
              </a:lightRig>
            </a:scene3d>
            <a:sp3d z="-110000"/>
          </p:spPr>
          <p:style>
            <a:lnRef idx="2"/>
            <a:fillRef idx="0"/>
            <a:effectRef idx="0"/>
            <a:fontRef idx="minor"/>
          </p:style>
        </p:sp>
        <p:sp>
          <p:nvSpPr>
            <p:cNvPr id="364" name="Line 5"/>
            <p:cNvSpPr/>
            <p:nvPr/>
          </p:nvSpPr>
          <p:spPr>
            <a:xfrm>
              <a:off x="7576560" y="2764440"/>
              <a:ext cx="470160" cy="0"/>
            </a:xfrm>
            <a:prstGeom prst="line">
              <a:avLst/>
            </a:prstGeom>
            <a:ln>
              <a:solidFill>
                <a:schemeClr val="accent1">
                  <a:shade val="60000"/>
                  <a:hueOff val="0"/>
                  <a:satOff val="0"/>
                  <a:lumOff val="0"/>
                  <a:alphaOff val="0"/>
                </a:schemeClr>
              </a:solidFill>
              <a:round/>
            </a:ln>
          </p:spPr>
          <p:style>
            <a:lnRef idx="2"/>
            <a:fillRef idx="0"/>
            <a:effectRef idx="0"/>
            <a:fontRef idx="minor"/>
          </p:style>
        </p:sp>
        <p:sp>
          <p:nvSpPr>
            <p:cNvPr id="365" name="CustomShape 6"/>
            <p:cNvSpPr/>
            <p:nvPr/>
          </p:nvSpPr>
          <p:spPr>
            <a:xfrm>
              <a:off x="8046720" y="2135880"/>
              <a:ext cx="3333600" cy="1257480"/>
            </a:xfrm>
            <a:prstGeom prst="rect">
              <a:avLst/>
            </a:prstGeom>
            <a:noFill/>
            <a:ln>
              <a:noFill/>
            </a:ln>
          </p:spPr>
          <p:style>
            <a:lnRef idx="1"/>
            <a:fillRef idx="0"/>
            <a:effectRef idx="0"/>
            <a:fontRef idx="minor"/>
          </p:style>
          <p:txBody>
            <a:bodyPr lIns="163440" rIns="163440" tIns="163440" bIns="163440">
              <a:noAutofit/>
            </a:bodyPr>
            <a:p>
              <a:pPr>
                <a:lnSpc>
                  <a:spcPct val="90000"/>
                </a:lnSpc>
                <a:spcAft>
                  <a:spcPts val="805"/>
                </a:spcAft>
              </a:pPr>
              <a:r>
                <a:rPr b="1" lang="it-IT" sz="2300" spc="-1" strike="noStrike">
                  <a:solidFill>
                    <a:srgbClr val="000000"/>
                  </a:solidFill>
                  <a:latin typeface="Century Gothic"/>
                </a:rPr>
                <a:t>6 nel sud astigiano</a:t>
              </a:r>
              <a:endParaRPr b="0" lang="it-IT" sz="2300" spc="-1" strike="noStrike">
                <a:latin typeface="Arial"/>
              </a:endParaRPr>
            </a:p>
            <a:p>
              <a:pPr lvl="1" marL="171360" indent="-171000">
                <a:lnSpc>
                  <a:spcPct val="90000"/>
                </a:lnSpc>
                <a:spcAft>
                  <a:spcPts val="269"/>
                </a:spcAft>
                <a:buClr>
                  <a:srgbClr val="000000"/>
                </a:buClr>
                <a:buFont typeface="Symbol" charset="2"/>
                <a:buChar char=""/>
              </a:pPr>
              <a:r>
                <a:rPr b="0" lang="it-IT" sz="1800" spc="-1" strike="noStrike">
                  <a:solidFill>
                    <a:srgbClr val="000000"/>
                  </a:solidFill>
                  <a:latin typeface="Century Gothic"/>
                </a:rPr>
                <a:t>Per un totale di circa 252</a:t>
              </a:r>
              <a:endParaRPr b="0" lang="it-IT" sz="1800" spc="-1" strike="noStrike">
                <a:latin typeface="Arial"/>
              </a:endParaRPr>
            </a:p>
          </p:txBody>
        </p:sp>
        <p:sp>
          <p:nvSpPr>
            <p:cNvPr id="366" name="CustomShape 7"/>
            <p:cNvSpPr/>
            <p:nvPr/>
          </p:nvSpPr>
          <p:spPr>
            <a:xfrm>
              <a:off x="6610320" y="4022280"/>
              <a:ext cx="966240" cy="360"/>
            </a:xfrm>
            <a:custGeom>
              <a:avLst/>
              <a:gdLst/>
              <a:ahLst/>
              <a:rect l="l" t="t" r="r" b="b"/>
              <a:pathLst>
                <a:path w="966577" h="0">
                  <a:moveTo>
                    <a:pt x="0" y="0"/>
                  </a:moveTo>
                  <a:lnTo>
                    <a:pt x="966577" y="0"/>
                  </a:lnTo>
                </a:path>
              </a:pathLst>
            </a:custGeom>
            <a:noFill/>
            <a:ln>
              <a:solidFill>
                <a:schemeClr val="accent1">
                  <a:shade val="60000"/>
                  <a:hueOff val="0"/>
                  <a:satOff val="0"/>
                  <a:lumOff val="0"/>
                  <a:alphaOff val="0"/>
                </a:schemeClr>
              </a:solidFill>
              <a:round/>
            </a:ln>
            <a:scene3d>
              <a:camera prst="orthographicFront">
                <a:rot lat="0" lon="0" rev="0"/>
              </a:camera>
              <a:lightRig dir="t" rig="contrasting">
                <a:rot lat="0" lon="0" rev="1200000"/>
              </a:lightRig>
            </a:scene3d>
            <a:sp3d z="-110000"/>
          </p:spPr>
          <p:style>
            <a:lnRef idx="2"/>
            <a:fillRef idx="0"/>
            <a:effectRef idx="0"/>
            <a:fontRef idx="minor"/>
          </p:style>
        </p:sp>
        <p:sp>
          <p:nvSpPr>
            <p:cNvPr id="367" name="Line 8"/>
            <p:cNvSpPr/>
            <p:nvPr/>
          </p:nvSpPr>
          <p:spPr>
            <a:xfrm>
              <a:off x="7576560" y="4022280"/>
              <a:ext cx="470160" cy="0"/>
            </a:xfrm>
            <a:prstGeom prst="line">
              <a:avLst/>
            </a:prstGeom>
            <a:ln>
              <a:solidFill>
                <a:schemeClr val="accent1">
                  <a:shade val="60000"/>
                  <a:hueOff val="0"/>
                  <a:satOff val="0"/>
                  <a:lumOff val="0"/>
                  <a:alphaOff val="0"/>
                </a:schemeClr>
              </a:solidFill>
              <a:round/>
            </a:ln>
          </p:spPr>
          <p:style>
            <a:lnRef idx="2"/>
            <a:fillRef idx="0"/>
            <a:effectRef idx="0"/>
            <a:fontRef idx="minor"/>
          </p:style>
        </p:sp>
        <p:sp>
          <p:nvSpPr>
            <p:cNvPr id="368" name="CustomShape 9"/>
            <p:cNvSpPr/>
            <p:nvPr/>
          </p:nvSpPr>
          <p:spPr>
            <a:xfrm>
              <a:off x="8046720" y="3393360"/>
              <a:ext cx="3333600" cy="1257480"/>
            </a:xfrm>
            <a:prstGeom prst="rect">
              <a:avLst/>
            </a:prstGeom>
            <a:noFill/>
            <a:ln>
              <a:noFill/>
            </a:ln>
          </p:spPr>
          <p:style>
            <a:lnRef idx="1"/>
            <a:fillRef idx="0"/>
            <a:effectRef idx="0"/>
            <a:fontRef idx="minor"/>
          </p:style>
          <p:txBody>
            <a:bodyPr lIns="163440" rIns="163440" tIns="163440" bIns="163440">
              <a:noAutofit/>
            </a:bodyPr>
            <a:p>
              <a:pPr>
                <a:lnSpc>
                  <a:spcPct val="90000"/>
                </a:lnSpc>
                <a:spcAft>
                  <a:spcPts val="805"/>
                </a:spcAft>
              </a:pPr>
              <a:r>
                <a:rPr b="1" lang="it-IT" sz="2300" spc="-1" strike="noStrike">
                  <a:solidFill>
                    <a:srgbClr val="000000"/>
                  </a:solidFill>
                  <a:latin typeface="Century Gothic"/>
                </a:rPr>
                <a:t>14 nel nord astigiano</a:t>
              </a:r>
              <a:endParaRPr b="0" lang="it-IT" sz="2300" spc="-1" strike="noStrike">
                <a:latin typeface="Arial"/>
              </a:endParaRPr>
            </a:p>
            <a:p>
              <a:pPr lvl="1" marL="171360" indent="-171000">
                <a:lnSpc>
                  <a:spcPct val="90000"/>
                </a:lnSpc>
                <a:spcAft>
                  <a:spcPts val="269"/>
                </a:spcAft>
                <a:buClr>
                  <a:srgbClr val="000000"/>
                </a:buClr>
                <a:buFont typeface="Symbol" charset="2"/>
                <a:buChar char=""/>
              </a:pPr>
              <a:r>
                <a:rPr b="0" lang="it-IT" sz="1800" spc="-1" strike="noStrike">
                  <a:solidFill>
                    <a:srgbClr val="000000"/>
                  </a:solidFill>
                  <a:latin typeface="Century Gothic"/>
                </a:rPr>
                <a:t>Per un totale di circa 430</a:t>
              </a:r>
              <a:endParaRPr b="0" lang="it-IT" sz="1800" spc="-1" strike="noStrike">
                <a:latin typeface="Arial"/>
              </a:endParaRPr>
            </a:p>
          </p:txBody>
        </p:sp>
        <p:sp>
          <p:nvSpPr>
            <p:cNvPr id="369" name="CustomShape 10"/>
            <p:cNvSpPr/>
            <p:nvPr/>
          </p:nvSpPr>
          <p:spPr>
            <a:xfrm rot="2951400">
              <a:off x="6354000" y="4720320"/>
              <a:ext cx="1478520" cy="360"/>
            </a:xfrm>
            <a:custGeom>
              <a:avLst/>
              <a:gdLst/>
              <a:ahLst/>
              <a:rect l="l" t="t" r="r" b="b"/>
              <a:pathLst>
                <a:path w="1478976" h="0">
                  <a:moveTo>
                    <a:pt x="0" y="0"/>
                  </a:moveTo>
                  <a:lnTo>
                    <a:pt x="1478976" y="0"/>
                  </a:lnTo>
                </a:path>
              </a:pathLst>
            </a:custGeom>
            <a:noFill/>
            <a:ln>
              <a:solidFill>
                <a:schemeClr val="accent1">
                  <a:shade val="60000"/>
                  <a:hueOff val="0"/>
                  <a:satOff val="0"/>
                  <a:lumOff val="0"/>
                  <a:alphaOff val="0"/>
                </a:schemeClr>
              </a:solidFill>
              <a:round/>
            </a:ln>
            <a:scene3d>
              <a:camera prst="orthographicFront">
                <a:rot lat="0" lon="0" rev="0"/>
              </a:camera>
              <a:lightRig dir="t" rig="contrasting">
                <a:rot lat="0" lon="0" rev="1200000"/>
              </a:lightRig>
            </a:scene3d>
            <a:sp3d z="-110000"/>
          </p:spPr>
          <p:style>
            <a:lnRef idx="2"/>
            <a:fillRef idx="0"/>
            <a:effectRef idx="0"/>
            <a:fontRef idx="minor"/>
          </p:style>
        </p:sp>
        <p:sp>
          <p:nvSpPr>
            <p:cNvPr id="370" name="Line 11"/>
            <p:cNvSpPr/>
            <p:nvPr/>
          </p:nvSpPr>
          <p:spPr>
            <a:xfrm>
              <a:off x="7576560" y="5280120"/>
              <a:ext cx="470160" cy="0"/>
            </a:xfrm>
            <a:prstGeom prst="line">
              <a:avLst/>
            </a:prstGeom>
            <a:ln>
              <a:solidFill>
                <a:schemeClr val="accent1">
                  <a:shade val="60000"/>
                  <a:hueOff val="0"/>
                  <a:satOff val="0"/>
                  <a:lumOff val="0"/>
                  <a:alphaOff val="0"/>
                </a:schemeClr>
              </a:solidFill>
              <a:round/>
            </a:ln>
          </p:spPr>
          <p:style>
            <a:lnRef idx="2"/>
            <a:fillRef idx="0"/>
            <a:effectRef idx="0"/>
            <a:fontRef idx="minor"/>
          </p:style>
        </p:sp>
        <p:sp>
          <p:nvSpPr>
            <p:cNvPr id="371" name="CustomShape 12"/>
            <p:cNvSpPr/>
            <p:nvPr/>
          </p:nvSpPr>
          <p:spPr>
            <a:xfrm>
              <a:off x="8046720" y="4651200"/>
              <a:ext cx="3333600" cy="1257480"/>
            </a:xfrm>
            <a:prstGeom prst="rect">
              <a:avLst/>
            </a:prstGeom>
            <a:noFill/>
            <a:ln>
              <a:noFill/>
            </a:ln>
          </p:spPr>
          <p:style>
            <a:lnRef idx="1"/>
            <a:fillRef idx="0"/>
            <a:effectRef idx="0"/>
            <a:fontRef idx="minor"/>
          </p:style>
          <p:txBody>
            <a:bodyPr lIns="163440" rIns="163440" tIns="163440" bIns="163440">
              <a:noAutofit/>
            </a:bodyPr>
            <a:p>
              <a:pPr>
                <a:lnSpc>
                  <a:spcPct val="90000"/>
                </a:lnSpc>
                <a:spcAft>
                  <a:spcPts val="805"/>
                </a:spcAft>
              </a:pPr>
              <a:r>
                <a:rPr b="1" lang="it-IT" sz="2300" spc="-1" strike="noStrike">
                  <a:solidFill>
                    <a:srgbClr val="000000"/>
                  </a:solidFill>
                  <a:latin typeface="Century Gothic"/>
                </a:rPr>
                <a:t>2 in Asti città</a:t>
              </a:r>
              <a:endParaRPr b="0" lang="it-IT" sz="2300" spc="-1" strike="noStrike">
                <a:latin typeface="Arial"/>
              </a:endParaRPr>
            </a:p>
            <a:p>
              <a:pPr lvl="1" marL="171360" indent="-171000">
                <a:lnSpc>
                  <a:spcPct val="90000"/>
                </a:lnSpc>
                <a:spcAft>
                  <a:spcPts val="269"/>
                </a:spcAft>
                <a:buClr>
                  <a:srgbClr val="000000"/>
                </a:buClr>
                <a:buFont typeface="Symbol" charset="2"/>
                <a:buChar char=""/>
              </a:pPr>
              <a:r>
                <a:rPr b="0" lang="it-IT" sz="1800" spc="-1" strike="noStrike">
                  <a:solidFill>
                    <a:srgbClr val="000000"/>
                  </a:solidFill>
                  <a:latin typeface="Century Gothic"/>
                </a:rPr>
                <a:t>Per un totale di circa 66</a:t>
              </a:r>
              <a:endParaRPr b="0" lang="it-IT" sz="1800" spc="-1" strike="noStrike">
                <a:latin typeface="Arial"/>
              </a:endParaRPr>
            </a:p>
          </p:txBody>
        </p:sp>
      </p:grpSp>
      <p:grpSp>
        <p:nvGrpSpPr>
          <p:cNvPr id="372" name="Group 13"/>
          <p:cNvGrpSpPr/>
          <p:nvPr/>
        </p:nvGrpSpPr>
        <p:grpSpPr>
          <a:xfrm>
            <a:off x="0" y="0"/>
            <a:ext cx="36000" cy="36000"/>
            <a:chOff x="0" y="0"/>
            <a:chExt cx="36000" cy="36000"/>
          </a:xfrm>
        </p:grpSpPr>
      </p:gr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ALTRE STRUTTURE (ASL AT)</a:t>
            </a:r>
            <a:br/>
            <a:endParaRPr b="0" lang="en-US" sz="3600" spc="-1" strike="noStrike">
              <a:solidFill>
                <a:srgbClr val="000000"/>
              </a:solidFill>
              <a:latin typeface="Century Gothic"/>
            </a:endParaRPr>
          </a:p>
        </p:txBody>
      </p:sp>
      <p:sp>
        <p:nvSpPr>
          <p:cNvPr id="374"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27 STRUTTURE PSICHIATRICHE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Per un totale di 248 posti letto</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27 STRUTTURE PER DISABILI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Per un totale di 200 Posti Letto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Cui occorre aggiungere un totale di 130 posti nei centri diurni</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26 STRUTTURA PER MINORI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Per un totale di 203 posti letto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Cui occorre aggiungere 34 posti nei centri diurni</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2 strutture sociosanitarie per patologie da dipendenze (asti centro)</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Per un totale di 27 posti letto</a:t>
            </a:r>
            <a:endParaRPr b="0" lang="en-US" sz="1600" spc="-1" strike="noStrike">
              <a:solidFill>
                <a:srgbClr val="404040"/>
              </a:solidFill>
              <a:latin typeface="Century Gothic"/>
            </a:endParaRPr>
          </a:p>
        </p:txBody>
      </p:sp>
      <p:sp>
        <p:nvSpPr>
          <p:cNvPr id="375" name="CustomShape 3"/>
          <p:cNvSpPr/>
          <p:nvPr/>
        </p:nvSpPr>
        <p:spPr>
          <a:xfrm>
            <a:off x="948960" y="2430720"/>
            <a:ext cx="123804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800" spc="-1" strike="noStrike">
                <a:solidFill>
                  <a:srgbClr val="ff0000"/>
                </a:solidFill>
                <a:latin typeface="Century Gothic"/>
              </a:rPr>
              <a:t>dati ASL AT</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6"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ALTRE STRUTTURE (ASL AT)</a:t>
            </a:r>
            <a:br/>
            <a:endParaRPr b="0" lang="en-US" sz="3600" spc="-1" strike="noStrike">
              <a:solidFill>
                <a:srgbClr val="000000"/>
              </a:solidFill>
              <a:latin typeface="Century Gothic"/>
            </a:endParaRPr>
          </a:p>
        </p:txBody>
      </p:sp>
      <p:grpSp>
        <p:nvGrpSpPr>
          <p:cNvPr id="377" name="Group 2"/>
          <p:cNvGrpSpPr/>
          <p:nvPr/>
        </p:nvGrpSpPr>
        <p:grpSpPr>
          <a:xfrm>
            <a:off x="2590560" y="2134800"/>
            <a:ext cx="8912160" cy="3774960"/>
            <a:chOff x="2590560" y="2134800"/>
            <a:chExt cx="8912160" cy="3774960"/>
          </a:xfrm>
        </p:grpSpPr>
        <p:sp>
          <p:nvSpPr>
            <p:cNvPr id="378" name="CustomShape 3"/>
            <p:cNvSpPr/>
            <p:nvPr/>
          </p:nvSpPr>
          <p:spPr>
            <a:xfrm>
              <a:off x="2590560" y="2134800"/>
              <a:ext cx="8912160" cy="1770480"/>
            </a:xfrm>
            <a:prstGeom prst="roundRect">
              <a:avLst>
                <a:gd name="adj" fmla="val 10000"/>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238680" rIns="186840" tIns="238680" bIns="238680" anchor="ctr">
              <a:noAutofit/>
            </a:bodyPr>
            <a:p>
              <a:pPr algn="ctr">
                <a:lnSpc>
                  <a:spcPct val="90000"/>
                </a:lnSpc>
                <a:spcAft>
                  <a:spcPts val="1715"/>
                </a:spcAft>
              </a:pPr>
              <a:r>
                <a:rPr b="1" lang="it-IT" sz="4900" spc="-1" strike="noStrike">
                  <a:solidFill>
                    <a:srgbClr val="ffffff"/>
                  </a:solidFill>
                  <a:latin typeface="Century Gothic"/>
                </a:rPr>
                <a:t>27 STRUTTURE PSICHIATRICHE</a:t>
              </a:r>
              <a:endParaRPr b="0" lang="it-IT" sz="4900" spc="-1" strike="noStrike">
                <a:latin typeface="Arial"/>
              </a:endParaRPr>
            </a:p>
          </p:txBody>
        </p:sp>
        <p:sp>
          <p:nvSpPr>
            <p:cNvPr id="379" name="CustomShape 4"/>
            <p:cNvSpPr/>
            <p:nvPr/>
          </p:nvSpPr>
          <p:spPr>
            <a:xfrm>
              <a:off x="2590560" y="4139280"/>
              <a:ext cx="2095560" cy="1770480"/>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50840" rIns="99000" tIns="150840" bIns="150840" anchor="ctr">
              <a:noAutofit/>
            </a:bodyPr>
            <a:p>
              <a:pPr algn="ctr">
                <a:lnSpc>
                  <a:spcPct val="90000"/>
                </a:lnSpc>
                <a:spcAft>
                  <a:spcPts val="910"/>
                </a:spcAft>
              </a:pPr>
              <a:r>
                <a:rPr b="0" lang="it-IT" sz="2600" spc="-1" strike="noStrike">
                  <a:solidFill>
                    <a:srgbClr val="ffffff"/>
                  </a:solidFill>
                  <a:latin typeface="Century Gothic"/>
                </a:rPr>
                <a:t>Così distribuite:</a:t>
              </a:r>
              <a:endParaRPr b="0" lang="it-IT" sz="2600" spc="-1" strike="noStrike">
                <a:latin typeface="Arial"/>
              </a:endParaRPr>
            </a:p>
          </p:txBody>
        </p:sp>
        <p:sp>
          <p:nvSpPr>
            <p:cNvPr id="380" name="CustomShape 5"/>
            <p:cNvSpPr/>
            <p:nvPr/>
          </p:nvSpPr>
          <p:spPr>
            <a:xfrm>
              <a:off x="4862880" y="4139280"/>
              <a:ext cx="2095560" cy="1770480"/>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50840" rIns="99000" tIns="150840" bIns="150840" anchor="ctr">
              <a:noAutofit/>
            </a:bodyPr>
            <a:p>
              <a:pPr algn="ctr">
                <a:lnSpc>
                  <a:spcPct val="90000"/>
                </a:lnSpc>
                <a:spcAft>
                  <a:spcPts val="910"/>
                </a:spcAft>
              </a:pPr>
              <a:r>
                <a:rPr b="1" lang="it-IT" sz="2600" spc="-1" strike="noStrike">
                  <a:solidFill>
                    <a:srgbClr val="000000"/>
                  </a:solidFill>
                  <a:latin typeface="Century Gothic"/>
                </a:rPr>
                <a:t>3 Asti centro per 27 posti letto</a:t>
              </a:r>
              <a:endParaRPr b="0" lang="it-IT" sz="2600" spc="-1" strike="noStrike">
                <a:latin typeface="Arial"/>
              </a:endParaRPr>
            </a:p>
          </p:txBody>
        </p:sp>
        <p:sp>
          <p:nvSpPr>
            <p:cNvPr id="381" name="CustomShape 6"/>
            <p:cNvSpPr/>
            <p:nvPr/>
          </p:nvSpPr>
          <p:spPr>
            <a:xfrm>
              <a:off x="7134840" y="4139280"/>
              <a:ext cx="2095560" cy="1770480"/>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50840" rIns="99000" tIns="150840" bIns="150840" anchor="ctr">
              <a:noAutofit/>
            </a:bodyPr>
            <a:p>
              <a:pPr algn="ctr">
                <a:lnSpc>
                  <a:spcPct val="90000"/>
                </a:lnSpc>
                <a:spcAft>
                  <a:spcPts val="910"/>
                </a:spcAft>
              </a:pPr>
              <a:r>
                <a:rPr b="0" lang="it-IT" sz="2600" spc="-1" strike="noStrike">
                  <a:solidFill>
                    <a:srgbClr val="000000"/>
                  </a:solidFill>
                  <a:latin typeface="Century Gothic"/>
                </a:rPr>
                <a:t>12 Asti Nord per 87 posti letto</a:t>
              </a:r>
              <a:endParaRPr b="0" lang="it-IT" sz="2600" spc="-1" strike="noStrike">
                <a:latin typeface="Arial"/>
              </a:endParaRPr>
            </a:p>
          </p:txBody>
        </p:sp>
        <p:sp>
          <p:nvSpPr>
            <p:cNvPr id="382" name="CustomShape 7"/>
            <p:cNvSpPr/>
            <p:nvPr/>
          </p:nvSpPr>
          <p:spPr>
            <a:xfrm>
              <a:off x="9407160" y="4139280"/>
              <a:ext cx="2095560" cy="1770480"/>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50840" rIns="99000" tIns="150840" bIns="150840" anchor="ctr">
              <a:noAutofit/>
            </a:bodyPr>
            <a:p>
              <a:pPr algn="ctr">
                <a:lnSpc>
                  <a:spcPct val="90000"/>
                </a:lnSpc>
                <a:spcAft>
                  <a:spcPts val="910"/>
                </a:spcAft>
              </a:pPr>
              <a:r>
                <a:rPr b="1" lang="it-IT" sz="2600" spc="-1" strike="noStrike">
                  <a:solidFill>
                    <a:srgbClr val="000000"/>
                  </a:solidFill>
                  <a:latin typeface="Century Gothic"/>
                </a:rPr>
                <a:t>12 Asti Sud per 134 posti letto</a:t>
              </a:r>
              <a:endParaRPr b="0" lang="it-IT" sz="2600" spc="-1" strike="noStrike">
                <a:latin typeface="Arial"/>
              </a:endParaRPr>
            </a:p>
          </p:txBody>
        </p:sp>
      </p:grpSp>
      <p:grpSp>
        <p:nvGrpSpPr>
          <p:cNvPr id="383" name="Group 8"/>
          <p:cNvGrpSpPr/>
          <p:nvPr/>
        </p:nvGrpSpPr>
        <p:grpSpPr>
          <a:xfrm>
            <a:off x="0" y="0"/>
            <a:ext cx="36000" cy="36000"/>
            <a:chOff x="0" y="0"/>
            <a:chExt cx="36000" cy="36000"/>
          </a:xfrm>
        </p:grpSpPr>
      </p:grpSp>
      <p:sp>
        <p:nvSpPr>
          <p:cNvPr id="384" name="CustomShape 9"/>
          <p:cNvSpPr/>
          <p:nvPr/>
        </p:nvSpPr>
        <p:spPr>
          <a:xfrm>
            <a:off x="948960" y="2430720"/>
            <a:ext cx="123804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800" spc="-1" strike="noStrike">
                <a:solidFill>
                  <a:srgbClr val="ff0000"/>
                </a:solidFill>
                <a:latin typeface="Century Gothic"/>
              </a:rPr>
              <a:t>dati ASL AT</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5"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ALTRE STRUTTURE (ASL AT)</a:t>
            </a:r>
            <a:br/>
            <a:endParaRPr b="0" lang="en-US" sz="3600" spc="-1" strike="noStrike">
              <a:solidFill>
                <a:srgbClr val="000000"/>
              </a:solidFill>
              <a:latin typeface="Century Gothic"/>
            </a:endParaRPr>
          </a:p>
        </p:txBody>
      </p:sp>
      <p:grpSp>
        <p:nvGrpSpPr>
          <p:cNvPr id="386" name="Group 2"/>
          <p:cNvGrpSpPr/>
          <p:nvPr/>
        </p:nvGrpSpPr>
        <p:grpSpPr>
          <a:xfrm>
            <a:off x="2590560" y="2134800"/>
            <a:ext cx="8912160" cy="3774960"/>
            <a:chOff x="2590560" y="2134800"/>
            <a:chExt cx="8912160" cy="3774960"/>
          </a:xfrm>
        </p:grpSpPr>
        <p:sp>
          <p:nvSpPr>
            <p:cNvPr id="387" name="CustomShape 3"/>
            <p:cNvSpPr/>
            <p:nvPr/>
          </p:nvSpPr>
          <p:spPr>
            <a:xfrm>
              <a:off x="2590560" y="2134800"/>
              <a:ext cx="8912160" cy="1770480"/>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265320" rIns="213480" tIns="265320" bIns="265320" anchor="ctr">
              <a:noAutofit/>
            </a:bodyPr>
            <a:p>
              <a:pPr algn="ctr">
                <a:lnSpc>
                  <a:spcPct val="90000"/>
                </a:lnSpc>
                <a:spcAft>
                  <a:spcPts val="1959"/>
                </a:spcAft>
              </a:pPr>
              <a:r>
                <a:rPr b="1" lang="it-IT" sz="5600" spc="-1" strike="noStrike">
                  <a:solidFill>
                    <a:srgbClr val="ffffff"/>
                  </a:solidFill>
                  <a:latin typeface="Century Gothic"/>
                </a:rPr>
                <a:t>27 STRUTTURE per disabili</a:t>
              </a:r>
              <a:endParaRPr b="0" lang="it-IT" sz="5600" spc="-1" strike="noStrike">
                <a:latin typeface="Arial"/>
              </a:endParaRPr>
            </a:p>
          </p:txBody>
        </p:sp>
        <p:sp>
          <p:nvSpPr>
            <p:cNvPr id="388" name="CustomShape 4"/>
            <p:cNvSpPr/>
            <p:nvPr/>
          </p:nvSpPr>
          <p:spPr>
            <a:xfrm>
              <a:off x="2590560" y="4139280"/>
              <a:ext cx="2095560" cy="1770480"/>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0" lang="it-IT" sz="2100" spc="-1" strike="noStrike">
                  <a:solidFill>
                    <a:srgbClr val="ffffff"/>
                  </a:solidFill>
                  <a:latin typeface="Century Gothic"/>
                </a:rPr>
                <a:t>Così distribuite:</a:t>
              </a:r>
              <a:endParaRPr b="0" lang="it-IT" sz="2100" spc="-1" strike="noStrike">
                <a:latin typeface="Arial"/>
              </a:endParaRPr>
            </a:p>
          </p:txBody>
        </p:sp>
        <p:sp>
          <p:nvSpPr>
            <p:cNvPr id="389" name="CustomShape 5"/>
            <p:cNvSpPr/>
            <p:nvPr/>
          </p:nvSpPr>
          <p:spPr>
            <a:xfrm>
              <a:off x="4862880" y="4139280"/>
              <a:ext cx="2095560" cy="1770480"/>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1" lang="it-IT" sz="2100" spc="-1" strike="noStrike">
                  <a:solidFill>
                    <a:srgbClr val="ffffff"/>
                  </a:solidFill>
                  <a:latin typeface="Century Gothic"/>
                </a:rPr>
                <a:t>9 Asti centro per 38 posti letto + 80 posti in centro diurno</a:t>
              </a:r>
              <a:endParaRPr b="0" lang="it-IT" sz="2100" spc="-1" strike="noStrike">
                <a:latin typeface="Arial"/>
              </a:endParaRPr>
            </a:p>
          </p:txBody>
        </p:sp>
        <p:sp>
          <p:nvSpPr>
            <p:cNvPr id="390" name="CustomShape 6"/>
            <p:cNvSpPr/>
            <p:nvPr/>
          </p:nvSpPr>
          <p:spPr>
            <a:xfrm>
              <a:off x="7134840" y="4139280"/>
              <a:ext cx="2095560" cy="1770480"/>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0" lang="it-IT" sz="2100" spc="-1" strike="noStrike">
                  <a:solidFill>
                    <a:srgbClr val="ffffff"/>
                  </a:solidFill>
                  <a:latin typeface="Century Gothic"/>
                </a:rPr>
                <a:t>8 Asti Nord per 24 posti letto + 30 posti in centro diurno</a:t>
              </a:r>
              <a:endParaRPr b="0" lang="it-IT" sz="2100" spc="-1" strike="noStrike">
                <a:latin typeface="Arial"/>
              </a:endParaRPr>
            </a:p>
          </p:txBody>
        </p:sp>
        <p:sp>
          <p:nvSpPr>
            <p:cNvPr id="391" name="CustomShape 7"/>
            <p:cNvSpPr/>
            <p:nvPr/>
          </p:nvSpPr>
          <p:spPr>
            <a:xfrm>
              <a:off x="9407160" y="4139280"/>
              <a:ext cx="2095560" cy="1770480"/>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1" lang="it-IT" sz="2100" spc="-1" strike="noStrike">
                  <a:solidFill>
                    <a:srgbClr val="ffffff"/>
                  </a:solidFill>
                  <a:latin typeface="Century Gothic"/>
                </a:rPr>
                <a:t>10 Asti Sud per 138 posti letto + 20 posti in centro diurno</a:t>
              </a:r>
              <a:endParaRPr b="0" lang="it-IT" sz="2100" spc="-1" strike="noStrike">
                <a:latin typeface="Arial"/>
              </a:endParaRPr>
            </a:p>
          </p:txBody>
        </p:sp>
      </p:grpSp>
      <p:grpSp>
        <p:nvGrpSpPr>
          <p:cNvPr id="392" name="Group 8"/>
          <p:cNvGrpSpPr/>
          <p:nvPr/>
        </p:nvGrpSpPr>
        <p:grpSpPr>
          <a:xfrm>
            <a:off x="0" y="0"/>
            <a:ext cx="36000" cy="36000"/>
            <a:chOff x="0" y="0"/>
            <a:chExt cx="36000" cy="36000"/>
          </a:xfrm>
        </p:grpSpPr>
      </p:grpSp>
      <p:sp>
        <p:nvSpPr>
          <p:cNvPr id="393" name="CustomShape 9"/>
          <p:cNvSpPr/>
          <p:nvPr/>
        </p:nvSpPr>
        <p:spPr>
          <a:xfrm>
            <a:off x="948960" y="2430720"/>
            <a:ext cx="123804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800" spc="-1" strike="noStrike">
                <a:solidFill>
                  <a:srgbClr val="ff0000"/>
                </a:solidFill>
                <a:latin typeface="Century Gothic"/>
              </a:rPr>
              <a:t>dati ASL AT</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ALTRE STRUTTURE (ASL AT)</a:t>
            </a:r>
            <a:br/>
            <a:endParaRPr b="0" lang="en-US" sz="3600" spc="-1" strike="noStrike">
              <a:solidFill>
                <a:srgbClr val="000000"/>
              </a:solidFill>
              <a:latin typeface="Century Gothic"/>
            </a:endParaRPr>
          </a:p>
        </p:txBody>
      </p:sp>
      <p:grpSp>
        <p:nvGrpSpPr>
          <p:cNvPr id="395" name="Group 2"/>
          <p:cNvGrpSpPr/>
          <p:nvPr/>
        </p:nvGrpSpPr>
        <p:grpSpPr>
          <a:xfrm>
            <a:off x="2590560" y="2134800"/>
            <a:ext cx="8912160" cy="3774960"/>
            <a:chOff x="2590560" y="2134800"/>
            <a:chExt cx="8912160" cy="3774960"/>
          </a:xfrm>
        </p:grpSpPr>
        <p:sp>
          <p:nvSpPr>
            <p:cNvPr id="396" name="CustomShape 3"/>
            <p:cNvSpPr/>
            <p:nvPr/>
          </p:nvSpPr>
          <p:spPr>
            <a:xfrm>
              <a:off x="2590560" y="2134800"/>
              <a:ext cx="8912160" cy="1770480"/>
            </a:xfrm>
            <a:prstGeom prst="roundRect">
              <a:avLst>
                <a:gd name="adj" fmla="val 10000"/>
              </a:avLst>
            </a:prstGeom>
            <a:gradFill rotWithShape="0">
              <a:gsLst>
                <a:gs pos="0">
                  <a:schemeClr val="accent6">
                    <a:shade val="60000"/>
                    <a:hueOff val="0"/>
                    <a:satOff val="0"/>
                    <a:lumOff val="0"/>
                    <a:alphaOff val="0"/>
                    <a:tint val="96000"/>
                    <a:lumMod val="104000"/>
                  </a:schemeClr>
                </a:gs>
                <a:gs pos="100000">
                  <a:schemeClr val="accent6">
                    <a:shade val="60000"/>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272880" rIns="221040" tIns="272880" bIns="272880" anchor="ctr">
              <a:noAutofit/>
            </a:bodyPr>
            <a:p>
              <a:pPr algn="ctr">
                <a:lnSpc>
                  <a:spcPct val="90000"/>
                </a:lnSpc>
                <a:spcAft>
                  <a:spcPts val="2030"/>
                </a:spcAft>
              </a:pPr>
              <a:r>
                <a:rPr b="1" lang="it-IT" sz="5800" spc="-1" strike="noStrike">
                  <a:solidFill>
                    <a:srgbClr val="ffffff"/>
                  </a:solidFill>
                  <a:latin typeface="Century Gothic"/>
                </a:rPr>
                <a:t>26 STRUTTURE per minori</a:t>
              </a:r>
              <a:endParaRPr b="0" lang="it-IT" sz="5800" spc="-1" strike="noStrike">
                <a:latin typeface="Arial"/>
              </a:endParaRPr>
            </a:p>
          </p:txBody>
        </p:sp>
        <p:sp>
          <p:nvSpPr>
            <p:cNvPr id="397" name="CustomShape 4"/>
            <p:cNvSpPr/>
            <p:nvPr/>
          </p:nvSpPr>
          <p:spPr>
            <a:xfrm>
              <a:off x="2590560" y="4139280"/>
              <a:ext cx="2095560" cy="1770480"/>
            </a:xfrm>
            <a:prstGeom prst="roundRect">
              <a:avLst>
                <a:gd name="adj" fmla="val 10000"/>
              </a:avLst>
            </a:prstGeom>
            <a:gradFill rotWithShape="0">
              <a:gsLst>
                <a:gs pos="0">
                  <a:schemeClr val="accent6">
                    <a:shade val="80000"/>
                    <a:hueOff val="0"/>
                    <a:satOff val="0"/>
                    <a:lumOff val="0"/>
                    <a:alphaOff val="0"/>
                    <a:tint val="96000"/>
                    <a:lumMod val="104000"/>
                  </a:schemeClr>
                </a:gs>
                <a:gs pos="100000">
                  <a:schemeClr val="accent6">
                    <a:shade val="80000"/>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0" lang="it-IT" sz="2100" spc="-1" strike="noStrike">
                  <a:solidFill>
                    <a:srgbClr val="ffffff"/>
                  </a:solidFill>
                  <a:latin typeface="Century Gothic"/>
                </a:rPr>
                <a:t>Così distribuite:</a:t>
              </a:r>
              <a:endParaRPr b="0" lang="it-IT" sz="2100" spc="-1" strike="noStrike">
                <a:latin typeface="Arial"/>
              </a:endParaRPr>
            </a:p>
          </p:txBody>
        </p:sp>
        <p:sp>
          <p:nvSpPr>
            <p:cNvPr id="398" name="CustomShape 5"/>
            <p:cNvSpPr/>
            <p:nvPr/>
          </p:nvSpPr>
          <p:spPr>
            <a:xfrm>
              <a:off x="4862880" y="4139280"/>
              <a:ext cx="2095560" cy="1770480"/>
            </a:xfrm>
            <a:prstGeom prst="roundRect">
              <a:avLst>
                <a:gd name="adj" fmla="val 10000"/>
              </a:avLst>
            </a:prstGeom>
            <a:gradFill rotWithShape="0">
              <a:gsLst>
                <a:gs pos="0">
                  <a:schemeClr val="accent6">
                    <a:shade val="80000"/>
                    <a:hueOff val="0"/>
                    <a:satOff val="0"/>
                    <a:lumOff val="0"/>
                    <a:alphaOff val="0"/>
                    <a:tint val="96000"/>
                    <a:lumMod val="104000"/>
                  </a:schemeClr>
                </a:gs>
                <a:gs pos="100000">
                  <a:schemeClr val="accent6">
                    <a:shade val="80000"/>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1" lang="it-IT" sz="2100" spc="-1" strike="noStrike">
                  <a:solidFill>
                    <a:srgbClr val="ffffff"/>
                  </a:solidFill>
                  <a:latin typeface="Century Gothic"/>
                </a:rPr>
                <a:t>2 Asti centro per 23 posti letto</a:t>
              </a:r>
              <a:endParaRPr b="0" lang="it-IT" sz="2100" spc="-1" strike="noStrike">
                <a:latin typeface="Arial"/>
              </a:endParaRPr>
            </a:p>
          </p:txBody>
        </p:sp>
        <p:sp>
          <p:nvSpPr>
            <p:cNvPr id="399" name="CustomShape 6"/>
            <p:cNvSpPr/>
            <p:nvPr/>
          </p:nvSpPr>
          <p:spPr>
            <a:xfrm>
              <a:off x="7134840" y="4139280"/>
              <a:ext cx="2095560" cy="1770480"/>
            </a:xfrm>
            <a:prstGeom prst="roundRect">
              <a:avLst>
                <a:gd name="adj" fmla="val 10000"/>
              </a:avLst>
            </a:prstGeom>
            <a:gradFill rotWithShape="0">
              <a:gsLst>
                <a:gs pos="0">
                  <a:schemeClr val="accent6">
                    <a:shade val="80000"/>
                    <a:hueOff val="0"/>
                    <a:satOff val="0"/>
                    <a:lumOff val="0"/>
                    <a:alphaOff val="0"/>
                    <a:tint val="96000"/>
                    <a:lumMod val="104000"/>
                  </a:schemeClr>
                </a:gs>
                <a:gs pos="100000">
                  <a:schemeClr val="accent6">
                    <a:shade val="80000"/>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0" lang="it-IT" sz="2100" spc="-1" strike="noStrike">
                  <a:solidFill>
                    <a:srgbClr val="ffffff"/>
                  </a:solidFill>
                  <a:latin typeface="Century Gothic"/>
                </a:rPr>
                <a:t>17 Asti Nord per 107 posti letto + 34 posti nei centri diurno</a:t>
              </a:r>
              <a:endParaRPr b="0" lang="it-IT" sz="2100" spc="-1" strike="noStrike">
                <a:latin typeface="Arial"/>
              </a:endParaRPr>
            </a:p>
          </p:txBody>
        </p:sp>
        <p:sp>
          <p:nvSpPr>
            <p:cNvPr id="400" name="CustomShape 7"/>
            <p:cNvSpPr/>
            <p:nvPr/>
          </p:nvSpPr>
          <p:spPr>
            <a:xfrm>
              <a:off x="9407160" y="4139280"/>
              <a:ext cx="2095560" cy="1770480"/>
            </a:xfrm>
            <a:prstGeom prst="roundRect">
              <a:avLst>
                <a:gd name="adj" fmla="val 10000"/>
              </a:avLst>
            </a:prstGeom>
            <a:gradFill rotWithShape="0">
              <a:gsLst>
                <a:gs pos="0">
                  <a:schemeClr val="accent6">
                    <a:shade val="80000"/>
                    <a:hueOff val="0"/>
                    <a:satOff val="0"/>
                    <a:lumOff val="0"/>
                    <a:alphaOff val="0"/>
                    <a:tint val="96000"/>
                    <a:lumMod val="104000"/>
                  </a:schemeClr>
                </a:gs>
                <a:gs pos="100000">
                  <a:schemeClr val="accent6">
                    <a:shade val="80000"/>
                    <a:hueOff val="0"/>
                    <a:satOff val="0"/>
                    <a:lumOff val="0"/>
                    <a:alphaOff val="0"/>
                    <a:shade val="98000"/>
                    <a:lumMod val="94000"/>
                  </a:schemeClr>
                </a:gs>
              </a:gsLst>
              <a:lin ang="5400000"/>
            </a:gradFill>
            <a:ln>
              <a:noFill/>
            </a:ln>
            <a:effectLst>
              <a:outerShdw blurRad="38100" dir="5400000" dist="25560" rotWithShape="0">
                <a:srgbClr val="000000">
                  <a:alpha val="25000"/>
                </a:srgbClr>
              </a:outerShdw>
            </a:effectLst>
          </p:spPr>
          <p:style>
            <a:lnRef idx="0"/>
            <a:fillRef idx="0"/>
            <a:effectRef idx="2"/>
            <a:fontRef idx="minor"/>
          </p:style>
          <p:txBody>
            <a:bodyPr lIns="131760" rIns="79920" tIns="131760" bIns="131760" anchor="ctr">
              <a:noAutofit/>
            </a:bodyPr>
            <a:p>
              <a:pPr algn="ctr">
                <a:lnSpc>
                  <a:spcPct val="90000"/>
                </a:lnSpc>
                <a:spcAft>
                  <a:spcPts val="734"/>
                </a:spcAft>
              </a:pPr>
              <a:r>
                <a:rPr b="1" lang="it-IT" sz="2100" spc="-1" strike="noStrike">
                  <a:solidFill>
                    <a:srgbClr val="ffffff"/>
                  </a:solidFill>
                  <a:latin typeface="Century Gothic"/>
                </a:rPr>
                <a:t>7 Asti Sud per 73 posti letto</a:t>
              </a:r>
              <a:endParaRPr b="0" lang="it-IT" sz="2100" spc="-1" strike="noStrike">
                <a:latin typeface="Arial"/>
              </a:endParaRPr>
            </a:p>
          </p:txBody>
        </p:sp>
      </p:grpSp>
      <p:grpSp>
        <p:nvGrpSpPr>
          <p:cNvPr id="401" name="Group 8"/>
          <p:cNvGrpSpPr/>
          <p:nvPr/>
        </p:nvGrpSpPr>
        <p:grpSpPr>
          <a:xfrm>
            <a:off x="0" y="0"/>
            <a:ext cx="36000" cy="36000"/>
            <a:chOff x="0" y="0"/>
            <a:chExt cx="36000" cy="36000"/>
          </a:xfrm>
        </p:grpSpPr>
      </p:grpSp>
      <p:sp>
        <p:nvSpPr>
          <p:cNvPr id="402" name="CustomShape 9"/>
          <p:cNvSpPr/>
          <p:nvPr/>
        </p:nvSpPr>
        <p:spPr>
          <a:xfrm>
            <a:off x="948960" y="2430720"/>
            <a:ext cx="123804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800" spc="-1" strike="noStrike">
                <a:solidFill>
                  <a:srgbClr val="ff0000"/>
                </a:solidFill>
                <a:latin typeface="Century Gothic"/>
              </a:rPr>
              <a:t>dati ASL AT</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Cronicità</a:t>
            </a:r>
            <a:endParaRPr b="0" lang="en-US" sz="3600" spc="-1" strike="noStrike">
              <a:solidFill>
                <a:srgbClr val="000000"/>
              </a:solidFill>
              <a:latin typeface="Century Gothic"/>
            </a:endParaRPr>
          </a:p>
        </p:txBody>
      </p:sp>
      <p:sp>
        <p:nvSpPr>
          <p:cNvPr id="404"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Piemonte 18 – 64 anni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Malattie respiratorie 7%</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Tumori 4%</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Cardiopatie 4%</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Diabete 3%</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Malattie del fegato/cirrosi 2%</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Insufficienza renale 1%</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Ictus ischemia celebrale 1%</a:t>
            </a:r>
            <a:endParaRPr b="0" lang="en-US" sz="1600" spc="-1" strike="noStrike">
              <a:solidFill>
                <a:srgbClr val="404040"/>
              </a:solidFill>
              <a:latin typeface="Century Gothic"/>
            </a:endParaRPr>
          </a:p>
        </p:txBody>
      </p:sp>
      <p:sp>
        <p:nvSpPr>
          <p:cNvPr id="405" name="CustomShape 3"/>
          <p:cNvSpPr/>
          <p:nvPr/>
        </p:nvSpPr>
        <p:spPr>
          <a:xfrm>
            <a:off x="3426840" y="6280560"/>
            <a:ext cx="5846400" cy="3646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800" spc="-1" strike="noStrike">
                <a:solidFill>
                  <a:srgbClr val="ff0000"/>
                </a:solidFill>
                <a:latin typeface="Century Gothic"/>
              </a:rPr>
              <a:t>Dati in percentuale rispetto alla popolazione</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Cronicità</a:t>
            </a:r>
            <a:endParaRPr b="0" lang="en-US" sz="3600" spc="-1" strike="noStrike">
              <a:solidFill>
                <a:srgbClr val="000000"/>
              </a:solidFill>
              <a:latin typeface="Century Gothic"/>
            </a:endParaRPr>
          </a:p>
        </p:txBody>
      </p:sp>
      <p:sp>
        <p:nvSpPr>
          <p:cNvPr id="407"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Piemonte oltre 65 anni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Cardiopatie 22%</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Tumori 14%</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Diabete 12%</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Malattie respiratorie 10%</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Ictus ischemia celebrale 6%</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Insufficienza renale 4%</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Malattie del fegato/cirrosi 2%</a:t>
            </a:r>
            <a:endParaRPr b="0" lang="en-US" sz="1600" spc="-1" strike="noStrike">
              <a:solidFill>
                <a:srgbClr val="404040"/>
              </a:solidFill>
              <a:latin typeface="Century Gothic"/>
            </a:endParaRPr>
          </a:p>
        </p:txBody>
      </p:sp>
      <p:sp>
        <p:nvSpPr>
          <p:cNvPr id="408" name="CustomShape 3"/>
          <p:cNvSpPr/>
          <p:nvPr/>
        </p:nvSpPr>
        <p:spPr>
          <a:xfrm>
            <a:off x="3426840" y="6280560"/>
            <a:ext cx="5846400" cy="3646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800" spc="-1" strike="noStrike">
                <a:solidFill>
                  <a:srgbClr val="ff0000"/>
                </a:solidFill>
                <a:latin typeface="Century Gothic"/>
              </a:rPr>
              <a:t>Dati in percentuale rispetto alla popolazione</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della Vallebelbo</a:t>
            </a:r>
            <a:endParaRPr b="0" lang="en-US" sz="3600" spc="-1" strike="noStrike">
              <a:solidFill>
                <a:srgbClr val="000000"/>
              </a:solidFill>
              <a:latin typeface="Century Gothic"/>
            </a:endParaRPr>
          </a:p>
        </p:txBody>
      </p:sp>
      <p:sp>
        <p:nvSpPr>
          <p:cNvPr id="410" name="TextShape 2"/>
          <p:cNvSpPr txBox="1"/>
          <p:nvPr/>
        </p:nvSpPr>
        <p:spPr>
          <a:xfrm>
            <a:off x="2589120" y="2133720"/>
            <a:ext cx="8915040" cy="3777120"/>
          </a:xfrm>
          <a:prstGeom prst="rect">
            <a:avLst/>
          </a:prstGeom>
          <a:noFill/>
          <a:ln>
            <a:noFill/>
          </a:ln>
        </p:spPr>
        <p:txBody>
          <a:bodyPr>
            <a:normAutofit fontScale="97000"/>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Punto primo intervento (codici bianchi e verdi)(?)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Ambulanza ALPHA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D.S.M.</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Dialisi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Recupero e Riabilitazione Funzionale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Radiologia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Ambulatori socio sanitari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C.A.V.S. (20PL)(?)</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LUNGODEGENZA 20 P.L.(?)</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CURE PALLIATIVE (HOSPICE) 12 PL</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della Vallebelbo</a:t>
            </a:r>
            <a:endParaRPr b="0" lang="en-US" sz="3600" spc="-1" strike="noStrike">
              <a:solidFill>
                <a:srgbClr val="000000"/>
              </a:solidFill>
              <a:latin typeface="Century Gothic"/>
            </a:endParaRPr>
          </a:p>
        </p:txBody>
      </p:sp>
      <p:sp>
        <p:nvSpPr>
          <p:cNvPr id="412"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 numeri del Vallebelbo</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Nr. 8474 passaggi nel punto di primo intervento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P.L. Hospice 6 </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103 dimessi nel 2019</a:t>
            </a:r>
            <a:endParaRPr b="0" lang="en-US" sz="14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Un nucleo CAVS con 25 posti letto </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321 dimessi nel 2019</a:t>
            </a:r>
            <a:endParaRPr b="0" lang="en-US" sz="1400" spc="-1" strike="noStrike">
              <a:solidFill>
                <a:srgbClr val="404040"/>
              </a:solidFill>
              <a:latin typeface="Century Gothic"/>
            </a:endParaRPr>
          </a:p>
          <a:p>
            <a:endParaRPr b="0" lang="en-US" sz="14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di Asti</a:t>
            </a:r>
            <a:endParaRPr b="0" lang="en-US" sz="3600" spc="-1" strike="noStrike">
              <a:solidFill>
                <a:srgbClr val="000000"/>
              </a:solidFill>
              <a:latin typeface="Century Gothic"/>
            </a:endParaRPr>
          </a:p>
        </p:txBody>
      </p:sp>
      <p:sp>
        <p:nvSpPr>
          <p:cNvPr id="414"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DIPARTIMENTO CHIRURGIA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DIPARTIMENTO MEDICINA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DIPARTIMENTO EMERGENZA ACCETTAZIONE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DIPARTIMENTO MATERNO INFANTILE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DIPARTIMENTO DEI SERVIZI</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di Asti</a:t>
            </a:r>
            <a:endParaRPr b="0" lang="en-US" sz="3600" spc="-1" strike="noStrike">
              <a:solidFill>
                <a:srgbClr val="000000"/>
              </a:solidFill>
              <a:latin typeface="Century Gothic"/>
            </a:endParaRPr>
          </a:p>
        </p:txBody>
      </p:sp>
      <p:sp>
        <p:nvSpPr>
          <p:cNvPr id="416"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Punti di forza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Punti di debolezza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Criticità</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Personale medico/non medico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Strumentazione</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Interventi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Cosa potenziare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Cosa riorganizzare</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di Asti</a:t>
            </a:r>
            <a:endParaRPr b="0" lang="en-US" sz="3600" spc="-1" strike="noStrike">
              <a:solidFill>
                <a:srgbClr val="000000"/>
              </a:solidFill>
              <a:latin typeface="Century Gothic"/>
            </a:endParaRPr>
          </a:p>
        </p:txBody>
      </p:sp>
      <p:sp>
        <p:nvSpPr>
          <p:cNvPr id="418"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 numeri del Cardinal Massaia</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58388 accessi al pronto soccorso (anno 2019)</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P.L. per acuti 391 di ricovero ordinario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P.L. post acuzie 58.</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15530 dimessi nel 2019</a:t>
            </a:r>
            <a:endParaRPr b="0" lang="en-US" sz="14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51 posti letto di Day Hospital</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Per un totale di 4915 dimessi nel 2019</a:t>
            </a:r>
            <a:endParaRPr b="0" lang="en-US" sz="1400" spc="-1" strike="noStrike">
              <a:solidFill>
                <a:srgbClr val="404040"/>
              </a:solidFill>
              <a:latin typeface="Century Gothic"/>
            </a:endParaRPr>
          </a:p>
          <a:p>
            <a:pPr>
              <a:lnSpc>
                <a:spcPct val="100000"/>
              </a:lnSpc>
              <a:spcBef>
                <a:spcPts val="1001"/>
              </a:spcBef>
            </a:pPr>
            <a:endParaRPr b="0" lang="en-US" sz="1400" spc="-1" strike="noStrike">
              <a:solidFill>
                <a:srgbClr val="000000"/>
              </a:solidFill>
              <a:latin typeface="Century Gothic"/>
            </a:endParaRPr>
          </a:p>
          <a:p>
            <a:endParaRPr b="0" lang="en-US" sz="1400" spc="-1" strike="noStrike">
              <a:solidFill>
                <a:srgbClr val="000000"/>
              </a:solidFill>
              <a:latin typeface="Century Gothic"/>
            </a:endParaRPr>
          </a:p>
          <a:p>
            <a:endParaRPr b="0" lang="en-US" sz="14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di Asti</a:t>
            </a:r>
            <a:endParaRPr b="0" lang="en-US" sz="3600" spc="-1" strike="noStrike">
              <a:solidFill>
                <a:srgbClr val="000000"/>
              </a:solidFill>
              <a:latin typeface="Century Gothic"/>
            </a:endParaRPr>
          </a:p>
        </p:txBody>
      </p:sp>
      <p:sp>
        <p:nvSpPr>
          <p:cNvPr id="420"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 numeri del Cardinal Massaia</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14 sale operatorie</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13.089 interventi chirurgici nel 2019</a:t>
            </a:r>
            <a:endParaRPr b="0" lang="en-US" sz="14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3 sale parto</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1219 parti nel 2019</a:t>
            </a:r>
            <a:endParaRPr b="0" lang="en-US" sz="14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2 sale di elettrofisiologia/emodinamica</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1415 prestazioni nel 2019</a:t>
            </a:r>
            <a:endParaRPr b="0" lang="en-US" sz="14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 terapia intensiva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 UTIC</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Presidi ospedalieri</a:t>
            </a:r>
            <a:endParaRPr b="0" lang="en-US" sz="3600" spc="-1" strike="noStrike">
              <a:solidFill>
                <a:srgbClr val="000000"/>
              </a:solidFill>
              <a:latin typeface="Century Gothic"/>
            </a:endParaRPr>
          </a:p>
        </p:txBody>
      </p:sp>
      <p:sp>
        <p:nvSpPr>
          <p:cNvPr id="422"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 numeri degli Accessi 2018</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67868 accessi così suddivisi: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13.881 bianchi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35943 verdi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9190 viola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8142 gialli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712 rossi</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Presidi ospedalieri</a:t>
            </a:r>
            <a:endParaRPr b="0" lang="en-US" sz="3600" spc="-1" strike="noStrike">
              <a:solidFill>
                <a:srgbClr val="000000"/>
              </a:solidFill>
              <a:latin typeface="Century Gothic"/>
            </a:endParaRPr>
          </a:p>
        </p:txBody>
      </p:sp>
      <p:sp>
        <p:nvSpPr>
          <p:cNvPr id="424"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 numeri degli Accessi 2019</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58.738 accessi così suddivisi: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10.428 bianchi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26.367 verdi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10.086 viola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10.646 gialli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1.211 rossi</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5"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Presidi ospedalieri</a:t>
            </a:r>
            <a:endParaRPr b="0" lang="en-US" sz="3600" spc="-1" strike="noStrike">
              <a:solidFill>
                <a:srgbClr val="000000"/>
              </a:solidFill>
              <a:latin typeface="Century Gothic"/>
            </a:endParaRPr>
          </a:p>
        </p:txBody>
      </p:sp>
      <p:sp>
        <p:nvSpPr>
          <p:cNvPr id="426"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 numeri degli Accessi 2019</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58.738 accessi :</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Si nota una diminuzione del numero dei passaggi tra il 2018 ed il 2019 del 13,45%</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Così come per i codici bianchi – 24,88% ed i codici verdi – 26,64%</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Mentre aumentano i codici viola + 8,88%, i codici gialli </a:t>
            </a:r>
            <a:r>
              <a:rPr b="1" lang="en-US" sz="1600" spc="-1" strike="noStrike">
                <a:solidFill>
                  <a:srgbClr val="404040"/>
                </a:solidFill>
                <a:latin typeface="Century Gothic"/>
              </a:rPr>
              <a:t>+ 23,52% </a:t>
            </a:r>
            <a:r>
              <a:rPr b="0" lang="en-US" sz="1600" spc="-1" strike="noStrike">
                <a:solidFill>
                  <a:srgbClr val="404040"/>
                </a:solidFill>
                <a:latin typeface="Century Gothic"/>
              </a:rPr>
              <a:t>ed i codici rossi + </a:t>
            </a:r>
            <a:r>
              <a:rPr b="1" lang="en-US" sz="1600" spc="-1" strike="noStrike">
                <a:solidFill>
                  <a:srgbClr val="ff0000"/>
                </a:solidFill>
                <a:latin typeface="Century Gothic"/>
              </a:rPr>
              <a:t>41,20%</a:t>
            </a:r>
            <a:endParaRPr b="0" lang="en-US" sz="1600" spc="-1" strike="noStrike">
              <a:solidFill>
                <a:srgbClr val="404040"/>
              </a:solidFill>
              <a:latin typeface="Century Gothic"/>
            </a:endParaRPr>
          </a:p>
          <a:p>
            <a:endParaRPr b="0" lang="en-US" sz="16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1" lang="en-US" sz="1600" spc="-1" strike="noStrike">
                <a:solidFill>
                  <a:srgbClr val="ff0000"/>
                </a:solidFill>
                <a:latin typeface="Century Gothic"/>
              </a:rPr>
              <a:t>Le variazioni descritte sono da giudicare positivamente ed occorrerebbe investire sempre di più sull’informazione e sul territorio al fine di avere sempre più appropriatezza sull’utilizzo del Dea o del PPI</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7"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I SERVIZI OSPEDALIERI</a:t>
            </a:r>
            <a:endParaRPr b="0" lang="en-US" sz="3600" spc="-1" strike="noStrike">
              <a:solidFill>
                <a:srgbClr val="000000"/>
              </a:solidFill>
              <a:latin typeface="Century Gothic"/>
            </a:endParaRPr>
          </a:p>
        </p:txBody>
      </p:sp>
      <p:sp>
        <p:nvSpPr>
          <p:cNvPr id="428"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ABITANTI PER POSTI LETTO</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I NUMERI DI ABITANTI PER POSTI LETTO E’ UN NUMERO DI QUADANTE.</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ASTI – ALESSANDRIA ASL</a:t>
            </a:r>
            <a:r>
              <a:rPr b="0" lang="en-US" sz="1400" spc="-1" strike="noStrike">
                <a:solidFill>
                  <a:srgbClr val="404040"/>
                </a:solidFill>
                <a:latin typeface="Century Gothic"/>
              </a:rPr>
              <a:t>	</a:t>
            </a:r>
            <a:r>
              <a:rPr b="0" lang="en-US" sz="1400" spc="-1" strike="noStrike">
                <a:solidFill>
                  <a:srgbClr val="404040"/>
                </a:solidFill>
                <a:latin typeface="Century Gothic"/>
              </a:rPr>
              <a:t>- ALESSANDRIA ASO</a:t>
            </a:r>
            <a:endParaRPr b="0" lang="en-US" sz="14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IL NUMERO DI ABITANTI PER POSTI LETTO NEL QUADRANTE E’ DI 255 ASTI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HA 352 PER POSTO LETTO, SUPERIORE SEPPUR DI POCO ALLA MEDIA REGIONALE, </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ALESSANDRIA HA 223 POSTI LETTO MOLTO INFERIORE ALLA MEDIA REGIONALE.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NONOSTANTE QUESTO, ALESSANDRIA HA UNA MOBILITA’ PASSIVA SUPERIORE A QUELLA DI ASTI 11,2 CONTRO 3,7</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Il privato accreditato</a:t>
            </a:r>
            <a:endParaRPr b="0" lang="en-US" sz="3600" spc="-1" strike="noStrike">
              <a:solidFill>
                <a:srgbClr val="000000"/>
              </a:solidFill>
              <a:latin typeface="Century Gothic"/>
            </a:endParaRPr>
          </a:p>
        </p:txBody>
      </p:sp>
      <p:sp>
        <p:nvSpPr>
          <p:cNvPr id="430"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Sul territorio del’ASL AT vi sono due strutture private accreditate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Clinica Sant’Anna</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59 posti letto di recupero e riabilitazione funzionale</a:t>
            </a:r>
            <a:endParaRPr b="0" lang="en-US" sz="1400" spc="-1" strike="noStrike">
              <a:solidFill>
                <a:srgbClr val="404040"/>
              </a:solidFill>
              <a:latin typeface="Century Gothic"/>
            </a:endParaRPr>
          </a:p>
          <a:p>
            <a:pPr lvl="3" marL="1600200" indent="-228240">
              <a:lnSpc>
                <a:spcPct val="100000"/>
              </a:lnSpc>
              <a:spcBef>
                <a:spcPts val="1001"/>
              </a:spcBef>
              <a:buClr>
                <a:srgbClr val="a53010"/>
              </a:buClr>
              <a:buFont typeface="Wingdings 3" charset="2"/>
              <a:buChar char=""/>
            </a:pPr>
            <a:r>
              <a:rPr b="0" lang="en-US" sz="1200" spc="-1" strike="noStrike">
                <a:solidFill>
                  <a:srgbClr val="404040"/>
                </a:solidFill>
                <a:latin typeface="Century Gothic"/>
              </a:rPr>
              <a:t>807 ricoveri nel 2019</a:t>
            </a:r>
            <a:endParaRPr b="0" lang="en-US" sz="12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Centro Diagnostico Cernaia (CDC) struttura ambulatoriale</a:t>
            </a:r>
            <a:endParaRPr b="0" lang="en-US" sz="1600" spc="-1" strike="noStrike">
              <a:solidFill>
                <a:srgbClr val="404040"/>
              </a:solidFill>
              <a:latin typeface="Century Gothic"/>
            </a:endParaRPr>
          </a:p>
          <a:p>
            <a:pPr lvl="3" marL="1600200" indent="-228240">
              <a:lnSpc>
                <a:spcPct val="100000"/>
              </a:lnSpc>
              <a:spcBef>
                <a:spcPts val="1001"/>
              </a:spcBef>
              <a:buClr>
                <a:srgbClr val="a53010"/>
              </a:buClr>
              <a:buFont typeface="Wingdings 3" charset="2"/>
              <a:buChar char=""/>
            </a:pPr>
            <a:r>
              <a:rPr b="0" lang="en-US" sz="1200" spc="-1" strike="noStrike">
                <a:solidFill>
                  <a:srgbClr val="404040"/>
                </a:solidFill>
                <a:latin typeface="Century Gothic"/>
              </a:rPr>
              <a:t>46552 prestazioni nel 2019</a:t>
            </a:r>
            <a:endParaRPr b="0" lang="en-US" sz="12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1"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Distretto</a:t>
            </a:r>
            <a:r>
              <a:rPr b="0" lang="en-US" sz="3600" spc="-1" strike="noStrike">
                <a:solidFill>
                  <a:srgbClr val="262626"/>
                </a:solidFill>
                <a:latin typeface="Century Gothic"/>
              </a:rPr>
              <a:t>	</a:t>
            </a:r>
            <a:endParaRPr b="0" lang="en-US" sz="3600" spc="-1" strike="noStrike">
              <a:solidFill>
                <a:srgbClr val="000000"/>
              </a:solidFill>
              <a:latin typeface="Century Gothic"/>
            </a:endParaRPr>
          </a:p>
        </p:txBody>
      </p:sp>
      <p:sp>
        <p:nvSpPr>
          <p:cNvPr id="432"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Presidi socio sanitari territoriali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Vigilanza strutture sanitarie e socio sanitarie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Assistenza protesica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Integrazione socio sanitaria e tutela della fragilità</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Dipartimento di prevenzione</a:t>
            </a:r>
            <a:endParaRPr b="0" lang="en-US" sz="3600" spc="-1" strike="noStrike">
              <a:solidFill>
                <a:srgbClr val="000000"/>
              </a:solidFill>
              <a:latin typeface="Century Gothic"/>
            </a:endParaRPr>
          </a:p>
        </p:txBody>
      </p:sp>
      <p:sp>
        <p:nvSpPr>
          <p:cNvPr id="434"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SISP</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SPRESAL</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SIAN</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SERVIZIO VETERINARIO</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MEDICINA LEGALE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MEDICINA DELLO SPORT</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TextShape 1"/>
          <p:cNvSpPr txBox="1"/>
          <p:nvPr/>
        </p:nvSpPr>
        <p:spPr>
          <a:xfrm>
            <a:off x="2593080" y="47412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Personale ASL AT comparto al 31.12.2019 confronto con il 2010</a:t>
            </a:r>
            <a:endParaRPr b="0" lang="en-US" sz="3600" spc="-1" strike="noStrike">
              <a:solidFill>
                <a:srgbClr val="000000"/>
              </a:solidFill>
              <a:latin typeface="Century Gothic"/>
            </a:endParaRPr>
          </a:p>
        </p:txBody>
      </p:sp>
      <p:graphicFrame>
        <p:nvGraphicFramePr>
          <p:cNvPr id="436" name="Table 2"/>
          <p:cNvGraphicFramePr/>
          <p:nvPr/>
        </p:nvGraphicFramePr>
        <p:xfrm>
          <a:off x="1212120" y="1801080"/>
          <a:ext cx="10292040" cy="3708000"/>
        </p:xfrm>
        <a:graphic>
          <a:graphicData uri="http://schemas.openxmlformats.org/drawingml/2006/table">
            <a:tbl>
              <a:tblPr/>
              <a:tblGrid>
                <a:gridCol w="1470240"/>
                <a:gridCol w="1470240"/>
                <a:gridCol w="1470240"/>
                <a:gridCol w="1470240"/>
                <a:gridCol w="1470240"/>
                <a:gridCol w="1470240"/>
                <a:gridCol w="1470600"/>
              </a:tblGrid>
              <a:tr h="370080">
                <a:tc>
                  <a:txBody>
                    <a:bodyPr lIns="12600" rIns="12600" tIns="12600" bIns="0" anchor="ctr">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2400" spc="-1" strike="noStrike">
                          <a:solidFill>
                            <a:srgbClr val="000000"/>
                          </a:solidFill>
                          <a:latin typeface="Calibri"/>
                        </a:rPr>
                        <a:t> </a:t>
                      </a:r>
                      <a:endParaRPr b="0" lang="it-IT" sz="2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400" spc="-1" strike="noStrike">
                          <a:solidFill>
                            <a:srgbClr val="ffffff"/>
                          </a:solidFill>
                          <a:latin typeface="Calibri"/>
                        </a:rPr>
                        <a:t>Amministrazione</a:t>
                      </a:r>
                      <a:endParaRPr b="0" lang="it-IT" sz="1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400" spc="-1" strike="noStrike">
                          <a:solidFill>
                            <a:srgbClr val="ffffff"/>
                          </a:solidFill>
                          <a:latin typeface="Calibri"/>
                        </a:rPr>
                        <a:t>Ospedale</a:t>
                      </a:r>
                      <a:endParaRPr b="0" lang="it-IT" sz="1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400" spc="-1" strike="noStrike">
                          <a:solidFill>
                            <a:srgbClr val="ffffff"/>
                          </a:solidFill>
                          <a:latin typeface="Calibri"/>
                        </a:rPr>
                        <a:t>Prevenzione</a:t>
                      </a:r>
                      <a:endParaRPr b="0" lang="it-IT" sz="1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400" spc="-1" strike="noStrike">
                          <a:solidFill>
                            <a:srgbClr val="ffffff"/>
                          </a:solidFill>
                          <a:latin typeface="Calibri"/>
                        </a:rPr>
                        <a:t>Territorio </a:t>
                      </a:r>
                      <a:endParaRPr b="0" lang="it-IT" sz="1400" spc="-1" strike="noStrike">
                        <a:latin typeface="Arial"/>
                      </a:endParaRPr>
                    </a:p>
                    <a:p>
                      <a:pPr algn="ctr">
                        <a:lnSpc>
                          <a:spcPct val="100000"/>
                        </a:lnSpc>
                      </a:pPr>
                      <a:r>
                        <a:rPr b="1" lang="it-IT" sz="1400" spc="-1" strike="noStrike">
                          <a:solidFill>
                            <a:srgbClr val="ffffff"/>
                          </a:solidFill>
                          <a:latin typeface="Calibri"/>
                        </a:rPr>
                        <a:t>(distretto e Dsm)</a:t>
                      </a:r>
                      <a:endParaRPr b="0" lang="it-IT" sz="1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400" spc="-1" strike="noStrike">
                          <a:solidFill>
                            <a:srgbClr val="ffffff"/>
                          </a:solidFill>
                          <a:latin typeface="Calibri"/>
                        </a:rPr>
                        <a:t>Totale complessivo</a:t>
                      </a:r>
                      <a:endParaRPr b="0" lang="it-IT" sz="1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r>
              <a:tr h="43308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ff0000"/>
                          </a:solidFill>
                          <a:latin typeface="Calibri"/>
                        </a:rPr>
                        <a:t>PROF. RUOLO SAN. - PERSONALE  INFERMIERISTICO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6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710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135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600" spc="-1" strike="noStrike">
                          <a:solidFill>
                            <a:srgbClr val="000000"/>
                          </a:solidFill>
                          <a:latin typeface="Arial"/>
                        </a:rPr>
                        <a:t> </a:t>
                      </a:r>
                      <a:r>
                        <a:rPr b="0" lang="it-IT" sz="1600" spc="-1" strike="noStrike">
                          <a:solidFill>
                            <a:srgbClr val="000000"/>
                          </a:solidFill>
                          <a:latin typeface="Arial"/>
                        </a:rPr>
                        <a:t>862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43308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b050"/>
                          </a:solidFill>
                          <a:latin typeface="Calibri"/>
                        </a:rPr>
                        <a:t>PROF. RUOLO SAN. - PERSONALE  INFERMIERISTICO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7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775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9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107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600" spc="-1" strike="noStrike">
                          <a:solidFill>
                            <a:srgbClr val="000000"/>
                          </a:solidFill>
                          <a:latin typeface="Arial"/>
                        </a:rPr>
                        <a:t> </a:t>
                      </a:r>
                      <a:r>
                        <a:rPr b="0" lang="it-IT" sz="1600" spc="-1" strike="noStrike">
                          <a:solidFill>
                            <a:srgbClr val="000000"/>
                          </a:solidFill>
                          <a:latin typeface="Arial"/>
                        </a:rPr>
                        <a:t>898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23868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-65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28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600" spc="-1" strike="noStrike">
                          <a:solidFill>
                            <a:srgbClr val="ff0000"/>
                          </a:solidFill>
                          <a:latin typeface="Arial"/>
                        </a:rPr>
                        <a:t>-</a:t>
                      </a:r>
                      <a:r>
                        <a:rPr b="1" lang="it-IT" sz="1600" spc="-1" strike="noStrike">
                          <a:solidFill>
                            <a:srgbClr val="ff0000"/>
                          </a:solidFill>
                          <a:latin typeface="Arial"/>
                        </a:rPr>
                        <a:t>36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29304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ff0000"/>
                          </a:solidFill>
                          <a:latin typeface="Calibri"/>
                        </a:rPr>
                        <a:t>PROF. RUOLO SAN. - PERSONALE  FUNZ. RIAB.</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71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8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600" spc="-1" strike="noStrike">
                          <a:solidFill>
                            <a:srgbClr val="000000"/>
                          </a:solidFill>
                          <a:latin typeface="Arial"/>
                        </a:rPr>
                        <a:t> </a:t>
                      </a:r>
                      <a:r>
                        <a:rPr b="0" lang="it-IT" sz="1600" spc="-1" strike="noStrike">
                          <a:solidFill>
                            <a:srgbClr val="000000"/>
                          </a:solidFill>
                          <a:latin typeface="Arial"/>
                        </a:rPr>
                        <a:t>81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29304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00b050"/>
                          </a:solidFill>
                          <a:latin typeface="Calibri"/>
                        </a:rPr>
                        <a:t>PROF. RUOLO SAN. - PERSONALE  FUNZ. RIAB.</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74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8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600" spc="-1" strike="noStrike">
                          <a:solidFill>
                            <a:srgbClr val="000000"/>
                          </a:solidFill>
                          <a:latin typeface="Arial"/>
                        </a:rPr>
                        <a:t> </a:t>
                      </a:r>
                      <a:r>
                        <a:rPr b="0" lang="it-IT" sz="1600" spc="-1" strike="noStrike">
                          <a:solidFill>
                            <a:srgbClr val="000000"/>
                          </a:solidFill>
                          <a:latin typeface="Arial"/>
                        </a:rPr>
                        <a:t>83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23868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-3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1" lang="it-IT" sz="1600" spc="-1" strike="noStrike">
                          <a:solidFill>
                            <a:srgbClr val="ff0000"/>
                          </a:solidFill>
                          <a:latin typeface="Arial"/>
                        </a:rPr>
                        <a:t>-2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43308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ff0000"/>
                          </a:solidFill>
                          <a:latin typeface="Calibri"/>
                        </a:rPr>
                        <a:t>PROF. RUOLO SAN. - PERSONALE  TECNICO SANIT. VIGILANZA</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3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124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34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600" spc="-1" strike="noStrike">
                          <a:solidFill>
                            <a:srgbClr val="000000"/>
                          </a:solidFill>
                          <a:latin typeface="Arial"/>
                        </a:rPr>
                        <a:t> </a:t>
                      </a:r>
                      <a:r>
                        <a:rPr b="0" lang="it-IT" sz="1600" spc="-1" strike="noStrike">
                          <a:solidFill>
                            <a:srgbClr val="000000"/>
                          </a:solidFill>
                          <a:latin typeface="Arial"/>
                        </a:rPr>
                        <a:t>161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43308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b050"/>
                          </a:solidFill>
                          <a:latin typeface="Calibri"/>
                        </a:rPr>
                        <a:t>PROF. RUOLO SAN. - PERSONALE  TECNICO SANIT. VIGILANZA</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3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140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40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600" spc="-1" strike="noStrike">
                          <a:solidFill>
                            <a:srgbClr val="000000"/>
                          </a:solidFill>
                          <a:latin typeface="Arial"/>
                        </a:rPr>
                        <a:t> </a:t>
                      </a:r>
                      <a:r>
                        <a:rPr b="0" lang="it-IT" sz="1600" spc="-1" strike="noStrike">
                          <a:solidFill>
                            <a:srgbClr val="000000"/>
                          </a:solidFill>
                          <a:latin typeface="Arial"/>
                        </a:rPr>
                        <a:t>183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23868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-16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-6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1" lang="it-IT" sz="1600" spc="-1" strike="noStrike">
                          <a:solidFill>
                            <a:srgbClr val="ff0000"/>
                          </a:solidFill>
                          <a:latin typeface="Arial"/>
                        </a:rPr>
                        <a:t>-22 </a:t>
                      </a:r>
                      <a:endParaRPr b="0" lang="it-IT" sz="16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bl>
          </a:graphicData>
        </a:graphic>
      </p:graphicFrame>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7" name="TextShape 1"/>
          <p:cNvSpPr txBox="1"/>
          <p:nvPr/>
        </p:nvSpPr>
        <p:spPr>
          <a:xfrm>
            <a:off x="2593080" y="47412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Personale ASL AT comparto al 31.12.2019 confronto con il 2010</a:t>
            </a:r>
            <a:endParaRPr b="0" lang="en-US" sz="3600" spc="-1" strike="noStrike">
              <a:solidFill>
                <a:srgbClr val="000000"/>
              </a:solidFill>
              <a:latin typeface="Century Gothic"/>
            </a:endParaRPr>
          </a:p>
        </p:txBody>
      </p:sp>
      <p:graphicFrame>
        <p:nvGraphicFramePr>
          <p:cNvPr id="438" name="Table 2"/>
          <p:cNvGraphicFramePr/>
          <p:nvPr/>
        </p:nvGraphicFramePr>
        <p:xfrm>
          <a:off x="1801080" y="2133720"/>
          <a:ext cx="9703080" cy="3708000"/>
        </p:xfrm>
        <a:graphic>
          <a:graphicData uri="http://schemas.openxmlformats.org/drawingml/2006/table">
            <a:tbl>
              <a:tblPr/>
              <a:tblGrid>
                <a:gridCol w="1386000"/>
                <a:gridCol w="1386000"/>
                <a:gridCol w="1386000"/>
                <a:gridCol w="1386000"/>
                <a:gridCol w="1386000"/>
                <a:gridCol w="1386000"/>
                <a:gridCol w="1387080"/>
              </a:tblGrid>
              <a:tr h="370800">
                <a:tc>
                  <a:txBody>
                    <a:bodyPr lIns="12600" rIns="12600" tIns="12600" bIns="0" anchor="ctr">
                      <a:noAutofit/>
                    </a:bodyPr>
                    <a:p>
                      <a:pPr algn="ctr">
                        <a:lnSpc>
                          <a:spcPct val="100000"/>
                        </a:lnSpc>
                      </a:pPr>
                      <a:r>
                        <a:rPr b="0" lang="it-IT" sz="1100" spc="-1" strike="noStrike">
                          <a:solidFill>
                            <a:srgbClr val="ffffff"/>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2400" spc="-1" strike="noStrike">
                          <a:solidFill>
                            <a:srgbClr val="ffffff"/>
                          </a:solidFill>
                          <a:latin typeface="Calibri"/>
                        </a:rPr>
                        <a:t> </a:t>
                      </a:r>
                      <a:endParaRPr b="0" lang="it-IT" sz="2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ffffff"/>
                          </a:solidFill>
                          <a:latin typeface="Calibri"/>
                        </a:rPr>
                        <a:t>Amministrazione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ffffff"/>
                          </a:solidFill>
                          <a:latin typeface="Calibri"/>
                        </a:rPr>
                        <a:t>Ospedale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ffffff"/>
                          </a:solidFill>
                          <a:latin typeface="Calibri"/>
                        </a:rPr>
                        <a:t>Prevenzione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ffffff"/>
                          </a:solidFill>
                          <a:latin typeface="Calibri"/>
                        </a:rPr>
                        <a:t>Territorio </a:t>
                      </a:r>
                      <a:endParaRPr b="0" lang="it-IT" sz="1100" spc="-1" strike="noStrike">
                        <a:latin typeface="Arial"/>
                      </a:endParaRPr>
                    </a:p>
                    <a:p>
                      <a:pPr algn="ctr">
                        <a:lnSpc>
                          <a:spcPct val="100000"/>
                        </a:lnSpc>
                      </a:pPr>
                      <a:r>
                        <a:rPr b="1" lang="it-IT" sz="1100" spc="-1" strike="noStrike">
                          <a:solidFill>
                            <a:srgbClr val="ffffff"/>
                          </a:solidFill>
                          <a:latin typeface="Calibri"/>
                        </a:rPr>
                        <a:t>(distretto e Dsm)</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ffffff"/>
                          </a:solidFill>
                          <a:latin typeface="Calibri"/>
                        </a:rPr>
                        <a:t>Totale complessivo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r>
              <a:tr h="37080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ff0000"/>
                          </a:solidFill>
                          <a:latin typeface="Calibri"/>
                        </a:rPr>
                        <a:t>O.S.S._O.T.A._ASSS</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8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232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800" spc="-1" strike="noStrike">
                          <a:solidFill>
                            <a:srgbClr val="000000"/>
                          </a:solidFill>
                          <a:latin typeface="Arial"/>
                        </a:rPr>
                        <a:t> </a:t>
                      </a:r>
                      <a:r>
                        <a:rPr b="0" lang="it-IT" sz="1800" spc="-1" strike="noStrike">
                          <a:solidFill>
                            <a:srgbClr val="000000"/>
                          </a:solidFill>
                          <a:latin typeface="Arial"/>
                        </a:rPr>
                        <a:t>262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7080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b050"/>
                          </a:solidFill>
                          <a:latin typeface="Calibri"/>
                        </a:rPr>
                        <a:t>O.S.S._O.T.A._ASSS</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8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244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800" spc="-1" strike="noStrike">
                          <a:solidFill>
                            <a:srgbClr val="000000"/>
                          </a:solidFill>
                          <a:latin typeface="Arial"/>
                        </a:rPr>
                        <a:t> </a:t>
                      </a:r>
                      <a:r>
                        <a:rPr b="0" lang="it-IT" sz="1800" spc="-1" strike="noStrike">
                          <a:solidFill>
                            <a:srgbClr val="000000"/>
                          </a:solidFill>
                          <a:latin typeface="Arial"/>
                        </a:rPr>
                        <a:t>255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20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1" lang="it-IT" sz="1800" spc="-1" strike="noStrike">
                          <a:solidFill>
                            <a:srgbClr val="0000ff"/>
                          </a:solidFill>
                          <a:latin typeface="Arial"/>
                        </a:rPr>
                        <a:t> </a:t>
                      </a:r>
                      <a:r>
                        <a:rPr b="1" lang="it-IT" sz="1800" spc="-1" strike="noStrike">
                          <a:solidFill>
                            <a:srgbClr val="0000ff"/>
                          </a:solidFill>
                          <a:latin typeface="Arial"/>
                        </a:rPr>
                        <a:t>7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7080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ff0000"/>
                          </a:solidFill>
                          <a:latin typeface="Calibri"/>
                        </a:rPr>
                        <a:t>PROFILI RUOLO TECNICO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51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44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19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800" spc="-1" strike="noStrike">
                          <a:solidFill>
                            <a:srgbClr val="000000"/>
                          </a:solidFill>
                          <a:latin typeface="Arial"/>
                        </a:rPr>
                        <a:t> </a:t>
                      </a:r>
                      <a:r>
                        <a:rPr b="0" lang="it-IT" sz="1800" spc="-1" strike="noStrike">
                          <a:solidFill>
                            <a:srgbClr val="000000"/>
                          </a:solidFill>
                          <a:latin typeface="Arial"/>
                        </a:rPr>
                        <a:t>116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00b050"/>
                          </a:solidFill>
                          <a:latin typeface="Calibri"/>
                        </a:rPr>
                        <a:t>PROFILI RUOLO TECNICO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86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62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6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25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1800" spc="-1" strike="noStrike">
                          <a:solidFill>
                            <a:srgbClr val="000000"/>
                          </a:solidFill>
                          <a:latin typeface="Arial"/>
                        </a:rPr>
                        <a:t> </a:t>
                      </a:r>
                      <a:r>
                        <a:rPr b="0" lang="it-IT" sz="1800" spc="-1" strike="noStrike">
                          <a:solidFill>
                            <a:srgbClr val="000000"/>
                          </a:solidFill>
                          <a:latin typeface="Arial"/>
                        </a:rPr>
                        <a:t>179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7080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-35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-18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1100" spc="-1" strike="noStrike">
                          <a:solidFill>
                            <a:srgbClr val="000000"/>
                          </a:solidFill>
                          <a:latin typeface="Calibri"/>
                        </a:rPr>
                        <a:t>-6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1" lang="it-IT" sz="1800" spc="-1" strike="noStrike">
                          <a:solidFill>
                            <a:srgbClr val="ff0000"/>
                          </a:solidFill>
                          <a:latin typeface="Arial"/>
                        </a:rPr>
                        <a:t>-63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ff0000"/>
                          </a:solidFill>
                          <a:latin typeface="Calibri"/>
                        </a:rPr>
                        <a:t>PROFILI RUOLO AMMINISTRATIVO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94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59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55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800" spc="-1" strike="noStrike">
                          <a:solidFill>
                            <a:srgbClr val="000000"/>
                          </a:solidFill>
                          <a:latin typeface="Arial"/>
                        </a:rPr>
                        <a:t> </a:t>
                      </a:r>
                      <a:r>
                        <a:rPr b="0" lang="it-IT" sz="1800" spc="-1" strike="noStrike">
                          <a:solidFill>
                            <a:srgbClr val="000000"/>
                          </a:solidFill>
                          <a:latin typeface="Arial"/>
                        </a:rPr>
                        <a:t>232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7080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b050"/>
                          </a:solidFill>
                          <a:latin typeface="Calibri"/>
                        </a:rPr>
                        <a:t>PROFILI RUOLO AMMINISTRATIVO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97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79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71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800" spc="-1" strike="noStrike">
                          <a:solidFill>
                            <a:srgbClr val="000000"/>
                          </a:solidFill>
                          <a:latin typeface="Arial"/>
                        </a:rPr>
                        <a:t> </a:t>
                      </a:r>
                      <a:r>
                        <a:rPr b="0" lang="it-IT" sz="1800" spc="-1" strike="noStrike">
                          <a:solidFill>
                            <a:srgbClr val="000000"/>
                          </a:solidFill>
                          <a:latin typeface="Arial"/>
                        </a:rPr>
                        <a:t>269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-3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-20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-16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1" lang="it-IT" sz="1800" spc="-1" strike="noStrike">
                          <a:solidFill>
                            <a:srgbClr val="ff0000"/>
                          </a:solidFill>
                          <a:latin typeface="Arial"/>
                        </a:rPr>
                        <a:t>-37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bl>
          </a:graphicData>
        </a:graphic>
      </p:graphicFrame>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9" name="TextShape 1"/>
          <p:cNvSpPr txBox="1"/>
          <p:nvPr/>
        </p:nvSpPr>
        <p:spPr>
          <a:xfrm>
            <a:off x="2593080" y="47412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Personale ASL AT comparto al 31.12.2019 confronto con il 2010</a:t>
            </a:r>
            <a:endParaRPr b="0" lang="en-US" sz="3600" spc="-1" strike="noStrike">
              <a:solidFill>
                <a:srgbClr val="000000"/>
              </a:solidFill>
              <a:latin typeface="Century Gothic"/>
            </a:endParaRPr>
          </a:p>
        </p:txBody>
      </p:sp>
      <p:graphicFrame>
        <p:nvGraphicFramePr>
          <p:cNvPr id="440" name="Table 2"/>
          <p:cNvGraphicFramePr/>
          <p:nvPr/>
        </p:nvGraphicFramePr>
        <p:xfrm>
          <a:off x="1085400" y="1983600"/>
          <a:ext cx="10326600" cy="2495880"/>
        </p:xfrm>
        <a:graphic>
          <a:graphicData uri="http://schemas.openxmlformats.org/drawingml/2006/table">
            <a:tbl>
              <a:tblPr/>
              <a:tblGrid>
                <a:gridCol w="1521720"/>
                <a:gridCol w="1642680"/>
                <a:gridCol w="1521720"/>
                <a:gridCol w="1521720"/>
                <a:gridCol w="1895400"/>
                <a:gridCol w="2223360"/>
              </a:tblGrid>
              <a:tr h="570240">
                <a:tc>
                  <a:txBody>
                    <a:bodyPr lIns="12600" rIns="12600" tIns="12600" bIns="0" anchor="ctr">
                      <a:noAutofit/>
                    </a:bodyPr>
                    <a:p>
                      <a:pPr algn="ctr">
                        <a:lnSpc>
                          <a:spcPct val="100000"/>
                        </a:lnSpc>
                      </a:pPr>
                      <a:r>
                        <a:rPr b="1" lang="it-IT" sz="1800" spc="-1" strike="noStrike">
                          <a:solidFill>
                            <a:srgbClr val="000000"/>
                          </a:solidFill>
                          <a:latin typeface="Calibri"/>
                        </a:rPr>
                        <a:t> </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800" spc="-1" strike="noStrike">
                          <a:solidFill>
                            <a:srgbClr val="ffffff"/>
                          </a:solidFill>
                          <a:latin typeface="Calibri"/>
                        </a:rPr>
                        <a:t>Amministrazione</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800" spc="-1" strike="noStrike">
                          <a:solidFill>
                            <a:srgbClr val="ffffff"/>
                          </a:solidFill>
                          <a:latin typeface="Calibri"/>
                        </a:rPr>
                        <a:t>Ospedale</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800" spc="-1" strike="noStrike">
                          <a:solidFill>
                            <a:srgbClr val="ffffff"/>
                          </a:solidFill>
                          <a:latin typeface="Calibri"/>
                        </a:rPr>
                        <a:t>Prevenzione</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800" spc="-1" strike="noStrike">
                          <a:solidFill>
                            <a:srgbClr val="ffffff"/>
                          </a:solidFill>
                          <a:latin typeface="Calibri"/>
                        </a:rPr>
                        <a:t>Territorio </a:t>
                      </a:r>
                      <a:endParaRPr b="0" lang="it-IT" sz="1800" spc="-1" strike="noStrike">
                        <a:latin typeface="Arial"/>
                      </a:endParaRPr>
                    </a:p>
                    <a:p>
                      <a:pPr algn="ctr">
                        <a:lnSpc>
                          <a:spcPct val="100000"/>
                        </a:lnSpc>
                      </a:pPr>
                      <a:r>
                        <a:rPr b="1" lang="it-IT" sz="1800" spc="-1" strike="noStrike">
                          <a:solidFill>
                            <a:srgbClr val="ffffff"/>
                          </a:solidFill>
                          <a:latin typeface="Calibri"/>
                        </a:rPr>
                        <a:t>(distretto e Dsm)</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800" spc="-1" strike="noStrike">
                          <a:solidFill>
                            <a:srgbClr val="ffffff"/>
                          </a:solidFill>
                          <a:latin typeface="Calibri"/>
                        </a:rPr>
                        <a:t>Totale complessivo</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r>
              <a:tr h="481320">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481320">
                <a:tc>
                  <a:txBody>
                    <a:bodyPr lIns="12600" rIns="12600" tIns="12600" bIns="0" anchor="b">
                      <a:noAutofit/>
                    </a:bodyPr>
                    <a:p>
                      <a:pPr algn="r">
                        <a:lnSpc>
                          <a:spcPct val="100000"/>
                        </a:lnSpc>
                      </a:pPr>
                      <a:r>
                        <a:rPr b="0" lang="it-IT" sz="1800" spc="-1" strike="noStrike">
                          <a:solidFill>
                            <a:srgbClr val="000000"/>
                          </a:solidFill>
                          <a:latin typeface="Calibri"/>
                        </a:rPr>
                        <a:t>2019</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0000"/>
                          </a:solidFill>
                          <a:latin typeface="Calibri"/>
                        </a:rPr>
                        <a:t>175</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0000"/>
                          </a:solidFill>
                          <a:latin typeface="Calibri"/>
                        </a:rPr>
                        <a:t>1601</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0000"/>
                          </a:solidFill>
                          <a:latin typeface="Calibri"/>
                        </a:rPr>
                        <a:t>125</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0000"/>
                          </a:solidFill>
                          <a:latin typeface="Calibri"/>
                        </a:rPr>
                        <a:t>269</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0000"/>
                          </a:solidFill>
                          <a:latin typeface="Calibri"/>
                        </a:rPr>
                        <a:t>2170</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481320">
                <a:tc>
                  <a:txBody>
                    <a:bodyPr lIns="12600" rIns="12600" tIns="12600" bIns="0" anchor="b">
                      <a:noAutofit/>
                    </a:bodyPr>
                    <a:p>
                      <a:pPr algn="r">
                        <a:lnSpc>
                          <a:spcPct val="100000"/>
                        </a:lnSpc>
                      </a:pPr>
                      <a:r>
                        <a:rPr b="0" lang="it-IT" sz="1800" spc="-1" strike="noStrike">
                          <a:solidFill>
                            <a:srgbClr val="000000"/>
                          </a:solidFill>
                          <a:latin typeface="Calibri"/>
                        </a:rPr>
                        <a:t>2010</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1" lang="it-IT" sz="1800" spc="-1" strike="noStrike">
                          <a:solidFill>
                            <a:srgbClr val="ff0000"/>
                          </a:solidFill>
                          <a:latin typeface="Calibri"/>
                        </a:rPr>
                        <a:t>213</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1" lang="it-IT" sz="1800" spc="-1" strike="noStrike">
                          <a:solidFill>
                            <a:srgbClr val="ff0000"/>
                          </a:solidFill>
                          <a:latin typeface="Calibri"/>
                        </a:rPr>
                        <a:t>1738</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1" lang="it-IT" sz="1800" spc="-1" strike="noStrike">
                          <a:solidFill>
                            <a:srgbClr val="ff0000"/>
                          </a:solidFill>
                          <a:latin typeface="Calibri"/>
                        </a:rPr>
                        <a:t>136</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1" lang="it-IT" sz="1800" spc="-1" strike="noStrike">
                          <a:solidFill>
                            <a:srgbClr val="ff0000"/>
                          </a:solidFill>
                          <a:latin typeface="Calibri"/>
                        </a:rPr>
                        <a:t>252</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1" lang="it-IT" sz="1800" spc="-1" strike="noStrike">
                          <a:solidFill>
                            <a:srgbClr val="ff0000"/>
                          </a:solidFill>
                          <a:latin typeface="Calibri"/>
                        </a:rPr>
                        <a:t>2339</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481680">
                <a:tc>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b050"/>
                          </a:solidFill>
                          <a:latin typeface="Calibri"/>
                        </a:rPr>
                        <a:t>-38</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b050"/>
                          </a:solidFill>
                          <a:latin typeface="Calibri"/>
                        </a:rPr>
                        <a:t>-137</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b050"/>
                          </a:solidFill>
                          <a:latin typeface="Calibri"/>
                        </a:rPr>
                        <a:t>-11</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b050"/>
                          </a:solidFill>
                          <a:latin typeface="Calibri"/>
                        </a:rPr>
                        <a:t>17</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800" spc="-1" strike="noStrike">
                          <a:solidFill>
                            <a:srgbClr val="00b050"/>
                          </a:solidFill>
                          <a:latin typeface="Calibri"/>
                        </a:rPr>
                        <a:t>-169</a:t>
                      </a:r>
                      <a:endParaRPr b="0" lang="it-IT" sz="18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bl>
          </a:graphicData>
        </a:graphic>
      </p:graphicFrame>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1"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Ricapitolando personale comparto</a:t>
            </a:r>
            <a:br/>
            <a:endParaRPr b="0" lang="en-US" sz="3600" spc="-1" strike="noStrike">
              <a:solidFill>
                <a:srgbClr val="000000"/>
              </a:solidFill>
              <a:latin typeface="Century Gothic"/>
            </a:endParaRPr>
          </a:p>
        </p:txBody>
      </p:sp>
      <p:sp>
        <p:nvSpPr>
          <p:cNvPr id="442"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Nel 2010 erano presenti: 1.867 dipendenti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Nel 2019 erano presenti: 1.714 dipendenti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Differenza – 153</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Di cui: Personale infermieristico – 36</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Personale riabilitazione – 2</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Personale tecnico vigilanza – 22</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OSS + 7</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Ruolo tecnico – 63</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Ruolo amministrativo - 37</a:t>
            </a:r>
            <a:endParaRPr b="0" lang="en-US" sz="1600" spc="-1" strike="noStrike">
              <a:solidFill>
                <a:srgbClr val="404040"/>
              </a:solidFill>
              <a:latin typeface="Century Gothic"/>
            </a:endParaRPr>
          </a:p>
          <a:p>
            <a:endParaRPr b="0" lang="en-US" sz="16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3" name="TextShape 1"/>
          <p:cNvSpPr txBox="1"/>
          <p:nvPr/>
        </p:nvSpPr>
        <p:spPr>
          <a:xfrm>
            <a:off x="2593080" y="47412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Personale ASL AT Dirigenza al 31.12.2019 confronto con il 2010</a:t>
            </a:r>
            <a:endParaRPr b="0" lang="en-US" sz="3600" spc="-1" strike="noStrike">
              <a:solidFill>
                <a:srgbClr val="000000"/>
              </a:solidFill>
              <a:latin typeface="Century Gothic"/>
            </a:endParaRPr>
          </a:p>
        </p:txBody>
      </p:sp>
      <p:graphicFrame>
        <p:nvGraphicFramePr>
          <p:cNvPr id="444" name="Table 2"/>
          <p:cNvGraphicFramePr/>
          <p:nvPr/>
        </p:nvGraphicFramePr>
        <p:xfrm>
          <a:off x="1085400" y="1755000"/>
          <a:ext cx="10164960" cy="3889080"/>
        </p:xfrm>
        <a:graphic>
          <a:graphicData uri="http://schemas.openxmlformats.org/drawingml/2006/table">
            <a:tbl>
              <a:tblPr/>
              <a:tblGrid>
                <a:gridCol w="336960"/>
                <a:gridCol w="1448280"/>
                <a:gridCol w="1563480"/>
                <a:gridCol w="1448280"/>
                <a:gridCol w="1448280"/>
                <a:gridCol w="1803960"/>
                <a:gridCol w="2115720"/>
              </a:tblGrid>
              <a:tr h="798840">
                <a:tc>
                  <a:txBody>
                    <a:bodyPr lIns="12600" rIns="12600" tIns="12600" bIns="0" anchor="ctr">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2400" spc="-1" strike="noStrike">
                          <a:solidFill>
                            <a:srgbClr val="000000"/>
                          </a:solidFill>
                          <a:latin typeface="Calibri"/>
                        </a:rPr>
                        <a:t> </a:t>
                      </a:r>
                      <a:endParaRPr b="0" lang="it-IT" sz="2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Amministrazione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Ospedale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Prevenzione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Territorio (distretto e Dsm)</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Totale complessivo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r>
              <a:tr h="60156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ff0000"/>
                          </a:solidFill>
                          <a:latin typeface="Calibri"/>
                        </a:rPr>
                        <a:t>DIRIGENTI MEDICI-VETERINARI</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3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324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52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21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Arial"/>
                        </a:rPr>
                        <a:t> </a:t>
                      </a:r>
                      <a:r>
                        <a:rPr b="0" lang="it-IT" sz="2000" spc="-1" strike="noStrike">
                          <a:solidFill>
                            <a:srgbClr val="000000"/>
                          </a:solidFill>
                          <a:latin typeface="Arial"/>
                        </a:rPr>
                        <a:t>400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62820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b050"/>
                          </a:solidFill>
                          <a:latin typeface="Calibri"/>
                        </a:rPr>
                        <a:t>DIRIGENTI MEDICI-VETERINARI</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1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325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55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33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2000" spc="-1" strike="noStrike">
                          <a:solidFill>
                            <a:srgbClr val="000000"/>
                          </a:solidFill>
                          <a:latin typeface="Arial"/>
                        </a:rPr>
                        <a:t> </a:t>
                      </a:r>
                      <a:r>
                        <a:rPr b="0" lang="it-IT" sz="2000" spc="-1" strike="noStrike">
                          <a:solidFill>
                            <a:srgbClr val="000000"/>
                          </a:solidFill>
                          <a:latin typeface="Arial"/>
                        </a:rPr>
                        <a:t>414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42300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2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-1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-3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2000" spc="-1" strike="noStrike">
                          <a:solidFill>
                            <a:srgbClr val="000000"/>
                          </a:solidFill>
                          <a:latin typeface="Calibri"/>
                        </a:rPr>
                        <a:t>-12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1" lang="it-IT" sz="2000" spc="-1" strike="noStrike">
                          <a:solidFill>
                            <a:srgbClr val="ff0000"/>
                          </a:solidFill>
                          <a:latin typeface="Arial"/>
                        </a:rPr>
                        <a:t>-14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47448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ff0000"/>
                          </a:solidFill>
                          <a:latin typeface="Calibri"/>
                        </a:rPr>
                        <a:t>DIRIGENTI SANITARI NON MEDICI</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36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8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Arial"/>
                        </a:rPr>
                        <a:t> </a:t>
                      </a:r>
                      <a:r>
                        <a:rPr b="0" lang="it-IT" sz="2000" spc="-1" strike="noStrike">
                          <a:solidFill>
                            <a:srgbClr val="000000"/>
                          </a:solidFill>
                          <a:latin typeface="Arial"/>
                        </a:rPr>
                        <a:t>44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47448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00b050"/>
                          </a:solidFill>
                          <a:latin typeface="Calibri"/>
                        </a:rPr>
                        <a:t>DIRIGENTI SANITARI NON MEDICI</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39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1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4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ctr">
                      <a:noAutofit/>
                    </a:bodyPr>
                    <a:p>
                      <a:pPr algn="ctr">
                        <a:lnSpc>
                          <a:spcPct val="100000"/>
                        </a:lnSpc>
                      </a:pPr>
                      <a:r>
                        <a:rPr b="0" lang="it-IT" sz="2000" spc="-1" strike="noStrike">
                          <a:solidFill>
                            <a:srgbClr val="000000"/>
                          </a:solidFill>
                          <a:latin typeface="Arial"/>
                        </a:rPr>
                        <a:t> </a:t>
                      </a:r>
                      <a:r>
                        <a:rPr b="0" lang="it-IT" sz="2000" spc="-1" strike="noStrike">
                          <a:solidFill>
                            <a:srgbClr val="000000"/>
                          </a:solidFill>
                          <a:latin typeface="Arial"/>
                        </a:rPr>
                        <a:t>44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48852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-3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-1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0" lang="it-IT" sz="2000" spc="-1" strike="noStrike">
                          <a:solidFill>
                            <a:srgbClr val="000000"/>
                          </a:solidFill>
                          <a:latin typeface="Calibri"/>
                        </a:rPr>
                        <a:t> </a:t>
                      </a:r>
                      <a:r>
                        <a:rPr b="0" lang="it-IT" sz="2000" spc="-1" strike="noStrike">
                          <a:solidFill>
                            <a:srgbClr val="000000"/>
                          </a:solidFill>
                          <a:latin typeface="Calibri"/>
                        </a:rPr>
                        <a:t>4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gn="ctr">
                        <a:lnSpc>
                          <a:spcPct val="100000"/>
                        </a:lnSpc>
                      </a:pPr>
                      <a:r>
                        <a:rPr b="1" lang="it-IT" sz="2000" spc="-1" strike="noStrike">
                          <a:solidFill>
                            <a:srgbClr val="000000"/>
                          </a:solidFill>
                          <a:latin typeface="Arial"/>
                        </a:rPr>
                        <a:t> </a:t>
                      </a:r>
                      <a:r>
                        <a:rPr b="1" lang="it-IT" sz="2000" spc="-1" strike="noStrike">
                          <a:solidFill>
                            <a:srgbClr val="000000"/>
                          </a:solidFill>
                          <a:latin typeface="Arial"/>
                        </a:rPr>
                        <a:t>-   </a:t>
                      </a:r>
                      <a:endParaRPr b="0" lang="it-IT" sz="20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bl>
          </a:graphicData>
        </a:graphic>
      </p:graphicFrame>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5" name="TextShape 1"/>
          <p:cNvSpPr txBox="1"/>
          <p:nvPr/>
        </p:nvSpPr>
        <p:spPr>
          <a:xfrm>
            <a:off x="2593080" y="47412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Personale ASL AT Dirigenza al 31.12.2019 confronto con il 2010</a:t>
            </a:r>
            <a:endParaRPr b="0" lang="en-US" sz="3600" spc="-1" strike="noStrike">
              <a:solidFill>
                <a:srgbClr val="000000"/>
              </a:solidFill>
              <a:latin typeface="Century Gothic"/>
            </a:endParaRPr>
          </a:p>
        </p:txBody>
      </p:sp>
      <p:graphicFrame>
        <p:nvGraphicFramePr>
          <p:cNvPr id="446" name="Table 2"/>
          <p:cNvGraphicFramePr/>
          <p:nvPr/>
        </p:nvGraphicFramePr>
        <p:xfrm>
          <a:off x="1177560" y="1983600"/>
          <a:ext cx="10326600" cy="2705760"/>
        </p:xfrm>
        <a:graphic>
          <a:graphicData uri="http://schemas.openxmlformats.org/drawingml/2006/table">
            <a:tbl>
              <a:tblPr/>
              <a:tblGrid>
                <a:gridCol w="1326240"/>
                <a:gridCol w="1326240"/>
                <a:gridCol w="1431720"/>
                <a:gridCol w="1326240"/>
                <a:gridCol w="1326240"/>
                <a:gridCol w="1652040"/>
                <a:gridCol w="1937880"/>
              </a:tblGrid>
              <a:tr h="766080">
                <a:tc>
                  <a:txBody>
                    <a:bodyPr lIns="12600" rIns="12600" tIns="12600" bIns="0" anchor="ctr">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2400" spc="-1" strike="noStrike">
                          <a:solidFill>
                            <a:srgbClr val="000000"/>
                          </a:solidFill>
                          <a:latin typeface="Calibri"/>
                        </a:rPr>
                        <a:t> </a:t>
                      </a:r>
                      <a:endParaRPr b="0" lang="it-IT" sz="24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Amministrazione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Ospedale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Prevenzione</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Territorio (distretto e Dsm)</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lIns="12600" rIns="12600" tIns="12600" bIns="0" anchor="ctr">
                      <a:noAutofit/>
                    </a:bodyPr>
                    <a:p>
                      <a:pPr algn="ctr">
                        <a:lnSpc>
                          <a:spcPct val="100000"/>
                        </a:lnSpc>
                      </a:pPr>
                      <a:r>
                        <a:rPr b="1" lang="it-IT" sz="1100" spc="-1" strike="noStrike">
                          <a:solidFill>
                            <a:srgbClr val="000000"/>
                          </a:solidFill>
                          <a:latin typeface="Calibri"/>
                        </a:rPr>
                        <a:t>Totale complessivo</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r>
              <a:tr h="646560">
                <a:tc>
                  <a:txBody>
                    <a:bodyPr lIns="12600" rIns="12600" tIns="12600" bIns="0" anchor="b">
                      <a:noAutofit/>
                    </a:bodyPr>
                    <a:p>
                      <a:pPr algn="r">
                        <a:lnSpc>
                          <a:spcPct val="100000"/>
                        </a:lnSpc>
                      </a:pPr>
                      <a:r>
                        <a:rPr b="0" lang="it-IT" sz="1100" spc="-1" strike="noStrike">
                          <a:solidFill>
                            <a:srgbClr val="000000"/>
                          </a:solidFill>
                          <a:latin typeface="Calibri"/>
                        </a:rPr>
                        <a:t>2019</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ff0000"/>
                          </a:solidFill>
                          <a:latin typeface="Calibri"/>
                        </a:rPr>
                        <a:t>DIRIGENTI RUOLO P.T.A.</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9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1" lang="it-IT" sz="1100" spc="-1" strike="noStrike">
                          <a:solidFill>
                            <a:srgbClr val="000000"/>
                          </a:solidFill>
                          <a:latin typeface="Calibri"/>
                        </a:rPr>
                        <a:t> </a:t>
                      </a:r>
                      <a:r>
                        <a:rPr b="1" lang="it-IT" sz="1100" spc="-1" strike="noStrike">
                          <a:solidFill>
                            <a:srgbClr val="000000"/>
                          </a:solidFill>
                          <a:latin typeface="Calibri"/>
                        </a:rPr>
                        <a:t>12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646560">
                <a:tc>
                  <a:txBody>
                    <a:bodyPr lIns="12600" rIns="12600" tIns="12600" bIns="0" anchor="b">
                      <a:noAutofit/>
                    </a:bodyPr>
                    <a:p>
                      <a:pPr algn="r">
                        <a:lnSpc>
                          <a:spcPct val="100000"/>
                        </a:lnSpc>
                      </a:pPr>
                      <a:r>
                        <a:rPr b="0" lang="it-IT" sz="1100" spc="-1" strike="noStrike">
                          <a:solidFill>
                            <a:srgbClr val="000000"/>
                          </a:solidFill>
                          <a:latin typeface="Calibri"/>
                        </a:rPr>
                        <a:t>2010</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b">
                      <a:noAutofit/>
                    </a:bodyPr>
                    <a:p>
                      <a:pPr>
                        <a:lnSpc>
                          <a:spcPct val="100000"/>
                        </a:lnSpc>
                      </a:pPr>
                      <a:r>
                        <a:rPr b="0" lang="it-IT" sz="1100" spc="-1" strike="noStrike">
                          <a:solidFill>
                            <a:srgbClr val="00b050"/>
                          </a:solidFill>
                          <a:latin typeface="Calibri"/>
                        </a:rPr>
                        <a:t>DIRIGENTI RUOLO P.T.A.</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10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3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lIns="12600" rIns="12600" tIns="12600" bIns="0" anchor="ctr">
                      <a:noAutofit/>
                    </a:bodyPr>
                    <a:p>
                      <a:pPr algn="ctr">
                        <a:lnSpc>
                          <a:spcPct val="100000"/>
                        </a:lnSpc>
                      </a:pPr>
                      <a:r>
                        <a:rPr b="1" lang="it-IT" sz="1100" spc="-1" strike="noStrike">
                          <a:solidFill>
                            <a:srgbClr val="000000"/>
                          </a:solidFill>
                          <a:latin typeface="Calibri"/>
                        </a:rPr>
                        <a:t> </a:t>
                      </a:r>
                      <a:r>
                        <a:rPr b="1" lang="it-IT" sz="1100" spc="-1" strike="noStrike">
                          <a:solidFill>
                            <a:srgbClr val="000000"/>
                          </a:solidFill>
                          <a:latin typeface="Calibri"/>
                        </a:rPr>
                        <a:t>14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646560">
                <a:tc>
                  <a:txBody>
                    <a:bodyPr lIns="12600" rIns="12600" tIns="12600" bIns="0" anchor="b">
                      <a:noAutofit/>
                    </a:bodyPr>
                    <a:p>
                      <a:pPr>
                        <a:lnSpc>
                          <a:spcPct val="100000"/>
                        </a:lnSpc>
                      </a:pPr>
                      <a:r>
                        <a:rPr b="0" lang="it-IT" sz="1100" spc="-1" strike="noStrike">
                          <a:solidFill>
                            <a:srgbClr val="000000"/>
                          </a:solidFill>
                          <a:latin typeface="Calibri"/>
                        </a:rPr>
                        <a:t>diff.</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nSpc>
                          <a:spcPct val="100000"/>
                        </a:lnSpc>
                      </a:pPr>
                      <a:r>
                        <a:rPr b="0" lang="it-IT" sz="1100" spc="-1" strike="noStrike">
                          <a:solidFill>
                            <a:srgbClr val="000000"/>
                          </a:solidFill>
                          <a:latin typeface="Calibri"/>
                        </a:rPr>
                        <a:t>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 </a:t>
                      </a: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-1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lIns="12600" rIns="12600" tIns="12600" bIns="0" anchor="b">
                      <a:noAutofit/>
                    </a:bodyPr>
                    <a:p>
                      <a:pPr algn="ctr">
                        <a:lnSpc>
                          <a:spcPct val="100000"/>
                        </a:lnSpc>
                      </a:pPr>
                      <a:r>
                        <a:rPr b="0" lang="it-IT" sz="1100" spc="-1" strike="noStrike">
                          <a:solidFill>
                            <a:srgbClr val="000000"/>
                          </a:solidFill>
                          <a:latin typeface="Calibri"/>
                        </a:rPr>
                        <a:t>-2 </a:t>
                      </a:r>
                      <a:endParaRPr b="0" lang="it-IT" sz="1100" spc="-1" strike="noStrike">
                        <a:latin typeface="Arial"/>
                      </a:endParaRPr>
                    </a:p>
                  </a:txBody>
                  <a:tcPr marL="12600" marR="1260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bl>
          </a:graphicData>
        </a:graphic>
      </p:graphicFrame>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7"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Ricapitolando personale dirigente</a:t>
            </a:r>
            <a:endParaRPr b="0" lang="en-US" sz="3600" spc="-1" strike="noStrike">
              <a:solidFill>
                <a:srgbClr val="000000"/>
              </a:solidFill>
              <a:latin typeface="Century Gothic"/>
            </a:endParaRPr>
          </a:p>
        </p:txBody>
      </p:sp>
      <p:sp>
        <p:nvSpPr>
          <p:cNvPr id="448"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Nel 2010 erano presenti: 472 dipendenti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Nel 2019 erano presenti: 456 dipendenti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Differenza – 16</a:t>
            </a:r>
            <a:endParaRPr b="0" lang="en-US" sz="1800" spc="-1" strike="noStrike">
              <a:solidFill>
                <a:srgbClr val="00000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Di cui medici/veterinari – 14</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Dirigenti sanitari medici =</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Dirigenti PTA - 2</a:t>
            </a:r>
            <a:endParaRPr b="0" lang="en-US" sz="14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AMOS</a:t>
            </a:r>
            <a:endParaRPr b="0" lang="en-US" sz="3600" spc="-1" strike="noStrike">
              <a:solidFill>
                <a:srgbClr val="000000"/>
              </a:solidFill>
              <a:latin typeface="Century Gothic"/>
            </a:endParaRPr>
          </a:p>
        </p:txBody>
      </p:sp>
      <p:sp>
        <p:nvSpPr>
          <p:cNvPr id="450"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Oltre al personale ASL occorre aggiungere il personale della partecipata AMOS che, nel corso degli anni, ha aumentato esponenzialmente la propria presenza presso l’ASL Asti.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AMOS arriva ad Asti nel 2008 per “salvare” i lavoratori della San Secondo e, nel 2009, assorbe tutto il personale della San Giuseppe.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Da allora ad oggi il peso del personale è cresciuto di 80 unità.</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Nel corso del tempo AMOS ha assorbito diverse attività tra cui Cucine, Bar interno, Trasporti, CUP di Asti, Lungodegenza, Servizi domiciliari.</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1" name="TextShape 1"/>
          <p:cNvSpPr txBox="1"/>
          <p:nvPr/>
        </p:nvSpPr>
        <p:spPr>
          <a:xfrm>
            <a:off x="2310840" y="9108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Il personale AMOS confronto 2010 - 2019</a:t>
            </a:r>
            <a:endParaRPr b="0" lang="en-US" sz="3600" spc="-1" strike="noStrike">
              <a:solidFill>
                <a:srgbClr val="000000"/>
              </a:solidFill>
              <a:latin typeface="Century Gothic"/>
            </a:endParaRPr>
          </a:p>
        </p:txBody>
      </p:sp>
      <p:graphicFrame>
        <p:nvGraphicFramePr>
          <p:cNvPr id="452" name="Table 2"/>
          <p:cNvGraphicFramePr/>
          <p:nvPr/>
        </p:nvGraphicFramePr>
        <p:xfrm>
          <a:off x="1347120" y="1321560"/>
          <a:ext cx="10067400" cy="5150520"/>
        </p:xfrm>
        <a:graphic>
          <a:graphicData uri="http://schemas.openxmlformats.org/drawingml/2006/table">
            <a:tbl>
              <a:tblPr/>
              <a:tblGrid>
                <a:gridCol w="3668760"/>
                <a:gridCol w="2501280"/>
                <a:gridCol w="2142360"/>
                <a:gridCol w="1755000"/>
              </a:tblGrid>
              <a:tr h="370800">
                <a:tc>
                  <a:txBody>
                    <a:bodyPr>
                      <a:noAutofit/>
                    </a:bodyPr>
                    <a:p>
                      <a:pPr>
                        <a:lnSpc>
                          <a:spcPct val="100000"/>
                        </a:lnSpc>
                      </a:pPr>
                      <a:r>
                        <a:rPr b="1" lang="it-IT" sz="1400" spc="-1" strike="noStrike">
                          <a:solidFill>
                            <a:srgbClr val="ffffff"/>
                          </a:solidFill>
                          <a:latin typeface="Century Gothic"/>
                        </a:rPr>
                        <a:t>Ruolo</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a:noAutofit/>
                    </a:bodyPr>
                    <a:p>
                      <a:pPr>
                        <a:lnSpc>
                          <a:spcPct val="100000"/>
                        </a:lnSpc>
                      </a:pPr>
                      <a:r>
                        <a:rPr b="1" lang="it-IT" sz="1400" spc="-1" strike="noStrike">
                          <a:solidFill>
                            <a:srgbClr val="ffffff"/>
                          </a:solidFill>
                          <a:latin typeface="Century Gothic"/>
                        </a:rPr>
                        <a:t>2010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a:noAutofit/>
                    </a:bodyPr>
                    <a:p>
                      <a:pPr>
                        <a:lnSpc>
                          <a:spcPct val="100000"/>
                        </a:lnSpc>
                      </a:pPr>
                      <a:r>
                        <a:rPr b="1" lang="it-IT" sz="1400" spc="-1" strike="noStrike">
                          <a:solidFill>
                            <a:srgbClr val="ffffff"/>
                          </a:solidFill>
                          <a:latin typeface="Century Gothic"/>
                        </a:rPr>
                        <a:t>2019</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c>
                  <a:txBody>
                    <a:bodyPr>
                      <a:noAutofit/>
                    </a:bodyPr>
                    <a:p>
                      <a:pPr>
                        <a:lnSpc>
                          <a:spcPct val="100000"/>
                        </a:lnSpc>
                      </a:pPr>
                      <a:r>
                        <a:rPr b="1" lang="it-IT" sz="1400" spc="-1" strike="noStrike">
                          <a:solidFill>
                            <a:srgbClr val="ffffff"/>
                          </a:solidFill>
                          <a:latin typeface="Century Gothic"/>
                        </a:rPr>
                        <a:t>Differenza</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a53010"/>
                    </a:solidFill>
                  </a:tcPr>
                </a:tc>
              </a:tr>
              <a:tr h="370800">
                <a:tc>
                  <a:txBody>
                    <a:bodyPr>
                      <a:noAutofit/>
                    </a:bodyPr>
                    <a:p>
                      <a:pPr>
                        <a:lnSpc>
                          <a:spcPct val="100000"/>
                        </a:lnSpc>
                      </a:pPr>
                      <a:r>
                        <a:rPr b="0" lang="it-IT" sz="1400" spc="-1" strike="noStrike">
                          <a:solidFill>
                            <a:srgbClr val="000000"/>
                          </a:solidFill>
                          <a:latin typeface="Century Gothic"/>
                        </a:rPr>
                        <a:t>Addetto generico</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85</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127</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+ 42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70800">
                <a:tc>
                  <a:txBody>
                    <a:bodyPr>
                      <a:noAutofit/>
                    </a:bodyPr>
                    <a:p>
                      <a:pPr>
                        <a:lnSpc>
                          <a:spcPct val="100000"/>
                        </a:lnSpc>
                      </a:pPr>
                      <a:r>
                        <a:rPr b="0" lang="it-IT" sz="1400" spc="-1" strike="noStrike">
                          <a:solidFill>
                            <a:srgbClr val="000000"/>
                          </a:solidFill>
                          <a:latin typeface="Century Gothic"/>
                        </a:rPr>
                        <a:t>Amministrativi</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99</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53</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- 46</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a:noAutofit/>
                    </a:bodyPr>
                    <a:p>
                      <a:pPr>
                        <a:lnSpc>
                          <a:spcPct val="100000"/>
                        </a:lnSpc>
                      </a:pPr>
                      <a:r>
                        <a:rPr b="0" lang="it-IT" sz="1400" spc="-1" strike="noStrike">
                          <a:solidFill>
                            <a:srgbClr val="000000"/>
                          </a:solidFill>
                          <a:latin typeface="Century Gothic"/>
                        </a:rPr>
                        <a:t>Ausiliari</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5</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+ 5</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26160">
                <a:tc>
                  <a:txBody>
                    <a:bodyPr>
                      <a:noAutofit/>
                    </a:bodyPr>
                    <a:p>
                      <a:pPr>
                        <a:lnSpc>
                          <a:spcPct val="100000"/>
                        </a:lnSpc>
                      </a:pPr>
                      <a:r>
                        <a:rPr b="0" lang="it-IT" sz="1400" spc="-1" strike="noStrike">
                          <a:solidFill>
                            <a:srgbClr val="000000"/>
                          </a:solidFill>
                          <a:latin typeface="Century Gothic"/>
                        </a:rPr>
                        <a:t>Baristi</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17</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+ 17</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a:noAutofit/>
                    </a:bodyPr>
                    <a:p>
                      <a:pPr>
                        <a:lnSpc>
                          <a:spcPct val="100000"/>
                        </a:lnSpc>
                      </a:pPr>
                      <a:r>
                        <a:rPr b="0" lang="it-IT" sz="1400" spc="-1" strike="noStrike">
                          <a:solidFill>
                            <a:srgbClr val="000000"/>
                          </a:solidFill>
                          <a:latin typeface="Century Gothic"/>
                        </a:rPr>
                        <a:t>Caposala</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4</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+ 2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291600">
                <a:tc>
                  <a:txBody>
                    <a:bodyPr>
                      <a:noAutofit/>
                    </a:bodyPr>
                    <a:p>
                      <a:pPr>
                        <a:lnSpc>
                          <a:spcPct val="100000"/>
                        </a:lnSpc>
                      </a:pPr>
                      <a:r>
                        <a:rPr b="0" lang="it-IT" sz="1400" spc="-1" strike="noStrike">
                          <a:solidFill>
                            <a:srgbClr val="000000"/>
                          </a:solidFill>
                          <a:latin typeface="Century Gothic"/>
                        </a:rPr>
                        <a:t>Dietista</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1</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+ 1</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a:noAutofit/>
                    </a:bodyPr>
                    <a:p>
                      <a:pPr>
                        <a:lnSpc>
                          <a:spcPct val="100000"/>
                        </a:lnSpc>
                      </a:pPr>
                      <a:r>
                        <a:rPr b="0" lang="it-IT" sz="1400" spc="-1" strike="noStrike">
                          <a:solidFill>
                            <a:srgbClr val="000000"/>
                          </a:solidFill>
                          <a:latin typeface="Century Gothic"/>
                        </a:rPr>
                        <a:t>Fisioterapista</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3</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3</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00960">
                <a:tc>
                  <a:txBody>
                    <a:bodyPr>
                      <a:noAutofit/>
                    </a:bodyPr>
                    <a:p>
                      <a:pPr>
                        <a:lnSpc>
                          <a:spcPct val="100000"/>
                        </a:lnSpc>
                      </a:pPr>
                      <a:r>
                        <a:rPr b="0" lang="it-IT" sz="1400" spc="-1" strike="noStrike">
                          <a:solidFill>
                            <a:srgbClr val="000000"/>
                          </a:solidFill>
                          <a:latin typeface="Century Gothic"/>
                        </a:rPr>
                        <a:t>Infermieri</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30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67</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+ 37</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06360">
                <a:tc>
                  <a:txBody>
                    <a:bodyPr>
                      <a:noAutofit/>
                    </a:bodyPr>
                    <a:p>
                      <a:pPr>
                        <a:lnSpc>
                          <a:spcPct val="100000"/>
                        </a:lnSpc>
                      </a:pPr>
                      <a:r>
                        <a:rPr b="0" lang="it-IT" sz="1400" spc="-1" strike="noStrike">
                          <a:solidFill>
                            <a:srgbClr val="000000"/>
                          </a:solidFill>
                          <a:latin typeface="Century Gothic"/>
                        </a:rPr>
                        <a:t>OSS</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18</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43</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+ 25</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48840">
                <a:tc>
                  <a:txBody>
                    <a:bodyPr>
                      <a:noAutofit/>
                    </a:bodyPr>
                    <a:p>
                      <a:pPr>
                        <a:lnSpc>
                          <a:spcPct val="100000"/>
                        </a:lnSpc>
                      </a:pPr>
                      <a:r>
                        <a:rPr b="0" lang="it-IT" sz="1400" spc="-1" strike="noStrike">
                          <a:solidFill>
                            <a:srgbClr val="000000"/>
                          </a:solidFill>
                          <a:latin typeface="Century Gothic"/>
                        </a:rPr>
                        <a:t>Tecnico di laboratorio</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1</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3</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+ 2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370800">
                <a:tc>
                  <a:txBody>
                    <a:bodyPr>
                      <a:noAutofit/>
                    </a:bodyPr>
                    <a:p>
                      <a:pPr>
                        <a:lnSpc>
                          <a:spcPct val="100000"/>
                        </a:lnSpc>
                      </a:pPr>
                      <a:r>
                        <a:rPr b="0" lang="it-IT" sz="1400" spc="-1" strike="noStrike">
                          <a:solidFill>
                            <a:srgbClr val="000000"/>
                          </a:solidFill>
                          <a:latin typeface="Century Gothic"/>
                        </a:rPr>
                        <a:t>Chimico Farmaceutico</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1</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- 1</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17160">
                <a:tc>
                  <a:txBody>
                    <a:bodyPr>
                      <a:noAutofit/>
                    </a:bodyPr>
                    <a:p>
                      <a:pPr>
                        <a:lnSpc>
                          <a:spcPct val="100000"/>
                        </a:lnSpc>
                      </a:pPr>
                      <a:r>
                        <a:rPr b="0" lang="it-IT" sz="1400" spc="-1" strike="noStrike">
                          <a:solidFill>
                            <a:srgbClr val="000000"/>
                          </a:solidFill>
                          <a:latin typeface="Century Gothic"/>
                        </a:rPr>
                        <a:t>TRSM</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r h="294840">
                <a:tc>
                  <a:txBody>
                    <a:bodyPr>
                      <a:noAutofit/>
                    </a:bodyPr>
                    <a:p>
                      <a:pPr>
                        <a:lnSpc>
                          <a:spcPct val="100000"/>
                        </a:lnSpc>
                      </a:pPr>
                      <a:r>
                        <a:rPr b="0" lang="it-IT" sz="1400" spc="-1" strike="noStrike">
                          <a:solidFill>
                            <a:srgbClr val="000000"/>
                          </a:solidFill>
                          <a:latin typeface="Century Gothic"/>
                        </a:rPr>
                        <a:t>Aiuto Medico</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c>
                  <a:txBody>
                    <a:bodyPr>
                      <a:noAutofit/>
                    </a:bodyPr>
                    <a:p>
                      <a:pPr>
                        <a:lnSpc>
                          <a:spcPct val="100000"/>
                        </a:lnSpc>
                      </a:pPr>
                      <a:r>
                        <a:rPr b="0" lang="it-IT" sz="1400" spc="-1" strike="noStrike">
                          <a:solidFill>
                            <a:srgbClr val="000000"/>
                          </a:solidFill>
                          <a:latin typeface="Century Gothic"/>
                        </a:rPr>
                        <a:t>- 2</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0cdcc"/>
                    </a:solidFill>
                  </a:tcPr>
                </a:tc>
              </a:tr>
              <a:tr h="369000">
                <a:tc>
                  <a:txBody>
                    <a:bodyPr>
                      <a:noAutofit/>
                    </a:bodyPr>
                    <a:p>
                      <a:pPr>
                        <a:lnSpc>
                          <a:spcPct val="100000"/>
                        </a:lnSpc>
                      </a:pPr>
                      <a:r>
                        <a:rPr b="0" lang="it-IT" sz="1400" spc="-1" strike="noStrike">
                          <a:solidFill>
                            <a:srgbClr val="000000"/>
                          </a:solidFill>
                          <a:latin typeface="Century Gothic"/>
                        </a:rPr>
                        <a:t>Totale</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243</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0" lang="it-IT" sz="1400" spc="-1" strike="noStrike">
                          <a:solidFill>
                            <a:srgbClr val="000000"/>
                          </a:solidFill>
                          <a:latin typeface="Century Gothic"/>
                        </a:rPr>
                        <a:t>323</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c>
                  <a:txBody>
                    <a:bodyPr>
                      <a:noAutofit/>
                    </a:bodyPr>
                    <a:p>
                      <a:pPr>
                        <a:lnSpc>
                          <a:spcPct val="100000"/>
                        </a:lnSpc>
                      </a:pPr>
                      <a:r>
                        <a:rPr b="1" lang="it-IT" sz="1400" spc="-1" strike="noStrike">
                          <a:solidFill>
                            <a:srgbClr val="ff0000"/>
                          </a:solidFill>
                          <a:latin typeface="Century Gothic"/>
                        </a:rPr>
                        <a:t>+ 80</a:t>
                      </a:r>
                      <a:endParaRPr b="0" lang="it-IT" sz="14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f0e7e7"/>
                    </a:solidFill>
                  </a:tcPr>
                </a:tc>
              </a:tr>
            </a:tbl>
          </a:graphicData>
        </a:graphic>
      </p:graphicFrame>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E DUNQUE?</a:t>
            </a:r>
            <a:endParaRPr b="0" lang="en-US" sz="3600" spc="-1" strike="noStrike">
              <a:solidFill>
                <a:srgbClr val="000000"/>
              </a:solidFill>
              <a:latin typeface="Century Gothic"/>
            </a:endParaRPr>
          </a:p>
        </p:txBody>
      </p:sp>
      <p:sp>
        <p:nvSpPr>
          <p:cNvPr id="454" name="TextShape 2"/>
          <p:cNvSpPr txBox="1"/>
          <p:nvPr/>
        </p:nvSpPr>
        <p:spPr>
          <a:xfrm>
            <a:off x="2589120" y="2133720"/>
            <a:ext cx="8915040" cy="3777120"/>
          </a:xfrm>
          <a:prstGeom prst="rect">
            <a:avLst/>
          </a:prstGeom>
          <a:noFill/>
          <a:ln>
            <a:noFill/>
          </a:ln>
        </p:spPr>
        <p:txBody>
          <a:bodyPr>
            <a:normAutofit/>
          </a:bodyPr>
          <a:p>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5"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ff0000"/>
                </a:solidFill>
                <a:latin typeface="Century Gothic"/>
              </a:rPr>
              <a:t>Le nostre proposte</a:t>
            </a:r>
            <a:endParaRPr b="0" lang="en-US" sz="3600" spc="-1" strike="noStrike">
              <a:solidFill>
                <a:srgbClr val="000000"/>
              </a:solidFill>
              <a:latin typeface="Century Gothic"/>
            </a:endParaRPr>
          </a:p>
        </p:txBody>
      </p:sp>
      <p:sp>
        <p:nvSpPr>
          <p:cNvPr id="456"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PARTIAMO DAL TERRITORIO</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POTENZIARE LE CASE DELLA SALUTE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POTENZIARE LA RISPOSTA DOMICILIARE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POTENZIARE I SERVIZI DI PREVENZIONE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RIORGANIZZARE I PERCORSI DI CURA</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7"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Il Distretto è il territorio.</a:t>
            </a:r>
            <a:endParaRPr b="0" lang="en-US" sz="3600" spc="-1" strike="noStrike">
              <a:solidFill>
                <a:srgbClr val="000000"/>
              </a:solidFill>
              <a:latin typeface="Century Gothic"/>
            </a:endParaRPr>
          </a:p>
        </p:txBody>
      </p:sp>
      <p:sp>
        <p:nvSpPr>
          <p:cNvPr id="458"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il Distretto </a:t>
            </a:r>
            <a:r>
              <a:rPr b="1" lang="en-US" sz="1800" spc="-1" strike="noStrike" u="sng">
                <a:solidFill>
                  <a:srgbClr val="000000"/>
                </a:solidFill>
                <a:uFillTx/>
                <a:latin typeface="Century Gothic"/>
              </a:rPr>
              <a:t>deve essere </a:t>
            </a:r>
            <a:r>
              <a:rPr b="1" lang="en-US" sz="1800" spc="-1" strike="noStrike">
                <a:solidFill>
                  <a:srgbClr val="000000"/>
                </a:solidFill>
                <a:latin typeface="Century Gothic"/>
              </a:rPr>
              <a:t>il luogo di programmazione, coordinamento e controllo della rete territoriale.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Distretto forte: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1" lang="en-US" sz="1600" spc="-1" strike="noStrike">
                <a:solidFill>
                  <a:srgbClr val="404040"/>
                </a:solidFill>
                <a:latin typeface="Century Gothic"/>
              </a:rPr>
              <a:t>Casa della Salute</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Gestione del Territorio;</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Gestione rapporto con le RSA;</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Rete integrata dei medici: </a:t>
            </a:r>
            <a:r>
              <a:rPr b="1" lang="en-US" sz="1400" spc="-1" strike="noStrike">
                <a:solidFill>
                  <a:srgbClr val="404040"/>
                </a:solidFill>
                <a:latin typeface="Century Gothic"/>
              </a:rPr>
              <a:t>MMG/PDL/MO</a:t>
            </a:r>
            <a:endParaRPr b="0" lang="en-US" sz="14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1" lang="en-US" sz="1600" spc="-1" strike="noStrike">
                <a:solidFill>
                  <a:srgbClr val="404040"/>
                </a:solidFill>
                <a:latin typeface="Century Gothic"/>
              </a:rPr>
              <a:t>Individuazione dei bisogni</a:t>
            </a:r>
            <a:endParaRPr b="0" lang="en-US" sz="1600" spc="-1" strike="noStrike">
              <a:solidFill>
                <a:srgbClr val="404040"/>
              </a:solidFill>
              <a:latin typeface="Century Gothic"/>
            </a:endParaRPr>
          </a:p>
          <a:p>
            <a:pPr lvl="1" marL="285840" indent="-285480">
              <a:lnSpc>
                <a:spcPct val="100000"/>
              </a:lnSpc>
              <a:spcBef>
                <a:spcPts val="1001"/>
              </a:spcBef>
              <a:buClr>
                <a:srgbClr val="a53010"/>
              </a:buClr>
              <a:buFont typeface="Wingdings 3" charset="2"/>
              <a:buChar char=""/>
            </a:pPr>
            <a:r>
              <a:rPr b="1" lang="en-US" sz="1600" spc="-1" strike="noStrike">
                <a:solidFill>
                  <a:srgbClr val="404040"/>
                </a:solidFill>
                <a:latin typeface="Century Gothic"/>
              </a:rPr>
              <a:t>il Distretto dovrebbe essere: di supporto per la formazione, l’aggiornamento e l’integrazione con l’Ospedale. </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case della salute</a:t>
            </a:r>
            <a:endParaRPr b="0" lang="en-US" sz="3600" spc="-1" strike="noStrike">
              <a:solidFill>
                <a:srgbClr val="000000"/>
              </a:solidFill>
              <a:latin typeface="Century Gothic"/>
            </a:endParaRPr>
          </a:p>
        </p:txBody>
      </p:sp>
      <p:sp>
        <p:nvSpPr>
          <p:cNvPr id="460"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È necessario completare e realizzare delle nuove case della salute</a:t>
            </a:r>
            <a:endParaRPr b="0" lang="en-US" sz="1800" spc="-1" strike="noStrike">
              <a:solidFill>
                <a:srgbClr val="000000"/>
              </a:solidFill>
              <a:latin typeface="Century Gothic"/>
            </a:endParaRPr>
          </a:p>
          <a:p>
            <a:pPr marL="457200">
              <a:lnSpc>
                <a:spcPct val="100000"/>
              </a:lnSpc>
              <a:spcBef>
                <a:spcPts val="1001"/>
              </a:spcBef>
            </a:pPr>
            <a:r>
              <a:rPr b="0" lang="en-US" sz="1600" spc="-1" strike="noStrike">
                <a:solidFill>
                  <a:srgbClr val="404040"/>
                </a:solidFill>
                <a:latin typeface="Century Gothic"/>
              </a:rPr>
              <a:t>Come abbiamo visto l’ASL AT ha un numero di case della salute inferiore a Province analoghe a quella di Asti</a:t>
            </a:r>
            <a:endParaRPr b="0" lang="en-US" sz="16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NORD EST ASTIGIANO (GRANA?)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VALLEBORMIDA (MONASTERO?)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UNA CASA DELLA SALUTE AD ASTI EST</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UNA CASA DELLA SALUTE ALL’EX MATERNITA’ (SPOSTANDO ANCHE I SERVIZI DI VIA BARRONCINI)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000000"/>
                </a:solidFill>
                <a:latin typeface="Century Gothic"/>
              </a:rPr>
              <a:t>E LA REALIZZAZIONE DI QUELLA DI VILLANOVA</a:t>
            </a:r>
            <a:endParaRPr b="0" lang="en-US" sz="1600" spc="-1" strike="noStrike">
              <a:solidFill>
                <a:srgbClr val="404040"/>
              </a:solidFill>
              <a:latin typeface="Century Gothic"/>
            </a:endParaRPr>
          </a:p>
          <a:p>
            <a:pPr>
              <a:lnSpc>
                <a:spcPct val="100000"/>
              </a:lnSpc>
              <a:spcBef>
                <a:spcPts val="1001"/>
              </a:spcBef>
            </a:pPr>
            <a:endParaRPr b="0" lang="en-US" sz="16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1"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case della salute</a:t>
            </a:r>
            <a:br/>
            <a:r>
              <a:rPr b="0" lang="en-US" sz="3600" spc="-1" strike="noStrike">
                <a:solidFill>
                  <a:srgbClr val="ff0000"/>
                </a:solidFill>
                <a:latin typeface="Century Gothic"/>
              </a:rPr>
              <a:t>le nostre proposte</a:t>
            </a:r>
            <a:endParaRPr b="0" lang="en-US" sz="3600" spc="-1" strike="noStrike">
              <a:solidFill>
                <a:srgbClr val="000000"/>
              </a:solidFill>
              <a:latin typeface="Century Gothic"/>
            </a:endParaRPr>
          </a:p>
        </p:txBody>
      </p:sp>
      <p:sp>
        <p:nvSpPr>
          <p:cNvPr id="462"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BASSA ATTIVITA ASSISTENZIALE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Da collocare in luoghi vicino a presidi ospedalieri o a centri di diagnostica</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MEDIA/ALTA ATTIVITA ASSISTENZIALE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Da collocare in luoghi lontani da presidi ospedalieri e dai centri di diagnostica</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3" name="TextShape 1"/>
          <p:cNvSpPr txBox="1"/>
          <p:nvPr/>
        </p:nvSpPr>
        <p:spPr>
          <a:xfrm>
            <a:off x="2593080" y="624240"/>
            <a:ext cx="8911440" cy="1280520"/>
          </a:xfrm>
          <a:prstGeom prst="rect">
            <a:avLst/>
          </a:prstGeom>
          <a:noFill/>
          <a:ln>
            <a:noFill/>
          </a:ln>
        </p:spPr>
        <p:txBody>
          <a:bodyPr>
            <a:normAutofit fontScale="67000"/>
          </a:bodyPr>
          <a:p>
            <a:pPr>
              <a:lnSpc>
                <a:spcPct val="100000"/>
              </a:lnSpc>
            </a:pPr>
            <a:r>
              <a:rPr b="0" lang="en-US" sz="3600" spc="-1" strike="noStrike">
                <a:solidFill>
                  <a:srgbClr val="262626"/>
                </a:solidFill>
                <a:latin typeface="Century Gothic"/>
              </a:rPr>
              <a:t>Le case della salute</a:t>
            </a:r>
            <a:br/>
            <a:r>
              <a:rPr b="0" lang="en-US" sz="3600" spc="-1" strike="noStrike">
                <a:solidFill>
                  <a:srgbClr val="ff0000"/>
                </a:solidFill>
                <a:latin typeface="Century Gothic"/>
              </a:rPr>
              <a:t>le nostre proposte - </a:t>
            </a:r>
            <a:r>
              <a:rPr b="1" lang="en-US" sz="2200" spc="-1" strike="noStrike">
                <a:solidFill>
                  <a:srgbClr val="0000ff"/>
                </a:solidFill>
                <a:latin typeface="Century Gothic"/>
              </a:rPr>
              <a:t>BASSA ATTIVITA ASSISTENZIALE</a:t>
            </a:r>
            <a:br/>
            <a:endParaRPr b="0" lang="en-US" sz="2200" spc="-1" strike="noStrike">
              <a:solidFill>
                <a:srgbClr val="000000"/>
              </a:solidFill>
              <a:latin typeface="Century Gothic"/>
            </a:endParaRPr>
          </a:p>
        </p:txBody>
      </p:sp>
      <p:sp>
        <p:nvSpPr>
          <p:cNvPr id="464"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ACCOGLIENZA, </a:t>
            </a:r>
            <a:r>
              <a:rPr b="0" lang="en-US" sz="1400" spc="-1" strike="noStrike">
                <a:solidFill>
                  <a:srgbClr val="000000"/>
                </a:solidFill>
                <a:latin typeface="Century Gothic"/>
              </a:rPr>
              <a:t>si potrebbero fare delle convenzioni con le associazioni di volontariato presenti nel territorio</a:t>
            </a:r>
            <a:r>
              <a:rPr b="0" lang="en-US" sz="1800" spc="-1" strike="noStrike">
                <a:solidFill>
                  <a:srgbClr val="000000"/>
                </a:solidFill>
                <a:latin typeface="Century Gothic"/>
              </a:rPr>
              <a:t>,</a:t>
            </a:r>
            <a:r>
              <a:rPr b="1" lang="en-US" sz="1800" spc="-1" strike="noStrike">
                <a:solidFill>
                  <a:srgbClr val="000000"/>
                </a:solidFill>
                <a:latin typeface="Century Gothic"/>
              </a:rPr>
              <a:t> per orientare la popolazione verso:</a:t>
            </a:r>
            <a:endParaRPr b="0" lang="en-US" sz="1800" spc="-1" strike="noStrike">
              <a:solidFill>
                <a:srgbClr val="00000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MMG/Pediatri di libera scelta;</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Specialista;</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Ospedale;</a:t>
            </a:r>
            <a:endParaRPr b="0" lang="en-US" sz="14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Infermiere di territorio;</a:t>
            </a:r>
            <a:endParaRPr b="0" lang="en-US" sz="14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Sportello amministrativo:</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Scelta e revoca del medico</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Protesica</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CUP</a:t>
            </a:r>
            <a:endParaRPr b="0" lang="en-US" sz="16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TextShape 1"/>
          <p:cNvSpPr txBox="1"/>
          <p:nvPr/>
        </p:nvSpPr>
        <p:spPr>
          <a:xfrm>
            <a:off x="2593080" y="624240"/>
            <a:ext cx="8911440" cy="1280520"/>
          </a:xfrm>
          <a:prstGeom prst="rect">
            <a:avLst/>
          </a:prstGeom>
          <a:noFill/>
          <a:ln>
            <a:noFill/>
          </a:ln>
        </p:spPr>
        <p:txBody>
          <a:bodyPr>
            <a:normAutofit/>
          </a:bodyPr>
          <a:p>
            <a:pPr>
              <a:lnSpc>
                <a:spcPct val="100000"/>
              </a:lnSpc>
            </a:pPr>
            <a:r>
              <a:rPr b="0" lang="en-US" sz="3600" spc="-1" strike="noStrike">
                <a:solidFill>
                  <a:srgbClr val="262626"/>
                </a:solidFill>
                <a:latin typeface="Century Gothic"/>
              </a:rPr>
              <a:t>Le case della salute</a:t>
            </a:r>
            <a:br/>
            <a:r>
              <a:rPr b="0" lang="en-US" sz="3600" spc="-1" strike="noStrike">
                <a:solidFill>
                  <a:srgbClr val="ff0000"/>
                </a:solidFill>
                <a:latin typeface="Century Gothic"/>
              </a:rPr>
              <a:t>le nostre proposte - </a:t>
            </a:r>
            <a:r>
              <a:rPr b="1" lang="en-US" sz="2000" spc="-1" strike="noStrike">
                <a:solidFill>
                  <a:srgbClr val="0000ff"/>
                </a:solidFill>
                <a:latin typeface="Century Gothic"/>
              </a:rPr>
              <a:t>BASSA ATTIVITA ASSISTENZIALE</a:t>
            </a:r>
            <a:endParaRPr b="0" lang="en-US" sz="2000" spc="-1" strike="noStrike">
              <a:solidFill>
                <a:srgbClr val="000000"/>
              </a:solidFill>
              <a:latin typeface="Century Gothic"/>
            </a:endParaRPr>
          </a:p>
        </p:txBody>
      </p:sp>
      <p:sp>
        <p:nvSpPr>
          <p:cNvPr id="466"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MMG/Pediatri di libera scelta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Poliambulatori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Prevenzione e promozione della salute;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Cure perinatali, infanzia e giovani generazioni;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Presa in carico e prevenzione delle cronicità;</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Sportello sociale</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Presenza della guardia medica nelle ore notturne</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7" name="TextShape 1"/>
          <p:cNvSpPr txBox="1"/>
          <p:nvPr/>
        </p:nvSpPr>
        <p:spPr>
          <a:xfrm>
            <a:off x="2593080" y="624240"/>
            <a:ext cx="8911440" cy="1280520"/>
          </a:xfrm>
          <a:prstGeom prst="rect">
            <a:avLst/>
          </a:prstGeom>
          <a:noFill/>
          <a:ln>
            <a:noFill/>
          </a:ln>
        </p:spPr>
        <p:txBody>
          <a:bodyPr>
            <a:normAutofit fontScale="51000"/>
          </a:bodyPr>
          <a:p>
            <a:pPr>
              <a:lnSpc>
                <a:spcPct val="100000"/>
              </a:lnSpc>
            </a:pPr>
            <a:r>
              <a:rPr b="0" lang="en-US" sz="3600" spc="-1" strike="noStrike">
                <a:solidFill>
                  <a:srgbClr val="262626"/>
                </a:solidFill>
                <a:latin typeface="Century Gothic"/>
              </a:rPr>
              <a:t>Le case della salute</a:t>
            </a:r>
            <a:br/>
            <a:r>
              <a:rPr b="0" lang="en-US" sz="3600" spc="-1" strike="noStrike">
                <a:solidFill>
                  <a:srgbClr val="ff0000"/>
                </a:solidFill>
                <a:latin typeface="Century Gothic"/>
              </a:rPr>
              <a:t>le nostre proposte </a:t>
            </a:r>
            <a:r>
              <a:rPr b="0" lang="en-US" sz="2200" spc="-1" strike="noStrike">
                <a:solidFill>
                  <a:srgbClr val="262626"/>
                </a:solidFill>
                <a:latin typeface="Century Gothic"/>
              </a:rPr>
              <a:t>MEDIA/ALTA ATTIVITA ASSISTENZIALE</a:t>
            </a:r>
            <a:br/>
            <a:endParaRPr b="0" lang="en-US" sz="2200" spc="-1" strike="noStrike">
              <a:solidFill>
                <a:srgbClr val="000000"/>
              </a:solidFill>
              <a:latin typeface="Century Gothic"/>
            </a:endParaRPr>
          </a:p>
        </p:txBody>
      </p:sp>
      <p:sp>
        <p:nvSpPr>
          <p:cNvPr id="468" name="TextShape 2"/>
          <p:cNvSpPr txBox="1"/>
          <p:nvPr/>
        </p:nvSpPr>
        <p:spPr>
          <a:xfrm>
            <a:off x="2589120" y="2133720"/>
            <a:ext cx="8915040" cy="3777120"/>
          </a:xfrm>
          <a:prstGeom prst="rect">
            <a:avLst/>
          </a:prstGeom>
          <a:noFill/>
          <a:ln>
            <a:noFill/>
          </a:ln>
        </p:spPr>
        <p:txBody>
          <a:bodyPr>
            <a:normAutofit fontScale="76000"/>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ACCOGLIENZA, presenza di personale qualificato dipendente ASL, orienta verso:</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MMG/Pediatri di libera scelta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Poliambulatori</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Prevenzione e promozione della salute;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Cure perinatali, infanzia e giovani generazioni;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Presa in carico e prevenzione delle cronicità.</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Ambulatori polispecialistici: OCULISTICA, OTORINO, DIABETOLOGIA, PNEUOMOLGIA, ENDOCRINOLOGIA, </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Cure palliative</a:t>
            </a:r>
            <a:endParaRPr b="0" lang="en-US" sz="1600" spc="-1" strike="noStrike">
              <a:solidFill>
                <a:srgbClr val="40404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Diagnostica</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Centro prelievi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Radiodiagnostica</a:t>
            </a:r>
            <a:endParaRPr b="0" lang="en-US" sz="1600" spc="-1" strike="noStrike">
              <a:solidFill>
                <a:srgbClr val="404040"/>
              </a:solidFill>
              <a:latin typeface="Century Gothic"/>
            </a:endParaRPr>
          </a:p>
          <a:p>
            <a:pPr>
              <a:lnSpc>
                <a:spcPct val="100000"/>
              </a:lnSpc>
              <a:spcBef>
                <a:spcPts val="1001"/>
              </a:spcBef>
            </a:pPr>
            <a:endParaRPr b="0" lang="en-US" sz="16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9"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case della salute</a:t>
            </a:r>
            <a:br/>
            <a:r>
              <a:rPr b="0" lang="en-US" sz="3600" spc="-1" strike="noStrike">
                <a:solidFill>
                  <a:srgbClr val="ff0000"/>
                </a:solidFill>
                <a:latin typeface="Century Gothic"/>
              </a:rPr>
              <a:t>le nostre proposte</a:t>
            </a:r>
            <a:endParaRPr b="0" lang="en-US" sz="3600" spc="-1" strike="noStrike">
              <a:solidFill>
                <a:srgbClr val="000000"/>
              </a:solidFill>
              <a:latin typeface="Century Gothic"/>
            </a:endParaRPr>
          </a:p>
        </p:txBody>
      </p:sp>
      <p:sp>
        <p:nvSpPr>
          <p:cNvPr id="470" name="TextShape 2"/>
          <p:cNvSpPr txBox="1"/>
          <p:nvPr/>
        </p:nvSpPr>
        <p:spPr>
          <a:xfrm>
            <a:off x="2589120" y="2133720"/>
            <a:ext cx="8915040" cy="3777120"/>
          </a:xfrm>
          <a:prstGeom prst="rect">
            <a:avLst/>
          </a:prstGeom>
          <a:noFill/>
          <a:ln>
            <a:noFill/>
          </a:ln>
        </p:spPr>
        <p:txBody>
          <a:bodyPr>
            <a:normAutofit fontScale="84000"/>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Ambulatorio di psicologia;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Ambulatorio di psichiatria</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Sportello sociale;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Infermiere di territorio;</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Servizi di prevenzione;</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Guardia medica</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a:p>
            <a:pPr>
              <a:lnSpc>
                <a:spcPct val="100000"/>
              </a:lnSpc>
              <a:spcBef>
                <a:spcPts val="1001"/>
              </a:spcBef>
            </a:pPr>
            <a:r>
              <a:rPr b="1" lang="en-US" sz="1800" spc="-1" strike="noStrike">
                <a:solidFill>
                  <a:srgbClr val="000000"/>
                </a:solidFill>
                <a:latin typeface="Century Gothic"/>
              </a:rPr>
              <a:t>L’obbiettivo, oltre quello di dare una risposta qualificata alla cittadinanza, è di abituare le persone all’appropriatezza del ricorso al PS ed all’Ospedale.</a:t>
            </a:r>
            <a:endParaRPr b="0" lang="en-US" sz="1800" spc="-1" strike="noStrike">
              <a:solidFill>
                <a:srgbClr val="000000"/>
              </a:solidFill>
              <a:latin typeface="Century Gothic"/>
            </a:endParaRPr>
          </a:p>
          <a:p>
            <a:pPr>
              <a:lnSpc>
                <a:spcPct val="100000"/>
              </a:lnSpc>
              <a:spcBef>
                <a:spcPts val="1001"/>
              </a:spcBef>
            </a:pPr>
            <a:r>
              <a:rPr b="0" lang="en-US" sz="1800" spc="-1" strike="noStrike">
                <a:solidFill>
                  <a:srgbClr val="000000"/>
                </a:solidFill>
                <a:latin typeface="Century Gothic"/>
              </a:rPr>
              <a:t>All’interno delle Case della Salute ci sarebbe anche l’infermiere di territorio in grado di fare un triage e di dare risposte appropriata all’utenza e di predisporre, unitamente al MMG, il ricovero in pronto soccorso.</a:t>
            </a:r>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1" name="TextShape 1"/>
          <p:cNvSpPr txBox="1"/>
          <p:nvPr/>
        </p:nvSpPr>
        <p:spPr>
          <a:xfrm>
            <a:off x="2593080" y="624240"/>
            <a:ext cx="8911440" cy="1280520"/>
          </a:xfrm>
          <a:prstGeom prst="rect">
            <a:avLst/>
          </a:prstGeom>
          <a:noFill/>
          <a:ln>
            <a:noFill/>
          </a:ln>
        </p:spPr>
        <p:txBody>
          <a:bodyPr>
            <a:normAutofit/>
          </a:bodyPr>
          <a:p>
            <a:pPr>
              <a:lnSpc>
                <a:spcPct val="100000"/>
              </a:lnSpc>
            </a:pPr>
            <a:r>
              <a:rPr b="0" lang="en-US" sz="3600" spc="-1" strike="noStrike">
                <a:solidFill>
                  <a:srgbClr val="262626"/>
                </a:solidFill>
                <a:latin typeface="Century Gothic"/>
              </a:rPr>
              <a:t>Le case della salute</a:t>
            </a:r>
            <a:br/>
            <a:r>
              <a:rPr b="0" lang="en-US" sz="3600" spc="-1" strike="noStrike">
                <a:solidFill>
                  <a:srgbClr val="ff0000"/>
                </a:solidFill>
                <a:latin typeface="Century Gothic"/>
              </a:rPr>
              <a:t>le nostre proposte</a:t>
            </a:r>
            <a:endParaRPr b="0" lang="en-US" sz="3600" spc="-1" strike="noStrike">
              <a:solidFill>
                <a:srgbClr val="000000"/>
              </a:solidFill>
              <a:latin typeface="Century Gothic"/>
            </a:endParaRPr>
          </a:p>
        </p:txBody>
      </p:sp>
      <p:sp>
        <p:nvSpPr>
          <p:cNvPr id="472"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Dove è difficile o costoso realizzare delle Case della Salute si potrebbero utilizzare, in parte, dei gruppi di cure primarie all’interno delle RSA – preferibilmente di natura pubblica - presenti sul territorio dove collocare:</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MMG/PLS</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Centro prelievi;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Ambulatori per le cronicità.</a:t>
            </a:r>
            <a:endParaRPr b="0" lang="en-US" sz="1600" spc="-1" strike="noStrike">
              <a:solidFill>
                <a:srgbClr val="404040"/>
              </a:solidFill>
              <a:latin typeface="Century Gothic"/>
            </a:endParaRPr>
          </a:p>
          <a:p>
            <a:pPr>
              <a:lnSpc>
                <a:spcPct val="100000"/>
              </a:lnSpc>
              <a:spcBef>
                <a:spcPts val="1001"/>
              </a:spcBef>
            </a:pPr>
            <a:endParaRPr b="0" lang="en-US" sz="1600" spc="-1" strike="noStrike">
              <a:solidFill>
                <a:srgbClr val="000000"/>
              </a:solidFill>
              <a:latin typeface="Century Gothic"/>
            </a:endParaRPr>
          </a:p>
          <a:p>
            <a:pPr>
              <a:lnSpc>
                <a:spcPct val="100000"/>
              </a:lnSpc>
              <a:spcBef>
                <a:spcPts val="1001"/>
              </a:spcBef>
            </a:pPr>
            <a:r>
              <a:rPr b="1" lang="en-US" sz="1800" spc="-1" strike="noStrike">
                <a:solidFill>
                  <a:srgbClr val="000000"/>
                </a:solidFill>
                <a:latin typeface="Century Gothic"/>
              </a:rPr>
              <a:t>Sarebbe necessaria una valutazione per la giusta collocazione dei servizi e dei fabbisogni della popolazione, ma in questo modo si eviterebbero gli spostamenti sul territorio e si garantirebbe una presenza di almeno 12 ore giornaliere.</a:t>
            </a:r>
            <a:endParaRPr b="0" lang="en-US" sz="1800" spc="-1" strike="noStrike">
              <a:solidFill>
                <a:srgbClr val="000000"/>
              </a:solidFill>
              <a:latin typeface="Century Gothic"/>
            </a:endParaRPr>
          </a:p>
          <a:p>
            <a:endParaRPr b="0" lang="en-US" sz="1800" spc="-1" strike="noStrike">
              <a:solidFill>
                <a:srgbClr val="000000"/>
              </a:solidFill>
              <a:latin typeface="Century Gothic"/>
            </a:endParaRPr>
          </a:p>
          <a:p>
            <a:endParaRPr b="0" lang="en-US" sz="1800" spc="-1" strike="noStrike">
              <a:solidFill>
                <a:srgbClr val="000000"/>
              </a:solidFill>
              <a:latin typeface="Century Gothic"/>
            </a:endParaRPr>
          </a:p>
          <a:p>
            <a:pPr>
              <a:lnSpc>
                <a:spcPct val="100000"/>
              </a:lnSpc>
              <a:spcBef>
                <a:spcPts val="1001"/>
              </a:spcBef>
            </a:pP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Le case della salute</a:t>
            </a:r>
            <a:endParaRPr b="0" lang="en-US" sz="3600" spc="-1" strike="noStrike">
              <a:solidFill>
                <a:srgbClr val="000000"/>
              </a:solidFill>
              <a:latin typeface="Century Gothic"/>
            </a:endParaRPr>
          </a:p>
        </p:txBody>
      </p:sp>
      <p:grpSp>
        <p:nvGrpSpPr>
          <p:cNvPr id="474" name="Group 2"/>
          <p:cNvGrpSpPr/>
          <p:nvPr/>
        </p:nvGrpSpPr>
        <p:grpSpPr>
          <a:xfrm>
            <a:off x="3965760" y="1498320"/>
            <a:ext cx="4323600" cy="5108400"/>
            <a:chOff x="3965760" y="1498320"/>
            <a:chExt cx="4323600" cy="5108400"/>
          </a:xfrm>
        </p:grpSpPr>
        <p:sp>
          <p:nvSpPr>
            <p:cNvPr id="475" name="CustomShape 3"/>
            <p:cNvSpPr/>
            <p:nvPr/>
          </p:nvSpPr>
          <p:spPr>
            <a:xfrm>
              <a:off x="7183080" y="2628360"/>
              <a:ext cx="266040" cy="1583640"/>
            </a:xfrm>
            <a:custGeom>
              <a:avLst/>
              <a:gdLst/>
              <a:ahLst/>
              <a:rect l="l" t="t" r="r" b="b"/>
              <a:pathLst>
                <a:path w="266290" h="1583950">
                  <a:moveTo>
                    <a:pt x="266290" y="0"/>
                  </a:moveTo>
                  <a:lnTo>
                    <a:pt x="266290" y="1583950"/>
                  </a:lnTo>
                  <a:lnTo>
                    <a:pt x="0" y="1583950"/>
                  </a:lnTo>
                </a:path>
              </a:pathLst>
            </a:custGeom>
            <a:noFill/>
            <a:ln>
              <a:solidFill>
                <a:schemeClr val="accent5">
                  <a:hueOff val="0"/>
                  <a:satOff val="0"/>
                  <a:lumOff val="0"/>
                  <a:alphaOff val="0"/>
                </a:schemeClr>
              </a:solidFill>
              <a:round/>
            </a:ln>
          </p:spPr>
          <p:style>
            <a:lnRef idx="2"/>
            <a:fillRef idx="0"/>
            <a:effectRef idx="0"/>
            <a:fontRef idx="minor"/>
          </p:style>
        </p:sp>
        <p:sp>
          <p:nvSpPr>
            <p:cNvPr id="476" name="CustomShape 4"/>
            <p:cNvSpPr/>
            <p:nvPr/>
          </p:nvSpPr>
          <p:spPr>
            <a:xfrm>
              <a:off x="6127920" y="1965240"/>
              <a:ext cx="1694880" cy="195840"/>
            </a:xfrm>
            <a:custGeom>
              <a:avLst/>
              <a:gdLst/>
              <a:ahLst/>
              <a:rect l="l" t="t" r="r" b="b"/>
              <a:pathLst>
                <a:path w="1695133" h="196131">
                  <a:moveTo>
                    <a:pt x="0" y="0"/>
                  </a:moveTo>
                  <a:lnTo>
                    <a:pt x="0" y="98065"/>
                  </a:lnTo>
                  <a:lnTo>
                    <a:pt x="1695133" y="98065"/>
                  </a:lnTo>
                  <a:lnTo>
                    <a:pt x="1695133" y="196131"/>
                  </a:lnTo>
                </a:path>
              </a:pathLst>
            </a:custGeom>
            <a:noFill/>
            <a:ln>
              <a:solidFill>
                <a:schemeClr val="accent4">
                  <a:hueOff val="0"/>
                  <a:satOff val="0"/>
                  <a:lumOff val="0"/>
                  <a:alphaOff val="0"/>
                </a:schemeClr>
              </a:solidFill>
              <a:round/>
            </a:ln>
          </p:spPr>
          <p:style>
            <a:lnRef idx="2"/>
            <a:fillRef idx="0"/>
            <a:effectRef idx="0"/>
            <a:fontRef idx="minor"/>
          </p:style>
        </p:sp>
        <p:sp>
          <p:nvSpPr>
            <p:cNvPr id="477" name="CustomShape 5"/>
            <p:cNvSpPr/>
            <p:nvPr/>
          </p:nvSpPr>
          <p:spPr>
            <a:xfrm>
              <a:off x="6127920" y="1965240"/>
              <a:ext cx="564840" cy="195840"/>
            </a:xfrm>
            <a:custGeom>
              <a:avLst/>
              <a:gdLst/>
              <a:ahLst/>
              <a:rect l="l" t="t" r="r" b="b"/>
              <a:pathLst>
                <a:path w="565044" h="196131">
                  <a:moveTo>
                    <a:pt x="0" y="0"/>
                  </a:moveTo>
                  <a:lnTo>
                    <a:pt x="0" y="98065"/>
                  </a:lnTo>
                  <a:lnTo>
                    <a:pt x="565044" y="98065"/>
                  </a:lnTo>
                  <a:lnTo>
                    <a:pt x="565044" y="196131"/>
                  </a:lnTo>
                </a:path>
              </a:pathLst>
            </a:custGeom>
            <a:noFill/>
            <a:ln>
              <a:solidFill>
                <a:schemeClr val="accent4">
                  <a:hueOff val="0"/>
                  <a:satOff val="0"/>
                  <a:lumOff val="0"/>
                  <a:alphaOff val="0"/>
                </a:schemeClr>
              </a:solidFill>
              <a:round/>
            </a:ln>
          </p:spPr>
          <p:style>
            <a:lnRef idx="2"/>
            <a:fillRef idx="0"/>
            <a:effectRef idx="0"/>
            <a:fontRef idx="minor"/>
          </p:style>
        </p:sp>
        <p:sp>
          <p:nvSpPr>
            <p:cNvPr id="478" name="CustomShape 6"/>
            <p:cNvSpPr/>
            <p:nvPr/>
          </p:nvSpPr>
          <p:spPr>
            <a:xfrm>
              <a:off x="5189040" y="2628360"/>
              <a:ext cx="139680" cy="429120"/>
            </a:xfrm>
            <a:custGeom>
              <a:avLst/>
              <a:gdLst/>
              <a:ahLst/>
              <a:rect l="l" t="t" r="r" b="b"/>
              <a:pathLst>
                <a:path w="140093" h="429620">
                  <a:moveTo>
                    <a:pt x="0" y="0"/>
                  </a:moveTo>
                  <a:lnTo>
                    <a:pt x="0" y="429620"/>
                  </a:lnTo>
                  <a:lnTo>
                    <a:pt x="140093" y="429620"/>
                  </a:lnTo>
                </a:path>
              </a:pathLst>
            </a:custGeom>
            <a:noFill/>
            <a:ln>
              <a:solidFill>
                <a:schemeClr val="accent5">
                  <a:hueOff val="0"/>
                  <a:satOff val="0"/>
                  <a:lumOff val="0"/>
                  <a:alphaOff val="0"/>
                </a:schemeClr>
              </a:solidFill>
              <a:round/>
            </a:ln>
          </p:spPr>
          <p:style>
            <a:lnRef idx="2"/>
            <a:fillRef idx="0"/>
            <a:effectRef idx="0"/>
            <a:fontRef idx="minor"/>
          </p:style>
        </p:sp>
        <p:sp>
          <p:nvSpPr>
            <p:cNvPr id="479" name="CustomShape 7"/>
            <p:cNvSpPr/>
            <p:nvPr/>
          </p:nvSpPr>
          <p:spPr>
            <a:xfrm>
              <a:off x="5562720" y="1965240"/>
              <a:ext cx="564840" cy="195840"/>
            </a:xfrm>
            <a:custGeom>
              <a:avLst/>
              <a:gdLst/>
              <a:ahLst/>
              <a:rect l="l" t="t" r="r" b="b"/>
              <a:pathLst>
                <a:path w="565044" h="196131">
                  <a:moveTo>
                    <a:pt x="565044" y="0"/>
                  </a:moveTo>
                  <a:lnTo>
                    <a:pt x="565044" y="98065"/>
                  </a:lnTo>
                  <a:lnTo>
                    <a:pt x="0" y="98065"/>
                  </a:lnTo>
                  <a:lnTo>
                    <a:pt x="0" y="196131"/>
                  </a:lnTo>
                </a:path>
              </a:pathLst>
            </a:custGeom>
            <a:noFill/>
            <a:ln>
              <a:solidFill>
                <a:schemeClr val="accent4">
                  <a:hueOff val="0"/>
                  <a:satOff val="0"/>
                  <a:lumOff val="0"/>
                  <a:alphaOff val="0"/>
                </a:schemeClr>
              </a:solidFill>
              <a:round/>
            </a:ln>
          </p:spPr>
          <p:style>
            <a:lnRef idx="2"/>
            <a:fillRef idx="0"/>
            <a:effectRef idx="0"/>
            <a:fontRef idx="minor"/>
          </p:style>
        </p:sp>
        <p:sp>
          <p:nvSpPr>
            <p:cNvPr id="480" name="CustomShape 8"/>
            <p:cNvSpPr/>
            <p:nvPr/>
          </p:nvSpPr>
          <p:spPr>
            <a:xfrm>
              <a:off x="4059000" y="2628360"/>
              <a:ext cx="139680" cy="3744720"/>
            </a:xfrm>
            <a:custGeom>
              <a:avLst/>
              <a:gdLst/>
              <a:ahLst/>
              <a:rect l="l" t="t" r="r" b="b"/>
              <a:pathLst>
                <a:path w="140093" h="3745170">
                  <a:moveTo>
                    <a:pt x="0" y="0"/>
                  </a:moveTo>
                  <a:lnTo>
                    <a:pt x="0" y="3745170"/>
                  </a:lnTo>
                  <a:lnTo>
                    <a:pt x="140093" y="3745170"/>
                  </a:lnTo>
                </a:path>
              </a:pathLst>
            </a:custGeom>
            <a:noFill/>
            <a:ln>
              <a:solidFill>
                <a:schemeClr val="accent5">
                  <a:hueOff val="0"/>
                  <a:satOff val="0"/>
                  <a:lumOff val="0"/>
                  <a:alphaOff val="0"/>
                </a:schemeClr>
              </a:solidFill>
              <a:round/>
            </a:ln>
          </p:spPr>
          <p:style>
            <a:lnRef idx="2"/>
            <a:fillRef idx="0"/>
            <a:effectRef idx="0"/>
            <a:fontRef idx="minor"/>
          </p:style>
        </p:sp>
        <p:sp>
          <p:nvSpPr>
            <p:cNvPr id="481" name="CustomShape 9"/>
            <p:cNvSpPr/>
            <p:nvPr/>
          </p:nvSpPr>
          <p:spPr>
            <a:xfrm>
              <a:off x="4059000" y="2628360"/>
              <a:ext cx="139680" cy="3081600"/>
            </a:xfrm>
            <a:custGeom>
              <a:avLst/>
              <a:gdLst/>
              <a:ahLst/>
              <a:rect l="l" t="t" r="r" b="b"/>
              <a:pathLst>
                <a:path w="140093" h="3082060">
                  <a:moveTo>
                    <a:pt x="0" y="0"/>
                  </a:moveTo>
                  <a:lnTo>
                    <a:pt x="0" y="3082060"/>
                  </a:lnTo>
                  <a:lnTo>
                    <a:pt x="140093" y="3082060"/>
                  </a:lnTo>
                </a:path>
              </a:pathLst>
            </a:custGeom>
            <a:noFill/>
            <a:ln>
              <a:solidFill>
                <a:schemeClr val="accent5">
                  <a:hueOff val="0"/>
                  <a:satOff val="0"/>
                  <a:lumOff val="0"/>
                  <a:alphaOff val="0"/>
                </a:schemeClr>
              </a:solidFill>
              <a:round/>
            </a:ln>
          </p:spPr>
          <p:style>
            <a:lnRef idx="2"/>
            <a:fillRef idx="0"/>
            <a:effectRef idx="0"/>
            <a:fontRef idx="minor"/>
          </p:style>
        </p:sp>
        <p:sp>
          <p:nvSpPr>
            <p:cNvPr id="482" name="CustomShape 10"/>
            <p:cNvSpPr/>
            <p:nvPr/>
          </p:nvSpPr>
          <p:spPr>
            <a:xfrm>
              <a:off x="4059000" y="2628360"/>
              <a:ext cx="139680" cy="2418480"/>
            </a:xfrm>
            <a:custGeom>
              <a:avLst/>
              <a:gdLst/>
              <a:ahLst/>
              <a:rect l="l" t="t" r="r" b="b"/>
              <a:pathLst>
                <a:path w="140093" h="2418950">
                  <a:moveTo>
                    <a:pt x="0" y="0"/>
                  </a:moveTo>
                  <a:lnTo>
                    <a:pt x="0" y="2418950"/>
                  </a:lnTo>
                  <a:lnTo>
                    <a:pt x="140093" y="2418950"/>
                  </a:lnTo>
                </a:path>
              </a:pathLst>
            </a:custGeom>
            <a:noFill/>
            <a:ln>
              <a:solidFill>
                <a:schemeClr val="accent5">
                  <a:hueOff val="0"/>
                  <a:satOff val="0"/>
                  <a:lumOff val="0"/>
                  <a:alphaOff val="0"/>
                </a:schemeClr>
              </a:solidFill>
              <a:round/>
            </a:ln>
          </p:spPr>
          <p:style>
            <a:lnRef idx="2"/>
            <a:fillRef idx="0"/>
            <a:effectRef idx="0"/>
            <a:fontRef idx="minor"/>
          </p:style>
        </p:sp>
        <p:sp>
          <p:nvSpPr>
            <p:cNvPr id="483" name="CustomShape 11"/>
            <p:cNvSpPr/>
            <p:nvPr/>
          </p:nvSpPr>
          <p:spPr>
            <a:xfrm>
              <a:off x="4059000" y="2628360"/>
              <a:ext cx="139680" cy="1755360"/>
            </a:xfrm>
            <a:custGeom>
              <a:avLst/>
              <a:gdLst/>
              <a:ahLst/>
              <a:rect l="l" t="t" r="r" b="b"/>
              <a:pathLst>
                <a:path w="140093" h="1755840">
                  <a:moveTo>
                    <a:pt x="0" y="0"/>
                  </a:moveTo>
                  <a:lnTo>
                    <a:pt x="0" y="1755840"/>
                  </a:lnTo>
                  <a:lnTo>
                    <a:pt x="140093" y="1755840"/>
                  </a:lnTo>
                </a:path>
              </a:pathLst>
            </a:custGeom>
            <a:noFill/>
            <a:ln>
              <a:solidFill>
                <a:schemeClr val="accent5">
                  <a:hueOff val="0"/>
                  <a:satOff val="0"/>
                  <a:lumOff val="0"/>
                  <a:alphaOff val="0"/>
                </a:schemeClr>
              </a:solidFill>
              <a:round/>
            </a:ln>
          </p:spPr>
          <p:style>
            <a:lnRef idx="2"/>
            <a:fillRef idx="0"/>
            <a:effectRef idx="0"/>
            <a:fontRef idx="minor"/>
          </p:style>
        </p:sp>
        <p:sp>
          <p:nvSpPr>
            <p:cNvPr id="484" name="CustomShape 12"/>
            <p:cNvSpPr/>
            <p:nvPr/>
          </p:nvSpPr>
          <p:spPr>
            <a:xfrm>
              <a:off x="4059000" y="2628360"/>
              <a:ext cx="139680" cy="1092240"/>
            </a:xfrm>
            <a:custGeom>
              <a:avLst/>
              <a:gdLst/>
              <a:ahLst/>
              <a:rect l="l" t="t" r="r" b="b"/>
              <a:pathLst>
                <a:path w="140093" h="1092730">
                  <a:moveTo>
                    <a:pt x="0" y="0"/>
                  </a:moveTo>
                  <a:lnTo>
                    <a:pt x="0" y="1092730"/>
                  </a:lnTo>
                  <a:lnTo>
                    <a:pt x="140093" y="1092730"/>
                  </a:lnTo>
                </a:path>
              </a:pathLst>
            </a:custGeom>
            <a:noFill/>
            <a:ln>
              <a:solidFill>
                <a:schemeClr val="accent5">
                  <a:hueOff val="0"/>
                  <a:satOff val="0"/>
                  <a:lumOff val="0"/>
                  <a:alphaOff val="0"/>
                </a:schemeClr>
              </a:solidFill>
              <a:round/>
            </a:ln>
          </p:spPr>
          <p:style>
            <a:lnRef idx="2"/>
            <a:fillRef idx="0"/>
            <a:effectRef idx="0"/>
            <a:fontRef idx="minor"/>
          </p:style>
        </p:sp>
        <p:sp>
          <p:nvSpPr>
            <p:cNvPr id="485" name="CustomShape 13"/>
            <p:cNvSpPr/>
            <p:nvPr/>
          </p:nvSpPr>
          <p:spPr>
            <a:xfrm>
              <a:off x="4059000" y="2628360"/>
              <a:ext cx="139680" cy="429120"/>
            </a:xfrm>
            <a:custGeom>
              <a:avLst/>
              <a:gdLst/>
              <a:ahLst/>
              <a:rect l="l" t="t" r="r" b="b"/>
              <a:pathLst>
                <a:path w="140093" h="429620">
                  <a:moveTo>
                    <a:pt x="0" y="0"/>
                  </a:moveTo>
                  <a:lnTo>
                    <a:pt x="0" y="429620"/>
                  </a:lnTo>
                  <a:lnTo>
                    <a:pt x="140093" y="429620"/>
                  </a:lnTo>
                </a:path>
              </a:pathLst>
            </a:custGeom>
            <a:noFill/>
            <a:ln>
              <a:solidFill>
                <a:schemeClr val="accent5">
                  <a:hueOff val="0"/>
                  <a:satOff val="0"/>
                  <a:lumOff val="0"/>
                  <a:alphaOff val="0"/>
                </a:schemeClr>
              </a:solidFill>
              <a:round/>
            </a:ln>
          </p:spPr>
          <p:style>
            <a:lnRef idx="2"/>
            <a:fillRef idx="0"/>
            <a:effectRef idx="0"/>
            <a:fontRef idx="minor"/>
          </p:style>
        </p:sp>
        <p:sp>
          <p:nvSpPr>
            <p:cNvPr id="486" name="CustomShape 14"/>
            <p:cNvSpPr/>
            <p:nvPr/>
          </p:nvSpPr>
          <p:spPr>
            <a:xfrm>
              <a:off x="4432680" y="1965240"/>
              <a:ext cx="1694880" cy="195840"/>
            </a:xfrm>
            <a:custGeom>
              <a:avLst/>
              <a:gdLst/>
              <a:ahLst/>
              <a:rect l="l" t="t" r="r" b="b"/>
              <a:pathLst>
                <a:path w="1695133" h="196131">
                  <a:moveTo>
                    <a:pt x="1695133" y="0"/>
                  </a:moveTo>
                  <a:lnTo>
                    <a:pt x="1695133" y="98065"/>
                  </a:lnTo>
                  <a:lnTo>
                    <a:pt x="0" y="98065"/>
                  </a:lnTo>
                  <a:lnTo>
                    <a:pt x="0" y="196131"/>
                  </a:lnTo>
                </a:path>
              </a:pathLst>
            </a:custGeom>
            <a:noFill/>
            <a:ln>
              <a:solidFill>
                <a:schemeClr val="accent4">
                  <a:hueOff val="0"/>
                  <a:satOff val="0"/>
                  <a:lumOff val="0"/>
                  <a:alphaOff val="0"/>
                </a:schemeClr>
              </a:solidFill>
              <a:round/>
            </a:ln>
          </p:spPr>
          <p:style>
            <a:lnRef idx="2"/>
            <a:fillRef idx="0"/>
            <a:effectRef idx="0"/>
            <a:fontRef idx="minor"/>
          </p:style>
        </p:sp>
        <p:sp>
          <p:nvSpPr>
            <p:cNvPr id="487" name="CustomShape 15"/>
            <p:cNvSpPr/>
            <p:nvPr/>
          </p:nvSpPr>
          <p:spPr>
            <a:xfrm>
              <a:off x="5660640" y="1498320"/>
              <a:ext cx="933480" cy="466560"/>
            </a:xfrm>
            <a:prstGeom prst="rect">
              <a:avLst/>
            </a:prstGeom>
            <a:solidFill>
              <a:schemeClr val="accent2">
                <a:lumMod val="40000"/>
                <a:lumOff val="6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000000"/>
                  </a:solidFill>
                  <a:latin typeface="Century Gothic"/>
                </a:rPr>
                <a:t>POPOLAZIONE</a:t>
              </a:r>
              <a:endParaRPr b="0" lang="it-IT" sz="800" spc="-1" strike="noStrike">
                <a:latin typeface="Arial"/>
              </a:endParaRPr>
            </a:p>
          </p:txBody>
        </p:sp>
        <p:sp>
          <p:nvSpPr>
            <p:cNvPr id="488" name="CustomShape 16"/>
            <p:cNvSpPr/>
            <p:nvPr/>
          </p:nvSpPr>
          <p:spPr>
            <a:xfrm>
              <a:off x="3965760" y="2161440"/>
              <a:ext cx="933480" cy="466560"/>
            </a:xfrm>
            <a:prstGeom prst="rect">
              <a:avLst/>
            </a:prstGeom>
            <a:solidFill>
              <a:schemeClr val="accent6">
                <a:lumMod val="40000"/>
                <a:lumOff val="6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0" lang="it-IT" sz="800" spc="-1" strike="noStrike">
                  <a:solidFill>
                    <a:srgbClr val="000000"/>
                  </a:solidFill>
                  <a:latin typeface="Century Gothic"/>
                </a:rPr>
                <a:t>AREE INTEGRATE DI INTERVENTO</a:t>
              </a:r>
              <a:endParaRPr b="0" lang="it-IT" sz="800" spc="-1" strike="noStrike">
                <a:latin typeface="Arial"/>
              </a:endParaRPr>
            </a:p>
          </p:txBody>
        </p:sp>
        <p:sp>
          <p:nvSpPr>
            <p:cNvPr id="489" name="CustomShape 17"/>
            <p:cNvSpPr/>
            <p:nvPr/>
          </p:nvSpPr>
          <p:spPr>
            <a:xfrm>
              <a:off x="4199040" y="282456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RETE CURE PALLIATIVE</a:t>
              </a:r>
              <a:endParaRPr b="0" lang="it-IT" sz="800" spc="-1" strike="noStrike">
                <a:latin typeface="Arial"/>
              </a:endParaRPr>
            </a:p>
          </p:txBody>
        </p:sp>
        <p:sp>
          <p:nvSpPr>
            <p:cNvPr id="490" name="CustomShape 18"/>
            <p:cNvSpPr/>
            <p:nvPr/>
          </p:nvSpPr>
          <p:spPr>
            <a:xfrm>
              <a:off x="4199040" y="348768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NON AUTOSUFFICIENZA</a:t>
              </a:r>
              <a:endParaRPr b="0" lang="it-IT" sz="800" spc="-1" strike="noStrike">
                <a:latin typeface="Arial"/>
              </a:endParaRPr>
            </a:p>
          </p:txBody>
        </p:sp>
        <p:sp>
          <p:nvSpPr>
            <p:cNvPr id="491" name="CustomShape 19"/>
            <p:cNvSpPr/>
            <p:nvPr/>
          </p:nvSpPr>
          <p:spPr>
            <a:xfrm>
              <a:off x="4199040" y="415080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CRONICITA</a:t>
              </a:r>
              <a:endParaRPr b="0" lang="it-IT" sz="800" spc="-1" strike="noStrike">
                <a:latin typeface="Arial"/>
              </a:endParaRPr>
            </a:p>
          </p:txBody>
        </p:sp>
        <p:sp>
          <p:nvSpPr>
            <p:cNvPr id="492" name="CustomShape 20"/>
            <p:cNvSpPr/>
            <p:nvPr/>
          </p:nvSpPr>
          <p:spPr>
            <a:xfrm>
              <a:off x="4199040" y="481392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BISOGNI OCCASIONALI O PERIODICI</a:t>
              </a:r>
              <a:endParaRPr b="0" lang="it-IT" sz="800" spc="-1" strike="noStrike">
                <a:latin typeface="Arial"/>
              </a:endParaRPr>
            </a:p>
          </p:txBody>
        </p:sp>
        <p:sp>
          <p:nvSpPr>
            <p:cNvPr id="493" name="CustomShape 21"/>
            <p:cNvSpPr/>
            <p:nvPr/>
          </p:nvSpPr>
          <p:spPr>
            <a:xfrm>
              <a:off x="4199040" y="547704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CONSULTORI</a:t>
              </a:r>
              <a:endParaRPr b="0" lang="it-IT" sz="800" spc="-1" strike="noStrike">
                <a:latin typeface="Arial"/>
              </a:endParaRPr>
            </a:p>
          </p:txBody>
        </p:sp>
        <p:sp>
          <p:nvSpPr>
            <p:cNvPr id="494" name="CustomShape 22"/>
            <p:cNvSpPr/>
            <p:nvPr/>
          </p:nvSpPr>
          <p:spPr>
            <a:xfrm>
              <a:off x="4199040" y="614016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PREVENZIONE E PROMOZIONE DELLA SALUTE</a:t>
              </a:r>
              <a:endParaRPr b="0" lang="it-IT" sz="800" spc="-1" strike="noStrike">
                <a:latin typeface="Arial"/>
              </a:endParaRPr>
            </a:p>
          </p:txBody>
        </p:sp>
        <p:sp>
          <p:nvSpPr>
            <p:cNvPr id="495" name="CustomShape 23"/>
            <p:cNvSpPr/>
            <p:nvPr/>
          </p:nvSpPr>
          <p:spPr>
            <a:xfrm>
              <a:off x="5095800" y="2161440"/>
              <a:ext cx="933480" cy="466560"/>
            </a:xfrm>
            <a:prstGeom prst="rect">
              <a:avLst/>
            </a:prstGeom>
            <a:solidFill>
              <a:schemeClr val="accent6">
                <a:lumMod val="40000"/>
                <a:lumOff val="6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0" lang="it-IT" sz="800" spc="-1" strike="noStrike">
                  <a:solidFill>
                    <a:srgbClr val="000000"/>
                  </a:solidFill>
                  <a:latin typeface="Century Gothic"/>
                </a:rPr>
                <a:t>MMG/PLS</a:t>
              </a:r>
              <a:endParaRPr b="0" lang="it-IT" sz="800" spc="-1" strike="noStrike">
                <a:latin typeface="Arial"/>
              </a:endParaRPr>
            </a:p>
          </p:txBody>
        </p:sp>
        <p:sp>
          <p:nvSpPr>
            <p:cNvPr id="496" name="CustomShape 24"/>
            <p:cNvSpPr/>
            <p:nvPr/>
          </p:nvSpPr>
          <p:spPr>
            <a:xfrm>
              <a:off x="5329440" y="282456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PERCORSI DI CURA</a:t>
              </a:r>
              <a:endParaRPr b="0" lang="it-IT" sz="800" spc="-1" strike="noStrike">
                <a:latin typeface="Arial"/>
              </a:endParaRPr>
            </a:p>
          </p:txBody>
        </p:sp>
        <p:sp>
          <p:nvSpPr>
            <p:cNvPr id="497" name="CustomShape 25"/>
            <p:cNvSpPr/>
            <p:nvPr/>
          </p:nvSpPr>
          <p:spPr>
            <a:xfrm>
              <a:off x="6225840" y="2161440"/>
              <a:ext cx="933480" cy="466560"/>
            </a:xfrm>
            <a:prstGeom prst="rect">
              <a:avLst/>
            </a:prstGeom>
            <a:solidFill>
              <a:schemeClr val="accent6">
                <a:lumMod val="40000"/>
                <a:lumOff val="6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0" lang="it-IT" sz="800" spc="-1" strike="noStrike">
                  <a:solidFill>
                    <a:srgbClr val="000000"/>
                  </a:solidFill>
                  <a:latin typeface="Century Gothic"/>
                </a:rPr>
                <a:t>SERVIZIO SOCIALE</a:t>
              </a:r>
              <a:endParaRPr b="0" lang="it-IT" sz="800" spc="-1" strike="noStrike">
                <a:latin typeface="Arial"/>
              </a:endParaRPr>
            </a:p>
          </p:txBody>
        </p:sp>
        <p:sp>
          <p:nvSpPr>
            <p:cNvPr id="498" name="CustomShape 26"/>
            <p:cNvSpPr/>
            <p:nvPr/>
          </p:nvSpPr>
          <p:spPr>
            <a:xfrm>
              <a:off x="7355880" y="2161440"/>
              <a:ext cx="933480" cy="466560"/>
            </a:xfrm>
            <a:prstGeom prst="rect">
              <a:avLst/>
            </a:prstGeom>
            <a:solidFill>
              <a:schemeClr val="accent6">
                <a:lumMod val="40000"/>
                <a:lumOff val="6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0" lang="it-IT" sz="800" spc="-1" strike="noStrike">
                  <a:solidFill>
                    <a:srgbClr val="000000"/>
                  </a:solidFill>
                  <a:latin typeface="Century Gothic"/>
                </a:rPr>
                <a:t>VALUTAZIONE DEI BISOGNI D’EMERGENZA</a:t>
              </a:r>
              <a:endParaRPr b="0" lang="it-IT" sz="800" spc="-1" strike="noStrike">
                <a:latin typeface="Arial"/>
              </a:endParaRPr>
            </a:p>
          </p:txBody>
        </p:sp>
        <p:sp>
          <p:nvSpPr>
            <p:cNvPr id="499" name="CustomShape 27"/>
            <p:cNvSpPr/>
            <p:nvPr/>
          </p:nvSpPr>
          <p:spPr>
            <a:xfrm>
              <a:off x="6249240" y="3978720"/>
              <a:ext cx="933480" cy="466560"/>
            </a:xfrm>
            <a:prstGeom prst="rect">
              <a:avLst/>
            </a:prstGeom>
            <a:solidFill>
              <a:schemeClr val="accent5">
                <a:lumMod val="20000"/>
                <a:lumOff val="80000"/>
              </a:schemeClr>
            </a:solidFill>
            <a:ln>
              <a:solidFill>
                <a:schemeClr val="lt1">
                  <a:hueOff val="0"/>
                  <a:satOff val="0"/>
                  <a:lumOff val="0"/>
                  <a:alphaOff val="0"/>
                </a:schemeClr>
              </a:solidFill>
              <a:round/>
            </a:ln>
          </p:spPr>
          <p:style>
            <a:lnRef idx="2"/>
            <a:fillRef idx="0"/>
            <a:effectRef idx="0"/>
            <a:fontRef idx="minor"/>
          </p:style>
          <p:txBody>
            <a:bodyPr lIns="5040" rIns="5040" tIns="5040" bIns="5040" anchor="ctr">
              <a:noAutofit/>
            </a:bodyPr>
            <a:p>
              <a:pPr algn="ctr">
                <a:lnSpc>
                  <a:spcPct val="90000"/>
                </a:lnSpc>
                <a:spcAft>
                  <a:spcPts val="281"/>
                </a:spcAft>
              </a:pPr>
              <a:r>
                <a:rPr b="1" lang="it-IT" sz="800" spc="-1" strike="noStrike">
                  <a:solidFill>
                    <a:srgbClr val="ff0000"/>
                  </a:solidFill>
                  <a:latin typeface="Century Gothic"/>
                </a:rPr>
                <a:t>OSPEDALE</a:t>
              </a:r>
              <a:endParaRPr b="0" lang="it-IT" sz="800" spc="-1" strike="noStrike">
                <a:latin typeface="Arial"/>
              </a:endParaRPr>
            </a:p>
          </p:txBody>
        </p:sp>
      </p:grpSp>
      <p:grpSp>
        <p:nvGrpSpPr>
          <p:cNvPr id="500" name="Group 28"/>
          <p:cNvGrpSpPr/>
          <p:nvPr/>
        </p:nvGrpSpPr>
        <p:grpSpPr>
          <a:xfrm>
            <a:off x="0" y="0"/>
            <a:ext cx="36000" cy="36000"/>
            <a:chOff x="0" y="0"/>
            <a:chExt cx="36000" cy="36000"/>
          </a:xfrm>
        </p:grpSpPr>
      </p:grpSp>
      <p:sp>
        <p:nvSpPr>
          <p:cNvPr id="501" name="Line 29"/>
          <p:cNvSpPr/>
          <p:nvPr/>
        </p:nvSpPr>
        <p:spPr>
          <a:xfrm>
            <a:off x="5301360" y="2456640"/>
            <a:ext cx="0" cy="1505520"/>
          </a:xfrm>
          <a:prstGeom prst="line">
            <a:avLst/>
          </a:prstGeom>
          <a:ln>
            <a:round/>
          </a:ln>
        </p:spPr>
        <p:style>
          <a:lnRef idx="2">
            <a:schemeClr val="accent1"/>
          </a:lnRef>
          <a:fillRef idx="0">
            <a:schemeClr val="accent1"/>
          </a:fillRef>
          <a:effectRef idx="1">
            <a:schemeClr val="accent1"/>
          </a:effectRef>
          <a:fontRef idx="minor"/>
        </p:style>
      </p:sp>
      <p:sp>
        <p:nvSpPr>
          <p:cNvPr id="502" name="CustomShape 30"/>
          <p:cNvSpPr/>
          <p:nvPr/>
        </p:nvSpPr>
        <p:spPr>
          <a:xfrm>
            <a:off x="5301720" y="3962520"/>
            <a:ext cx="923400" cy="360"/>
          </a:xfrm>
          <a:custGeom>
            <a:avLst/>
            <a:gdLst/>
            <a:ahLst/>
            <a:rect l="l" t="t" r="r" b="b"/>
            <a:pathLst>
              <a:path w="21600" h="21600">
                <a:moveTo>
                  <a:pt x="0" y="0"/>
                </a:moveTo>
                <a:lnTo>
                  <a:pt x="21600" y="21600"/>
                </a:lnTo>
              </a:path>
            </a:pathLst>
          </a:custGeom>
          <a:noFill/>
          <a:ln>
            <a:round/>
            <a:tailEnd len="med" type="triangle" w="med"/>
          </a:ln>
        </p:spPr>
        <p:style>
          <a:lnRef idx="2">
            <a:schemeClr val="accent1"/>
          </a:lnRef>
          <a:fillRef idx="0">
            <a:schemeClr val="accent1"/>
          </a:fillRef>
          <a:effectRef idx="1">
            <a:schemeClr val="accent1"/>
          </a:effectRef>
          <a:fontRef idx="minor"/>
        </p:style>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TextShape 1"/>
          <p:cNvSpPr txBox="1"/>
          <p:nvPr/>
        </p:nvSpPr>
        <p:spPr>
          <a:xfrm>
            <a:off x="2443320" y="613440"/>
            <a:ext cx="8911440" cy="1280520"/>
          </a:xfrm>
          <a:prstGeom prst="rect">
            <a:avLst/>
          </a:prstGeom>
          <a:noFill/>
          <a:ln>
            <a:noFill/>
          </a:ln>
        </p:spPr>
        <p:txBody>
          <a:bodyPr>
            <a:normAutofit/>
          </a:bodyPr>
          <a:p>
            <a:pPr>
              <a:lnSpc>
                <a:spcPct val="100000"/>
              </a:lnSpc>
            </a:pPr>
            <a:r>
              <a:rPr b="0" lang="en-US" sz="3600" spc="-1" strike="noStrike">
                <a:solidFill>
                  <a:srgbClr val="7030a0"/>
                </a:solidFill>
                <a:latin typeface="Century Gothic"/>
              </a:rPr>
              <a:t>I percorsi di cura:</a:t>
            </a:r>
            <a:br/>
            <a:endParaRPr b="0" lang="en-US" sz="3600" spc="-1" strike="noStrike">
              <a:solidFill>
                <a:srgbClr val="000000"/>
              </a:solidFill>
              <a:latin typeface="Century Gothic"/>
            </a:endParaRPr>
          </a:p>
        </p:txBody>
      </p:sp>
      <p:grpSp>
        <p:nvGrpSpPr>
          <p:cNvPr id="504" name="Group 2"/>
          <p:cNvGrpSpPr/>
          <p:nvPr/>
        </p:nvGrpSpPr>
        <p:grpSpPr>
          <a:xfrm>
            <a:off x="2273040" y="1751400"/>
            <a:ext cx="9140040" cy="4552560"/>
            <a:chOff x="2273040" y="1751400"/>
            <a:chExt cx="9140040" cy="4552560"/>
          </a:xfrm>
        </p:grpSpPr>
        <p:sp>
          <p:nvSpPr>
            <p:cNvPr id="505" name="CustomShape 3"/>
            <p:cNvSpPr/>
            <p:nvPr/>
          </p:nvSpPr>
          <p:spPr>
            <a:xfrm>
              <a:off x="9422640" y="3846240"/>
              <a:ext cx="795960" cy="1748160"/>
            </a:xfrm>
            <a:custGeom>
              <a:avLst/>
              <a:gdLst/>
              <a:ahLst/>
              <a:rect l="l" t="t" r="r" b="b"/>
              <a:pathLst>
                <a:path w="796316" h="1748434">
                  <a:moveTo>
                    <a:pt x="0" y="0"/>
                  </a:moveTo>
                  <a:lnTo>
                    <a:pt x="0" y="1748434"/>
                  </a:lnTo>
                  <a:lnTo>
                    <a:pt x="796316" y="1748434"/>
                  </a:lnTo>
                </a:path>
              </a:pathLst>
            </a:custGeom>
            <a:noFill/>
            <a:ln>
              <a:solidFill>
                <a:schemeClr val="accent1">
                  <a:shade val="80000"/>
                  <a:hueOff val="0"/>
                  <a:satOff val="0"/>
                  <a:lumOff val="0"/>
                  <a:alphaOff val="0"/>
                </a:schemeClr>
              </a:solidFill>
              <a:round/>
            </a:ln>
          </p:spPr>
          <p:style>
            <a:lnRef idx="2"/>
            <a:fillRef idx="0"/>
            <a:effectRef idx="0"/>
            <a:fontRef idx="minor"/>
          </p:style>
        </p:sp>
        <p:sp>
          <p:nvSpPr>
            <p:cNvPr id="506" name="CustomShape 4"/>
            <p:cNvSpPr/>
            <p:nvPr/>
          </p:nvSpPr>
          <p:spPr>
            <a:xfrm>
              <a:off x="9422640" y="3846240"/>
              <a:ext cx="795960" cy="519120"/>
            </a:xfrm>
            <a:custGeom>
              <a:avLst/>
              <a:gdLst/>
              <a:ahLst/>
              <a:rect l="l" t="t" r="r" b="b"/>
              <a:pathLst>
                <a:path w="796316" h="519336">
                  <a:moveTo>
                    <a:pt x="0" y="0"/>
                  </a:moveTo>
                  <a:lnTo>
                    <a:pt x="0" y="519336"/>
                  </a:lnTo>
                  <a:lnTo>
                    <a:pt x="796316" y="519336"/>
                  </a:lnTo>
                </a:path>
              </a:pathLst>
            </a:custGeom>
            <a:noFill/>
            <a:ln>
              <a:solidFill>
                <a:schemeClr val="accent1">
                  <a:shade val="80000"/>
                  <a:hueOff val="0"/>
                  <a:satOff val="0"/>
                  <a:lumOff val="0"/>
                  <a:alphaOff val="0"/>
                </a:schemeClr>
              </a:solidFill>
              <a:round/>
            </a:ln>
          </p:spPr>
          <p:style>
            <a:lnRef idx="2"/>
            <a:fillRef idx="0"/>
            <a:effectRef idx="0"/>
            <a:fontRef idx="minor"/>
          </p:style>
        </p:sp>
        <p:sp>
          <p:nvSpPr>
            <p:cNvPr id="507" name="CustomShape 5"/>
            <p:cNvSpPr/>
            <p:nvPr/>
          </p:nvSpPr>
          <p:spPr>
            <a:xfrm>
              <a:off x="7328160" y="2617200"/>
              <a:ext cx="2094120" cy="363240"/>
            </a:xfrm>
            <a:custGeom>
              <a:avLst/>
              <a:gdLst/>
              <a:ahLst/>
              <a:rect l="l" t="t" r="r" b="b"/>
              <a:pathLst>
                <a:path w="2094658" h="363535">
                  <a:moveTo>
                    <a:pt x="0" y="0"/>
                  </a:moveTo>
                  <a:lnTo>
                    <a:pt x="0" y="181767"/>
                  </a:lnTo>
                  <a:lnTo>
                    <a:pt x="2094658" y="181767"/>
                  </a:lnTo>
                  <a:lnTo>
                    <a:pt x="2094658" y="363535"/>
                  </a:lnTo>
                </a:path>
              </a:pathLst>
            </a:custGeom>
            <a:noFill/>
            <a:ln>
              <a:solidFill>
                <a:schemeClr val="accent1">
                  <a:shade val="60000"/>
                  <a:hueOff val="0"/>
                  <a:satOff val="0"/>
                  <a:lumOff val="0"/>
                  <a:alphaOff val="0"/>
                </a:schemeClr>
              </a:solidFill>
              <a:round/>
            </a:ln>
          </p:spPr>
          <p:style>
            <a:lnRef idx="2"/>
            <a:fillRef idx="0"/>
            <a:effectRef idx="0"/>
            <a:fontRef idx="minor"/>
          </p:style>
        </p:sp>
        <p:sp>
          <p:nvSpPr>
            <p:cNvPr id="508" name="CustomShape 6"/>
            <p:cNvSpPr/>
            <p:nvPr/>
          </p:nvSpPr>
          <p:spPr>
            <a:xfrm>
              <a:off x="7328160" y="3846240"/>
              <a:ext cx="795960" cy="1748160"/>
            </a:xfrm>
            <a:custGeom>
              <a:avLst/>
              <a:gdLst/>
              <a:ahLst/>
              <a:rect l="l" t="t" r="r" b="b"/>
              <a:pathLst>
                <a:path w="796316" h="1748434">
                  <a:moveTo>
                    <a:pt x="0" y="0"/>
                  </a:moveTo>
                  <a:lnTo>
                    <a:pt x="0" y="1748434"/>
                  </a:lnTo>
                  <a:lnTo>
                    <a:pt x="796316" y="1748434"/>
                  </a:lnTo>
                </a:path>
              </a:pathLst>
            </a:custGeom>
            <a:noFill/>
            <a:ln>
              <a:solidFill>
                <a:schemeClr val="accent1">
                  <a:shade val="80000"/>
                  <a:hueOff val="0"/>
                  <a:satOff val="0"/>
                  <a:lumOff val="0"/>
                  <a:alphaOff val="0"/>
                </a:schemeClr>
              </a:solidFill>
              <a:round/>
            </a:ln>
          </p:spPr>
          <p:style>
            <a:lnRef idx="2"/>
            <a:fillRef idx="0"/>
            <a:effectRef idx="0"/>
            <a:fontRef idx="minor"/>
          </p:style>
        </p:sp>
        <p:sp>
          <p:nvSpPr>
            <p:cNvPr id="509" name="CustomShape 7"/>
            <p:cNvSpPr/>
            <p:nvPr/>
          </p:nvSpPr>
          <p:spPr>
            <a:xfrm>
              <a:off x="7328160" y="3846240"/>
              <a:ext cx="795960" cy="519120"/>
            </a:xfrm>
            <a:custGeom>
              <a:avLst/>
              <a:gdLst/>
              <a:ahLst/>
              <a:rect l="l" t="t" r="r" b="b"/>
              <a:pathLst>
                <a:path w="796316" h="519336">
                  <a:moveTo>
                    <a:pt x="0" y="0"/>
                  </a:moveTo>
                  <a:lnTo>
                    <a:pt x="0" y="519336"/>
                  </a:lnTo>
                  <a:lnTo>
                    <a:pt x="796316" y="519336"/>
                  </a:lnTo>
                </a:path>
              </a:pathLst>
            </a:custGeom>
            <a:noFill/>
            <a:ln>
              <a:solidFill>
                <a:schemeClr val="accent1">
                  <a:shade val="80000"/>
                  <a:hueOff val="0"/>
                  <a:satOff val="0"/>
                  <a:lumOff val="0"/>
                  <a:alphaOff val="0"/>
                </a:schemeClr>
              </a:solidFill>
              <a:round/>
            </a:ln>
          </p:spPr>
          <p:style>
            <a:lnRef idx="2"/>
            <a:fillRef idx="0"/>
            <a:effectRef idx="0"/>
            <a:fontRef idx="minor"/>
          </p:style>
        </p:sp>
        <p:sp>
          <p:nvSpPr>
            <p:cNvPr id="510" name="CustomShape 8"/>
            <p:cNvSpPr/>
            <p:nvPr/>
          </p:nvSpPr>
          <p:spPr>
            <a:xfrm>
              <a:off x="7282440" y="2617200"/>
              <a:ext cx="91080" cy="363240"/>
            </a:xfrm>
            <a:custGeom>
              <a:avLst/>
              <a:gdLst/>
              <a:ahLst/>
              <a:rect l="l" t="t" r="r" b="b"/>
              <a:pathLst>
                <a:path w="0" h="363535">
                  <a:moveTo>
                    <a:pt x="45720" y="0"/>
                  </a:moveTo>
                  <a:lnTo>
                    <a:pt x="45720" y="363535"/>
                  </a:lnTo>
                </a:path>
              </a:pathLst>
            </a:custGeom>
            <a:noFill/>
            <a:ln>
              <a:solidFill>
                <a:schemeClr val="accent1">
                  <a:shade val="60000"/>
                  <a:hueOff val="0"/>
                  <a:satOff val="0"/>
                  <a:lumOff val="0"/>
                  <a:alphaOff val="0"/>
                </a:schemeClr>
              </a:solidFill>
              <a:round/>
            </a:ln>
          </p:spPr>
          <p:style>
            <a:lnRef idx="2"/>
            <a:fillRef idx="0"/>
            <a:effectRef idx="0"/>
            <a:fontRef idx="minor"/>
          </p:style>
        </p:sp>
        <p:sp>
          <p:nvSpPr>
            <p:cNvPr id="511" name="CustomShape 9"/>
            <p:cNvSpPr/>
            <p:nvPr/>
          </p:nvSpPr>
          <p:spPr>
            <a:xfrm>
              <a:off x="5233320" y="2617200"/>
              <a:ext cx="2094120" cy="363240"/>
            </a:xfrm>
            <a:custGeom>
              <a:avLst/>
              <a:gdLst/>
              <a:ahLst/>
              <a:rect l="l" t="t" r="r" b="b"/>
              <a:pathLst>
                <a:path w="2094658" h="363535">
                  <a:moveTo>
                    <a:pt x="2094658" y="0"/>
                  </a:moveTo>
                  <a:lnTo>
                    <a:pt x="2094658" y="181767"/>
                  </a:lnTo>
                  <a:lnTo>
                    <a:pt x="0" y="181767"/>
                  </a:lnTo>
                  <a:lnTo>
                    <a:pt x="0" y="363535"/>
                  </a:lnTo>
                </a:path>
              </a:pathLst>
            </a:custGeom>
            <a:noFill/>
            <a:ln>
              <a:solidFill>
                <a:schemeClr val="accent1">
                  <a:shade val="60000"/>
                  <a:hueOff val="0"/>
                  <a:satOff val="0"/>
                  <a:lumOff val="0"/>
                  <a:alphaOff val="0"/>
                </a:schemeClr>
              </a:solidFill>
              <a:round/>
            </a:ln>
          </p:spPr>
          <p:style>
            <a:lnRef idx="2"/>
            <a:fillRef idx="0"/>
            <a:effectRef idx="0"/>
            <a:fontRef idx="minor"/>
          </p:style>
        </p:sp>
        <p:sp>
          <p:nvSpPr>
            <p:cNvPr id="512" name="CustomShape 10"/>
            <p:cNvSpPr/>
            <p:nvPr/>
          </p:nvSpPr>
          <p:spPr>
            <a:xfrm>
              <a:off x="2705760" y="175140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13" name="CustomShape 11"/>
            <p:cNvSpPr/>
            <p:nvPr/>
          </p:nvSpPr>
          <p:spPr>
            <a:xfrm>
              <a:off x="2705760" y="175140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14" name="CustomShape 12"/>
            <p:cNvSpPr/>
            <p:nvPr/>
          </p:nvSpPr>
          <p:spPr>
            <a:xfrm>
              <a:off x="2273040" y="190728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000000"/>
                  </a:solidFill>
                  <a:latin typeface="Century Gothic"/>
                </a:rPr>
                <a:t>Paziente cronico (Vasculopatie – Bronchiti – BPCO)</a:t>
              </a:r>
              <a:endParaRPr b="0" lang="it-IT" sz="1100" spc="-1" strike="noStrike">
                <a:latin typeface="Arial"/>
              </a:endParaRPr>
            </a:p>
          </p:txBody>
        </p:sp>
        <p:sp>
          <p:nvSpPr>
            <p:cNvPr id="515" name="CustomShape 13"/>
            <p:cNvSpPr/>
            <p:nvPr/>
          </p:nvSpPr>
          <p:spPr>
            <a:xfrm>
              <a:off x="4800600" y="175140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16" name="CustomShape 14"/>
            <p:cNvSpPr/>
            <p:nvPr/>
          </p:nvSpPr>
          <p:spPr>
            <a:xfrm>
              <a:off x="4800600" y="175140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17" name="CustomShape 15"/>
            <p:cNvSpPr/>
            <p:nvPr/>
          </p:nvSpPr>
          <p:spPr>
            <a:xfrm>
              <a:off x="4367880" y="190728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ff0000"/>
                  </a:solidFill>
                  <a:latin typeface="Century Gothic"/>
                </a:rPr>
                <a:t>In pronto soccorso per patologia acuta</a:t>
              </a:r>
              <a:endParaRPr b="0" lang="it-IT" sz="1100" spc="-1" strike="noStrike">
                <a:latin typeface="Arial"/>
              </a:endParaRPr>
            </a:p>
          </p:txBody>
        </p:sp>
        <p:sp>
          <p:nvSpPr>
            <p:cNvPr id="518" name="CustomShape 16"/>
            <p:cNvSpPr/>
            <p:nvPr/>
          </p:nvSpPr>
          <p:spPr>
            <a:xfrm>
              <a:off x="6895080" y="175140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19" name="CustomShape 17"/>
            <p:cNvSpPr/>
            <p:nvPr/>
          </p:nvSpPr>
          <p:spPr>
            <a:xfrm>
              <a:off x="6895080" y="175140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20" name="CustomShape 18"/>
            <p:cNvSpPr/>
            <p:nvPr/>
          </p:nvSpPr>
          <p:spPr>
            <a:xfrm>
              <a:off x="6462360" y="190728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7030a0"/>
                  </a:solidFill>
                  <a:latin typeface="Century Gothic"/>
                </a:rPr>
                <a:t>Case della Salute</a:t>
              </a:r>
              <a:endParaRPr b="0" lang="it-IT" sz="1100" spc="-1" strike="noStrike">
                <a:latin typeface="Arial"/>
              </a:endParaRPr>
            </a:p>
            <a:p>
              <a:pPr algn="ctr">
                <a:lnSpc>
                  <a:spcPct val="90000"/>
                </a:lnSpc>
                <a:spcAft>
                  <a:spcPts val="386"/>
                </a:spcAft>
              </a:pPr>
              <a:r>
                <a:rPr b="1" lang="it-IT" sz="1100" spc="-1" strike="noStrike">
                  <a:solidFill>
                    <a:srgbClr val="7030a0"/>
                  </a:solidFill>
                  <a:latin typeface="Century Gothic"/>
                </a:rPr>
                <a:t>Percorso preferenziale per cura</a:t>
              </a:r>
              <a:endParaRPr b="0" lang="it-IT" sz="1100" spc="-1" strike="noStrike">
                <a:latin typeface="Arial"/>
              </a:endParaRPr>
            </a:p>
          </p:txBody>
        </p:sp>
        <p:sp>
          <p:nvSpPr>
            <p:cNvPr id="521" name="CustomShape 19"/>
            <p:cNvSpPr/>
            <p:nvPr/>
          </p:nvSpPr>
          <p:spPr>
            <a:xfrm>
              <a:off x="4800600" y="298080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22" name="CustomShape 20"/>
            <p:cNvSpPr/>
            <p:nvPr/>
          </p:nvSpPr>
          <p:spPr>
            <a:xfrm>
              <a:off x="4800600" y="298080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23" name="CustomShape 21"/>
            <p:cNvSpPr/>
            <p:nvPr/>
          </p:nvSpPr>
          <p:spPr>
            <a:xfrm>
              <a:off x="4367880" y="313632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7030a0"/>
                  </a:solidFill>
                  <a:latin typeface="Century Gothic"/>
                </a:rPr>
                <a:t>Ambulatori salute</a:t>
              </a:r>
              <a:endParaRPr b="0" lang="it-IT" sz="1100" spc="-1" strike="noStrike">
                <a:latin typeface="Arial"/>
              </a:endParaRPr>
            </a:p>
          </p:txBody>
        </p:sp>
        <p:sp>
          <p:nvSpPr>
            <p:cNvPr id="524" name="CustomShape 22"/>
            <p:cNvSpPr/>
            <p:nvPr/>
          </p:nvSpPr>
          <p:spPr>
            <a:xfrm>
              <a:off x="6895080" y="298080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25" name="CustomShape 23"/>
            <p:cNvSpPr/>
            <p:nvPr/>
          </p:nvSpPr>
          <p:spPr>
            <a:xfrm>
              <a:off x="6895080" y="298080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26" name="CustomShape 24"/>
            <p:cNvSpPr/>
            <p:nvPr/>
          </p:nvSpPr>
          <p:spPr>
            <a:xfrm>
              <a:off x="6462360" y="313632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7030a0"/>
                  </a:solidFill>
                  <a:latin typeface="Century Gothic"/>
                </a:rPr>
                <a:t>Senza patologie collaterali continua percorso di cura</a:t>
              </a:r>
              <a:endParaRPr b="0" lang="it-IT" sz="1100" spc="-1" strike="noStrike">
                <a:latin typeface="Arial"/>
              </a:endParaRPr>
            </a:p>
          </p:txBody>
        </p:sp>
        <p:sp>
          <p:nvSpPr>
            <p:cNvPr id="527" name="CustomShape 25"/>
            <p:cNvSpPr/>
            <p:nvPr/>
          </p:nvSpPr>
          <p:spPr>
            <a:xfrm>
              <a:off x="8020440" y="420984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28" name="CustomShape 26"/>
            <p:cNvSpPr/>
            <p:nvPr/>
          </p:nvSpPr>
          <p:spPr>
            <a:xfrm>
              <a:off x="8020440" y="420984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29" name="CustomShape 27"/>
            <p:cNvSpPr/>
            <p:nvPr/>
          </p:nvSpPr>
          <p:spPr>
            <a:xfrm>
              <a:off x="7587720" y="436572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7030a0"/>
                  </a:solidFill>
                  <a:latin typeface="Century Gothic"/>
                </a:rPr>
                <a:t>ADI (MMG)</a:t>
              </a:r>
              <a:endParaRPr b="0" lang="it-IT" sz="1100" spc="-1" strike="noStrike">
                <a:latin typeface="Arial"/>
              </a:endParaRPr>
            </a:p>
          </p:txBody>
        </p:sp>
        <p:sp>
          <p:nvSpPr>
            <p:cNvPr id="530" name="CustomShape 28"/>
            <p:cNvSpPr/>
            <p:nvPr/>
          </p:nvSpPr>
          <p:spPr>
            <a:xfrm>
              <a:off x="8020440" y="543888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31" name="CustomShape 29"/>
            <p:cNvSpPr/>
            <p:nvPr/>
          </p:nvSpPr>
          <p:spPr>
            <a:xfrm>
              <a:off x="8020440" y="543888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32" name="CustomShape 30"/>
            <p:cNvSpPr/>
            <p:nvPr/>
          </p:nvSpPr>
          <p:spPr>
            <a:xfrm>
              <a:off x="7587720" y="559476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7030a0"/>
                  </a:solidFill>
                  <a:latin typeface="Century Gothic"/>
                </a:rPr>
                <a:t>RSA (MMG)</a:t>
              </a:r>
              <a:endParaRPr b="0" lang="it-IT" sz="1100" spc="-1" strike="noStrike">
                <a:latin typeface="Arial"/>
              </a:endParaRPr>
            </a:p>
          </p:txBody>
        </p:sp>
        <p:sp>
          <p:nvSpPr>
            <p:cNvPr id="533" name="CustomShape 31"/>
            <p:cNvSpPr/>
            <p:nvPr/>
          </p:nvSpPr>
          <p:spPr>
            <a:xfrm>
              <a:off x="8989920" y="298080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34" name="CustomShape 32"/>
            <p:cNvSpPr/>
            <p:nvPr/>
          </p:nvSpPr>
          <p:spPr>
            <a:xfrm>
              <a:off x="8989920" y="298080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35" name="CustomShape 33"/>
            <p:cNvSpPr/>
            <p:nvPr/>
          </p:nvSpPr>
          <p:spPr>
            <a:xfrm>
              <a:off x="8557200" y="313632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0070c0"/>
                  </a:solidFill>
                  <a:latin typeface="Century Gothic"/>
                </a:rPr>
                <a:t>Se non stabilizzato in maniera ottimale</a:t>
              </a:r>
              <a:endParaRPr b="0" lang="it-IT" sz="1100" spc="-1" strike="noStrike">
                <a:latin typeface="Arial"/>
              </a:endParaRPr>
            </a:p>
          </p:txBody>
        </p:sp>
        <p:sp>
          <p:nvSpPr>
            <p:cNvPr id="536" name="CustomShape 34"/>
            <p:cNvSpPr/>
            <p:nvPr/>
          </p:nvSpPr>
          <p:spPr>
            <a:xfrm>
              <a:off x="10114920" y="420984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37" name="CustomShape 35"/>
            <p:cNvSpPr/>
            <p:nvPr/>
          </p:nvSpPr>
          <p:spPr>
            <a:xfrm>
              <a:off x="10114920" y="420984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38" name="CustomShape 36"/>
            <p:cNvSpPr/>
            <p:nvPr/>
          </p:nvSpPr>
          <p:spPr>
            <a:xfrm>
              <a:off x="9682200" y="436572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0070c0"/>
                  </a:solidFill>
                  <a:latin typeface="Century Gothic"/>
                </a:rPr>
                <a:t>CAVS</a:t>
              </a:r>
              <a:endParaRPr b="0" lang="it-IT" sz="1100" spc="-1" strike="noStrike">
                <a:latin typeface="Arial"/>
              </a:endParaRPr>
            </a:p>
          </p:txBody>
        </p:sp>
        <p:sp>
          <p:nvSpPr>
            <p:cNvPr id="539" name="CustomShape 37"/>
            <p:cNvSpPr/>
            <p:nvPr/>
          </p:nvSpPr>
          <p:spPr>
            <a:xfrm>
              <a:off x="10114920" y="5438880"/>
              <a:ext cx="865080" cy="865080"/>
            </a:xfrm>
            <a:prstGeom prst="arc">
              <a:avLst>
                <a:gd name="adj1" fmla="val 13200000"/>
                <a:gd name="adj2" fmla="val 19200000"/>
              </a:avLst>
            </a:prstGeom>
            <a:noFill/>
            <a:ln>
              <a:solidFill>
                <a:schemeClr val="accent1">
                  <a:shade val="60000"/>
                  <a:hueOff val="0"/>
                  <a:satOff val="0"/>
                  <a:lumOff val="0"/>
                  <a:alphaOff val="0"/>
                </a:schemeClr>
              </a:solidFill>
              <a:round/>
            </a:ln>
          </p:spPr>
          <p:style>
            <a:lnRef idx="2"/>
            <a:fillRef idx="0"/>
            <a:effectRef idx="0"/>
            <a:fontRef idx="minor"/>
          </p:style>
        </p:sp>
        <p:sp>
          <p:nvSpPr>
            <p:cNvPr id="540" name="CustomShape 38"/>
            <p:cNvSpPr/>
            <p:nvPr/>
          </p:nvSpPr>
          <p:spPr>
            <a:xfrm>
              <a:off x="10114920" y="5438880"/>
              <a:ext cx="865080" cy="865080"/>
            </a:xfrm>
            <a:prstGeom prst="arc">
              <a:avLst>
                <a:gd name="adj1" fmla="val 2400000"/>
                <a:gd name="adj2" fmla="val 8400000"/>
              </a:avLst>
            </a:prstGeom>
            <a:noFill/>
            <a:ln>
              <a:solidFill>
                <a:schemeClr val="accent1">
                  <a:shade val="60000"/>
                  <a:hueOff val="0"/>
                  <a:satOff val="0"/>
                  <a:lumOff val="0"/>
                  <a:alphaOff val="0"/>
                </a:schemeClr>
              </a:solidFill>
              <a:round/>
            </a:ln>
          </p:spPr>
          <p:style>
            <a:lnRef idx="2"/>
            <a:fillRef idx="0"/>
            <a:effectRef idx="0"/>
            <a:fontRef idx="minor"/>
          </p:style>
        </p:sp>
        <p:sp>
          <p:nvSpPr>
            <p:cNvPr id="541" name="CustomShape 39"/>
            <p:cNvSpPr/>
            <p:nvPr/>
          </p:nvSpPr>
          <p:spPr>
            <a:xfrm>
              <a:off x="9682200" y="5594760"/>
              <a:ext cx="1730880" cy="553680"/>
            </a:xfrm>
            <a:prstGeom prst="rect">
              <a:avLst/>
            </a:prstGeom>
            <a:noFill/>
            <a:ln>
              <a:noFill/>
            </a:ln>
          </p:spPr>
          <p:style>
            <a:lnRef idx="2"/>
            <a:fillRef idx="0"/>
            <a:effectRef idx="0"/>
            <a:fontRef idx="minor"/>
          </p:style>
          <p:txBody>
            <a:bodyPr lIns="6840" rIns="6840" tIns="6840" bIns="6840" anchor="ctr">
              <a:noAutofit/>
            </a:bodyPr>
            <a:p>
              <a:pPr algn="ctr">
                <a:lnSpc>
                  <a:spcPct val="90000"/>
                </a:lnSpc>
                <a:spcAft>
                  <a:spcPts val="386"/>
                </a:spcAft>
              </a:pPr>
              <a:r>
                <a:rPr b="1" lang="it-IT" sz="1100" spc="-1" strike="noStrike">
                  <a:solidFill>
                    <a:srgbClr val="0070c0"/>
                  </a:solidFill>
                  <a:latin typeface="Century Gothic"/>
                </a:rPr>
                <a:t>a patologia risolta</a:t>
              </a:r>
              <a:endParaRPr b="0" lang="it-IT" sz="1100" spc="-1" strike="noStrike">
                <a:latin typeface="Arial"/>
              </a:endParaRPr>
            </a:p>
          </p:txBody>
        </p:sp>
      </p:grpSp>
      <p:grpSp>
        <p:nvGrpSpPr>
          <p:cNvPr id="542" name="Group 40"/>
          <p:cNvGrpSpPr/>
          <p:nvPr/>
        </p:nvGrpSpPr>
        <p:grpSpPr>
          <a:xfrm>
            <a:off x="0" y="0"/>
            <a:ext cx="36000" cy="36000"/>
            <a:chOff x="0" y="0"/>
            <a:chExt cx="36000" cy="36000"/>
          </a:xfrm>
        </p:grpSpPr>
      </p:grpSp>
      <p:sp>
        <p:nvSpPr>
          <p:cNvPr id="543" name="CustomShape 41"/>
          <p:cNvSpPr/>
          <p:nvPr/>
        </p:nvSpPr>
        <p:spPr>
          <a:xfrm flipH="1">
            <a:off x="9191160" y="5957640"/>
            <a:ext cx="677520" cy="360"/>
          </a:xfrm>
          <a:custGeom>
            <a:avLst/>
            <a:gdLst/>
            <a:ahLst/>
            <a:rect l="l" t="t" r="r" b="b"/>
            <a:pathLst>
              <a:path w="21600" h="21600">
                <a:moveTo>
                  <a:pt x="0" y="0"/>
                </a:moveTo>
                <a:lnTo>
                  <a:pt x="21600" y="21600"/>
                </a:lnTo>
              </a:path>
            </a:pathLst>
          </a:custGeom>
          <a:noFill/>
          <a:ln>
            <a:solidFill>
              <a:srgbClr val="9d2d0f"/>
            </a:solidFill>
            <a:round/>
            <a:tailEnd len="med" type="triangle" w="med"/>
          </a:ln>
        </p:spPr>
        <p:style>
          <a:lnRef idx="1">
            <a:schemeClr val="accent1"/>
          </a:lnRef>
          <a:fillRef idx="0">
            <a:schemeClr val="accent1"/>
          </a:fillRef>
          <a:effectRef idx="0">
            <a:schemeClr val="accent1"/>
          </a:effectRef>
          <a:fontRef idx="minor"/>
        </p:style>
      </p:sp>
      <p:sp>
        <p:nvSpPr>
          <p:cNvPr id="544" name="CustomShape 42"/>
          <p:cNvSpPr/>
          <p:nvPr/>
        </p:nvSpPr>
        <p:spPr>
          <a:xfrm flipH="1" flipV="1">
            <a:off x="8691840" y="5081400"/>
            <a:ext cx="1176120" cy="876240"/>
          </a:xfrm>
          <a:custGeom>
            <a:avLst/>
            <a:gdLst/>
            <a:ahLst/>
            <a:rect l="l" t="t" r="r" b="b"/>
            <a:pathLst>
              <a:path w="21600" h="21600">
                <a:moveTo>
                  <a:pt x="0" y="0"/>
                </a:moveTo>
                <a:lnTo>
                  <a:pt x="21600" y="21600"/>
                </a:lnTo>
              </a:path>
            </a:pathLst>
          </a:custGeom>
          <a:noFill/>
          <a:ln>
            <a:solidFill>
              <a:srgbClr val="9d2d0f"/>
            </a:solidFill>
            <a:round/>
            <a:tailEnd len="med" type="triangle" w="med"/>
          </a:ln>
        </p:spPr>
        <p:style>
          <a:lnRef idx="1">
            <a:schemeClr val="accent1"/>
          </a:lnRef>
          <a:fillRef idx="0">
            <a:schemeClr val="accent1"/>
          </a:fillRef>
          <a:effectRef idx="0">
            <a:schemeClr val="accent1"/>
          </a:effectRef>
          <a:fontRef idx="minor"/>
        </p:style>
      </p:sp>
      <p:sp>
        <p:nvSpPr>
          <p:cNvPr id="545" name="CustomShape 43"/>
          <p:cNvSpPr/>
          <p:nvPr/>
        </p:nvSpPr>
        <p:spPr>
          <a:xfrm>
            <a:off x="6054120" y="3419280"/>
            <a:ext cx="330840" cy="45360"/>
          </a:xfrm>
          <a:prstGeom prst="rightArrow">
            <a:avLst>
              <a:gd name="adj1" fmla="val 50000"/>
              <a:gd name="adj2" fmla="val 50000"/>
            </a:avLst>
          </a:prstGeom>
          <a:solidFill>
            <a:srgbClr val="7030a0"/>
          </a:solidFill>
          <a:ln>
            <a:solidFill>
              <a:srgbClr val="7030a0"/>
            </a:solidFill>
            <a:round/>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6"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Il territorio</a:t>
            </a:r>
            <a:endParaRPr b="0" lang="en-US" sz="3600" spc="-1" strike="noStrike">
              <a:solidFill>
                <a:srgbClr val="000000"/>
              </a:solidFill>
              <a:latin typeface="Century Gothic"/>
            </a:endParaRPr>
          </a:p>
        </p:txBody>
      </p:sp>
      <p:sp>
        <p:nvSpPr>
          <p:cNvPr id="547"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La popolazione della Provincia, come abbiamo visto, ha un avanzato processo di invecchiamento che è solo parzialmente compensato dalla presenza della popolazione straniera.</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È necessario, quindi, potenziare i servizi territoriali sia sanitari che socio-assistenziali. Attraverso un aumento della risposta domiciliare.</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Occorre anche considerare che la presa in carico dei servizi sociali nella nostra Provincia è inferiore alla media regionale.</a:t>
            </a:r>
            <a:endParaRPr b="0" lang="en-US" sz="1600" spc="-1" strike="noStrike">
              <a:solidFill>
                <a:srgbClr val="404040"/>
              </a:solidFill>
              <a:latin typeface="Century Gothic"/>
            </a:endParaRPr>
          </a:p>
          <a:p>
            <a:endParaRPr b="0" lang="en-US" sz="16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8"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CAVS ed HOSPICE</a:t>
            </a:r>
            <a:r>
              <a:rPr b="0" lang="en-US" sz="3600" spc="-1" strike="noStrike">
                <a:solidFill>
                  <a:srgbClr val="262626"/>
                </a:solidFill>
                <a:latin typeface="Century Gothic"/>
              </a:rPr>
              <a:t>	</a:t>
            </a:r>
            <a:r>
              <a:rPr b="0" lang="en-US" sz="3600" spc="-1" strike="noStrike">
                <a:solidFill>
                  <a:srgbClr val="262626"/>
                </a:solidFill>
                <a:latin typeface="Century Gothic"/>
              </a:rPr>
              <a:t>alla Città di Asti</a:t>
            </a:r>
            <a:endParaRPr b="0" lang="en-US" sz="3600" spc="-1" strike="noStrike">
              <a:solidFill>
                <a:srgbClr val="000000"/>
              </a:solidFill>
              <a:latin typeface="Century Gothic"/>
            </a:endParaRPr>
          </a:p>
        </p:txBody>
      </p:sp>
      <p:sp>
        <p:nvSpPr>
          <p:cNvPr id="549"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I posti CAVS (posti letto di continuità assistenziale a valenza sanitaria) e di Hospice (oggi sono concentrati fuori dalla Città di Asti (Nizza Monferrato)</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L’individuazione di un luogo dove collocare i posti letto per le persone neurovegetative – noi abbiamo proposto la Città di Asti.</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0"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Dipartimento delle dipendenze</a:t>
            </a:r>
            <a:endParaRPr b="0" lang="en-US" sz="3600" spc="-1" strike="noStrike">
              <a:solidFill>
                <a:srgbClr val="000000"/>
              </a:solidFill>
              <a:latin typeface="Century Gothic"/>
            </a:endParaRPr>
          </a:p>
        </p:txBody>
      </p:sp>
      <p:sp>
        <p:nvSpPr>
          <p:cNvPr id="551" name="TextShape 2"/>
          <p:cNvSpPr txBox="1"/>
          <p:nvPr/>
        </p:nvSpPr>
        <p:spPr>
          <a:xfrm>
            <a:off x="2589120" y="2133720"/>
            <a:ext cx="8915040" cy="3777120"/>
          </a:xfrm>
          <a:prstGeom prst="rect">
            <a:avLst/>
          </a:prstGeom>
          <a:noFill/>
          <a:ln>
            <a:noFill/>
          </a:ln>
        </p:spPr>
        <p:txBody>
          <a:bodyPr>
            <a:norm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Aumentare l'offerta dei servizi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Aumentare il numero degli sportelli territoriali (serd)</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Agire su più livelli cercando di intercettare soprattutto i consumatori </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realizzare interventi mirati per consumatori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realizzare interventi mirati per già dipendenti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Favorire l'ingresso ai servizi anche ai minorenni </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Creare dei percorsi ad hoc tra genitori e figli adolescenti o giovani adulti </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2"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della Vallebelbo</a:t>
            </a:r>
            <a:endParaRPr b="0" lang="en-US" sz="3600" spc="-1" strike="noStrike">
              <a:solidFill>
                <a:srgbClr val="000000"/>
              </a:solidFill>
              <a:latin typeface="Century Gothic"/>
            </a:endParaRPr>
          </a:p>
        </p:txBody>
      </p:sp>
      <p:sp>
        <p:nvSpPr>
          <p:cNvPr id="553"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Noi esprimiamo la nostra preoccupazione alla revisione proposta dalla Regione Piemonte che prevede un ampliamento di un piano dell’Ospedale della Vallebelbo perché riteniamo che questo ritarderà ancora di più il completamento dello stesso di almeno 3 anni.</a:t>
            </a:r>
            <a:endParaRPr b="0" lang="en-US" sz="1800" spc="-1" strike="noStrike">
              <a:solidFill>
                <a:srgbClr val="000000"/>
              </a:solidFill>
              <a:latin typeface="Century Gothic"/>
            </a:endParaRPr>
          </a:p>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80 PL di medicina vuol dire che verrebbero tolti all’ospedale capoluogo.</a:t>
            </a:r>
            <a:endParaRPr b="0" lang="en-US" sz="18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4" name="TextShape 1"/>
          <p:cNvSpPr txBox="1"/>
          <p:nvPr/>
        </p:nvSpPr>
        <p:spPr>
          <a:xfrm>
            <a:off x="2593080" y="624240"/>
            <a:ext cx="8911440" cy="1280520"/>
          </a:xfrm>
          <a:prstGeom prst="rect">
            <a:avLst/>
          </a:prstGeom>
          <a:noFill/>
          <a:ln>
            <a:noFill/>
          </a:ln>
        </p:spPr>
        <p:txBody>
          <a:bodyPr>
            <a:noAutofit/>
          </a:bodyPr>
          <a:p>
            <a:pPr>
              <a:lnSpc>
                <a:spcPct val="100000"/>
              </a:lnSpc>
            </a:pPr>
            <a:r>
              <a:rPr b="0" lang="en-US" sz="3600" spc="-1" strike="noStrike">
                <a:solidFill>
                  <a:srgbClr val="262626"/>
                </a:solidFill>
                <a:latin typeface="Century Gothic"/>
              </a:rPr>
              <a:t>Ospedale Vallebelbo</a:t>
            </a:r>
            <a:endParaRPr b="0" lang="en-US" sz="3600" spc="-1" strike="noStrike">
              <a:solidFill>
                <a:srgbClr val="000000"/>
              </a:solidFill>
              <a:latin typeface="Century Gothic"/>
            </a:endParaRPr>
          </a:p>
        </p:txBody>
      </p:sp>
      <p:sp>
        <p:nvSpPr>
          <p:cNvPr id="555" name="TextShape 2"/>
          <p:cNvSpPr txBox="1"/>
          <p:nvPr/>
        </p:nvSpPr>
        <p:spPr>
          <a:xfrm>
            <a:off x="2589120" y="2133720"/>
            <a:ext cx="8915040" cy="3777120"/>
          </a:xfrm>
          <a:prstGeom prst="rect">
            <a:avLst/>
          </a:prstGeom>
          <a:noFill/>
          <a:ln>
            <a:noFill/>
          </a:ln>
        </p:spPr>
        <p:txBody>
          <a:bodyPr>
            <a:noAutofit/>
          </a:bodyPr>
          <a:p>
            <a:pPr marL="343080" indent="-342720">
              <a:lnSpc>
                <a:spcPct val="100000"/>
              </a:lnSpc>
              <a:spcBef>
                <a:spcPts val="1001"/>
              </a:spcBef>
              <a:buClr>
                <a:srgbClr val="a53010"/>
              </a:buClr>
              <a:buFont typeface="Wingdings 3" charset="2"/>
              <a:buChar char=""/>
            </a:pPr>
            <a:r>
              <a:rPr b="1" lang="en-US" sz="1800" spc="-1" strike="noStrike">
                <a:solidFill>
                  <a:srgbClr val="000000"/>
                </a:solidFill>
                <a:latin typeface="Century Gothic"/>
              </a:rPr>
              <a:t>Cosa chiediamo:</a:t>
            </a:r>
            <a:endParaRPr b="0" lang="en-US" sz="1800" spc="-1" strike="noStrike">
              <a:solidFill>
                <a:srgbClr val="00000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La realizzazione dell'attuale progetto con il completamento dei piani sino ad ora realizzati;</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Due ambulanze medicalizzate H 24;</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P.L. DI Recupero e Riabilitazione Funzionale 10 P.L.</a:t>
            </a:r>
            <a:endParaRPr b="0" lang="en-US" sz="1600" spc="-1" strike="noStrike">
              <a:solidFill>
                <a:srgbClr val="404040"/>
              </a:solidFill>
              <a:latin typeface="Century Gothic"/>
            </a:endParaRPr>
          </a:p>
          <a:p>
            <a:pPr lvl="1" marL="743040" indent="-285480">
              <a:lnSpc>
                <a:spcPct val="100000"/>
              </a:lnSpc>
              <a:spcBef>
                <a:spcPts val="1001"/>
              </a:spcBef>
              <a:buClr>
                <a:srgbClr val="a53010"/>
              </a:buClr>
              <a:buFont typeface="Wingdings 3" charset="2"/>
              <a:buChar char=""/>
            </a:pPr>
            <a:r>
              <a:rPr b="0" lang="en-US" sz="1600" spc="-1" strike="noStrike">
                <a:solidFill>
                  <a:srgbClr val="404040"/>
                </a:solidFill>
                <a:latin typeface="Century Gothic"/>
              </a:rPr>
              <a:t>Sale attrezzate e reparto di 10 PL per interventi in day surgery ed in one day surgery.</a:t>
            </a:r>
            <a:endParaRPr b="0" lang="en-US" sz="1600" spc="-1" strike="noStrike">
              <a:solidFill>
                <a:srgbClr val="404040"/>
              </a:solidFill>
              <a:latin typeface="Century Gothic"/>
            </a:endParaRPr>
          </a:p>
          <a:p>
            <a:pPr lvl="2" marL="1143000" indent="-228240">
              <a:lnSpc>
                <a:spcPct val="100000"/>
              </a:lnSpc>
              <a:spcBef>
                <a:spcPts val="1001"/>
              </a:spcBef>
              <a:buClr>
                <a:srgbClr val="a53010"/>
              </a:buClr>
              <a:buFont typeface="Wingdings 3" charset="2"/>
              <a:buChar char=""/>
            </a:pPr>
            <a:r>
              <a:rPr b="0" lang="en-US" sz="1400" spc="-1" strike="noStrike">
                <a:solidFill>
                  <a:srgbClr val="404040"/>
                </a:solidFill>
                <a:latin typeface="Century Gothic"/>
              </a:rPr>
              <a:t>Si potrebbe, per decongestionare l’ospedale di Asti, effettuare degli interventi alla cataratta, le ernie e tutti gli interventi di chirurgia per cui non è necessaria una degenza. Interventi che normalmente portano via tempo negli ospedali come il Cardinal Massaia.</a:t>
            </a:r>
            <a:endParaRPr b="0" lang="en-US" sz="1400" spc="-1" strike="noStrike">
              <a:solidFill>
                <a:srgbClr val="404040"/>
              </a:solidFill>
              <a:latin typeface="Century Gothic"/>
            </a:endParaRPr>
          </a:p>
          <a:p>
            <a:endParaRPr b="0" lang="en-US" sz="1400" spc="-1" strike="noStrike">
              <a:solidFill>
                <a:srgbClr val="000000"/>
              </a:solidFill>
              <a:latin typeface="Century Gothic"/>
            </a:endParaRPr>
          </a:p>
          <a:p>
            <a:endParaRPr b="0" lang="en-US" sz="1400" spc="-1" strike="noStrike">
              <a:solidFill>
                <a:srgbClr val="000000"/>
              </a:solidFill>
              <a:latin typeface="Century Gothic"/>
            </a:endParaRPr>
          </a:p>
          <a:p>
            <a:endParaRPr b="0" lang="en-US" sz="1400" spc="-1" strike="noStrike">
              <a:solidFill>
                <a:srgbClr val="000000"/>
              </a:solidFill>
              <a:latin typeface="Century Gothic"/>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Filo</Template>
  <TotalTime>18780</TotalTime>
  <Application>LibreOffice/6.2.0.3$Windows_X86_64 LibreOffice_project/98c6a8a1c6c7b144ce3cc729e34964b47ce25d62</Application>
  <Words>3679</Words>
  <Paragraphs>902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2020-08-17T12:30:13Z</dcterms:created>
  <dc:creator>Luca Quagliotti</dc:creator>
  <dc:description/>
  <dc:language>it-IT</dc:language>
  <cp:lastModifiedBy>Luca Quagliotti</cp:lastModifiedBy>
  <cp:lastPrinted>2020-08-20T14:41:35Z</cp:lastPrinted>
  <dcterms:modified xsi:type="dcterms:W3CDTF">2021-01-13T09:43:45Z</dcterms:modified>
  <cp:revision>134</cp:revision>
  <dc:subject/>
  <dc:title>Proposte per una sanità migliore nell’astigiano</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16.0013</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67</vt:i4>
  </property>
</Properties>
</file>